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3"/>
  </p:sldMasterIdLst>
  <p:notesMasterIdLst>
    <p:notesMasterId r:id="rId5"/>
  </p:notesMasterIdLst>
  <p:sldIdLst>
    <p:sldId id="296" r:id="rId4"/>
    <p:sldId id="265" r:id="rId6"/>
    <p:sldId id="383" r:id="rId7"/>
    <p:sldId id="384" r:id="rId8"/>
    <p:sldId id="385" r:id="rId9"/>
    <p:sldId id="386" r:id="rId10"/>
    <p:sldId id="388" r:id="rId11"/>
    <p:sldId id="389" r:id="rId12"/>
    <p:sldId id="390" r:id="rId13"/>
    <p:sldId id="411" r:id="rId14"/>
    <p:sldId id="410" r:id="rId15"/>
    <p:sldId id="392" r:id="rId16"/>
    <p:sldId id="412" r:id="rId17"/>
    <p:sldId id="393" r:id="rId18"/>
    <p:sldId id="394" r:id="rId19"/>
    <p:sldId id="413" r:id="rId20"/>
    <p:sldId id="414" r:id="rId21"/>
    <p:sldId id="415" r:id="rId22"/>
    <p:sldId id="395" r:id="rId23"/>
    <p:sldId id="396" r:id="rId24"/>
    <p:sldId id="397" r:id="rId25"/>
    <p:sldId id="398" r:id="rId26"/>
    <p:sldId id="399" r:id="rId27"/>
    <p:sldId id="400" r:id="rId28"/>
    <p:sldId id="401" r:id="rId29"/>
    <p:sldId id="402" r:id="rId30"/>
    <p:sldId id="403" r:id="rId31"/>
    <p:sldId id="404" r:id="rId32"/>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2FDB2607-1784-4EEB-B798-7EB5836EED8A}">
        <p14:showMediaCtrls xmlns:p14="http://schemas.microsoft.com/office/powerpoint/2010/main" val="1"/>
      </p:ext>
    </p:extLst>
  </p:showPr>
  <p:clrMru>
    <a:srgbClr val="4B436E"/>
    <a:srgbClr val="A19DF1"/>
    <a:srgbClr val="0D0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4660"/>
  </p:normalViewPr>
  <p:slideViewPr>
    <p:cSldViewPr snapToGrid="0">
      <p:cViewPr>
        <p:scale>
          <a:sx n="100" d="100"/>
          <a:sy n="100" d="100"/>
        </p:scale>
        <p:origin x="-996" y="-3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6" Type="http://schemas.openxmlformats.org/officeDocument/2006/relationships/tags" Target="tags/tag33.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601FE8-B283-476D-AA6D-5D3FDFE3ED2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54DBE6-A3DF-4427-9916-DAEA8749AF6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54DBE6-A3DF-4427-9916-DAEA8749AF6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0EF5A1C-84BD-4695-893B-12FE2FB710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FDAD79-9D98-4934-AE88-93E37301E93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C0EF5A1C-84BD-4695-893B-12FE2FB7100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FDAD79-9D98-4934-AE88-93E37301E93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0EF5A1C-84BD-4695-893B-12FE2FB710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FDAD79-9D98-4934-AE88-93E37301E93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0EF5A1C-84BD-4695-893B-12FE2FB710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FDAD79-9D98-4934-AE88-93E37301E93C}"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4" name="图片 3" descr="图片包含 户外艺术系列, 烟火&#10;&#10;已生成极高可信度的说明"/>
          <p:cNvPicPr>
            <a:picLocks noChangeAspect="1"/>
          </p:cNvPicPr>
          <p:nvPr userDrawn="1"/>
        </p:nvPicPr>
        <p:blipFill>
          <a:blip r:embed="rId2" cstate="screen"/>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0EF5A1C-84BD-4695-893B-12FE2FB710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FDAD79-9D98-4934-AE88-93E37301E93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C0EF5A1C-84BD-4695-893B-12FE2FB7100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FDAD79-9D98-4934-AE88-93E37301E93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0EF5A1C-84BD-4695-893B-12FE2FB7100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FDAD79-9D98-4934-AE88-93E37301E93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C0EF5A1C-84BD-4695-893B-12FE2FB7100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6FDAD79-9D98-4934-AE88-93E37301E93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C0EF5A1C-84BD-4695-893B-12FE2FB7100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6FDAD79-9D98-4934-AE88-93E37301E93C}" type="slidenum">
              <a:rPr lang="zh-CN" altLang="en-US" smtClean="0"/>
            </a:fld>
            <a:endParaRPr lang="zh-CN" altLang="en-US"/>
          </a:p>
        </p:txBody>
      </p:sp>
      <p:sp>
        <p:nvSpPr>
          <p:cNvPr id="11" name="TextBox 10"/>
          <p:cNvSpPr txBox="1"/>
          <p:nvPr userDrawn="1"/>
        </p:nvSpPr>
        <p:spPr>
          <a:xfrm>
            <a:off x="1768004" y="6737009"/>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prstClr val="black"/>
                </a:solidFill>
                <a:effectLst/>
                <a:uLnTx/>
                <a:uFillTx/>
                <a:hlinkClick r:id="rId2"/>
              </a:rPr>
              <a:t>PPT</a:t>
            </a:r>
            <a:r>
              <a:rPr kumimoji="0" lang="zh-CN" altLang="en-US" sz="100" b="0" i="0" u="none" strike="noStrike" kern="0" cap="none" spc="0" normalizeH="0" baseline="0" noProof="0" dirty="0" smtClean="0">
                <a:ln>
                  <a:noFill/>
                </a:ln>
                <a:solidFill>
                  <a:prstClr val="black"/>
                </a:solidFill>
                <a:effectLst/>
                <a:uLnTx/>
                <a:uFillTx/>
                <a:hlinkClick r:id="rId2"/>
              </a:rPr>
              <a:t>下载</a:t>
            </a:r>
            <a:r>
              <a:rPr kumimoji="0" lang="zh-CN" altLang="en-US" sz="100" b="0" i="0" u="none" strike="noStrike" kern="0" cap="none" spc="0" normalizeH="0" baseline="0" noProof="0" dirty="0" smtClean="0">
                <a:ln>
                  <a:noFill/>
                </a:ln>
                <a:solidFill>
                  <a:prstClr val="black"/>
                </a:solidFill>
                <a:effectLst/>
                <a:uLnTx/>
                <a:uFillTx/>
              </a:rPr>
              <a:t> </a:t>
            </a:r>
            <a:r>
              <a:rPr kumimoji="0" lang="en-US" altLang="zh-CN" sz="100" b="0" i="0" u="none" strike="noStrike" kern="0" cap="none" spc="0" normalizeH="0" baseline="0" noProof="0" dirty="0" smtClean="0">
                <a:ln>
                  <a:noFill/>
                </a:ln>
                <a:solidFill>
                  <a:prstClr val="black"/>
                </a:solidFill>
                <a:effectLst/>
                <a:uLnTx/>
                <a:uFillTx/>
              </a:rPr>
              <a:t>http://www.1ppt.com/xiazai/</a:t>
            </a:r>
            <a:endParaRPr kumimoji="0" lang="en-US" altLang="zh-CN" sz="100" b="0" i="0" u="none" strike="noStrike" kern="0" cap="none" spc="0" normalizeH="0" baseline="0" noProof="0" dirty="0" smtClean="0">
              <a:ln>
                <a:noFill/>
              </a:ln>
              <a:solidFill>
                <a:prstClr val="black"/>
              </a:solidFill>
              <a:effectLst/>
              <a:uLnTx/>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0EF5A1C-84BD-4695-893B-12FE2FB7100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6FDAD79-9D98-4934-AE88-93E37301E93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0EF5A1C-84BD-4695-893B-12FE2FB7100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6FDAD79-9D98-4934-AE88-93E37301E93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C0EF5A1C-84BD-4695-893B-12FE2FB7100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FDAD79-9D98-4934-AE88-93E37301E93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2.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2.png"/><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6" cstate="prin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EF5A1C-84BD-4695-893B-12FE2FB7100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DAD79-9D98-4934-AE88-93E37301E93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4"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5.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4.xml"/><Relationship Id="rId2" Type="http://schemas.openxmlformats.org/officeDocument/2006/relationships/image" Target="../media/image5.jpeg"/><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4.xml"/><Relationship Id="rId4" Type="http://schemas.openxmlformats.org/officeDocument/2006/relationships/image" Target="../media/image27.png"/><Relationship Id="rId3" Type="http://schemas.openxmlformats.org/officeDocument/2006/relationships/image" Target="../media/image5.jpeg"/><Relationship Id="rId2" Type="http://schemas.openxmlformats.org/officeDocument/2006/relationships/tags" Target="../tags/tag15.xml"/><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4.xml"/><Relationship Id="rId4" Type="http://schemas.openxmlformats.org/officeDocument/2006/relationships/image" Target="../media/image5.jpeg"/><Relationship Id="rId3" Type="http://schemas.openxmlformats.org/officeDocument/2006/relationships/tags" Target="../tags/tag16.xml"/><Relationship Id="rId2" Type="http://schemas.openxmlformats.org/officeDocument/2006/relationships/image" Target="../media/image29.png"/><Relationship Id="rId1" Type="http://schemas.openxmlformats.org/officeDocument/2006/relationships/image" Target="../media/image28.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4.xml"/><Relationship Id="rId2" Type="http://schemas.openxmlformats.org/officeDocument/2006/relationships/image" Target="../media/image5.jpeg"/><Relationship Id="rId1" Type="http://schemas.openxmlformats.org/officeDocument/2006/relationships/tags" Target="../tags/tag17.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4.xml"/><Relationship Id="rId4" Type="http://schemas.openxmlformats.org/officeDocument/2006/relationships/image" Target="../media/image5.jpeg"/><Relationship Id="rId3" Type="http://schemas.openxmlformats.org/officeDocument/2006/relationships/tags" Target="../tags/tag18.xml"/><Relationship Id="rId2" Type="http://schemas.openxmlformats.org/officeDocument/2006/relationships/image" Target="../media/image30.png"/><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4.xml"/><Relationship Id="rId2" Type="http://schemas.openxmlformats.org/officeDocument/2006/relationships/image" Target="../media/image5.jpeg"/><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4.xml"/><Relationship Id="rId5" Type="http://schemas.openxmlformats.org/officeDocument/2006/relationships/image" Target="../media/image32.jpeg"/><Relationship Id="rId4" Type="http://schemas.openxmlformats.org/officeDocument/2006/relationships/image" Target="../media/image5.jpeg"/><Relationship Id="rId3" Type="http://schemas.openxmlformats.org/officeDocument/2006/relationships/tags" Target="../tags/tag20.xml"/><Relationship Id="rId2" Type="http://schemas.openxmlformats.org/officeDocument/2006/relationships/image" Target="../media/image31.png"/><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4.xml"/><Relationship Id="rId2" Type="http://schemas.openxmlformats.org/officeDocument/2006/relationships/image" Target="../media/image5.jpeg"/><Relationship Id="rId1" Type="http://schemas.openxmlformats.org/officeDocument/2006/relationships/tags" Target="../tags/tag21.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4.xml"/><Relationship Id="rId2" Type="http://schemas.openxmlformats.org/officeDocument/2006/relationships/image" Target="../media/image5.jpeg"/><Relationship Id="rId1" Type="http://schemas.openxmlformats.org/officeDocument/2006/relationships/tags" Target="../tags/tag22.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4.xml"/><Relationship Id="rId2" Type="http://schemas.openxmlformats.org/officeDocument/2006/relationships/image" Target="../media/image5.jpeg"/><Relationship Id="rId1" Type="http://schemas.openxmlformats.org/officeDocument/2006/relationships/tags" Target="../tags/tag23.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4.xml"/><Relationship Id="rId2" Type="http://schemas.openxmlformats.org/officeDocument/2006/relationships/image" Target="../media/image5.jpe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4.xml"/><Relationship Id="rId2" Type="http://schemas.openxmlformats.org/officeDocument/2006/relationships/image" Target="../media/image5.jpeg"/><Relationship Id="rId1" Type="http://schemas.openxmlformats.org/officeDocument/2006/relationships/tags" Target="../tags/tag24.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4.xml"/><Relationship Id="rId2" Type="http://schemas.openxmlformats.org/officeDocument/2006/relationships/image" Target="../media/image5.jpeg"/><Relationship Id="rId1" Type="http://schemas.openxmlformats.org/officeDocument/2006/relationships/tags" Target="../tags/tag25.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4.xml"/><Relationship Id="rId2" Type="http://schemas.openxmlformats.org/officeDocument/2006/relationships/image" Target="../media/image5.jpeg"/><Relationship Id="rId1" Type="http://schemas.openxmlformats.org/officeDocument/2006/relationships/tags" Target="../tags/tag26.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4.xml"/><Relationship Id="rId2" Type="http://schemas.openxmlformats.org/officeDocument/2006/relationships/image" Target="../media/image5.jpeg"/><Relationship Id="rId1" Type="http://schemas.openxmlformats.org/officeDocument/2006/relationships/tags" Target="../tags/tag27.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4.xml"/><Relationship Id="rId2" Type="http://schemas.openxmlformats.org/officeDocument/2006/relationships/image" Target="../media/image5.jpeg"/><Relationship Id="rId1" Type="http://schemas.openxmlformats.org/officeDocument/2006/relationships/tags" Target="../tags/tag28.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4.xml"/><Relationship Id="rId2" Type="http://schemas.openxmlformats.org/officeDocument/2006/relationships/image" Target="../media/image5.jpeg"/><Relationship Id="rId1" Type="http://schemas.openxmlformats.org/officeDocument/2006/relationships/tags" Target="../tags/tag29.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4.xml"/><Relationship Id="rId2" Type="http://schemas.openxmlformats.org/officeDocument/2006/relationships/image" Target="../media/image5.jpeg"/><Relationship Id="rId1" Type="http://schemas.openxmlformats.org/officeDocument/2006/relationships/tags" Target="../tags/tag30.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4.xml"/><Relationship Id="rId2" Type="http://schemas.openxmlformats.org/officeDocument/2006/relationships/image" Target="../media/image5.jpeg"/><Relationship Id="rId1" Type="http://schemas.openxmlformats.org/officeDocument/2006/relationships/tags" Target="../tags/tag31.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4.xml"/><Relationship Id="rId2" Type="http://schemas.openxmlformats.org/officeDocument/2006/relationships/image" Target="../media/image5.jpeg"/><Relationship Id="rId1" Type="http://schemas.openxmlformats.org/officeDocument/2006/relationships/tags" Target="../tags/tag32.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4.xml"/><Relationship Id="rId5" Type="http://schemas.openxmlformats.org/officeDocument/2006/relationships/image" Target="../media/image5.jpeg"/><Relationship Id="rId4" Type="http://schemas.openxmlformats.org/officeDocument/2006/relationships/tags" Target="../tags/tag3.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4.xml"/><Relationship Id="rId7" Type="http://schemas.openxmlformats.org/officeDocument/2006/relationships/image" Target="../media/image11.png"/><Relationship Id="rId6" Type="http://schemas.openxmlformats.org/officeDocument/2006/relationships/image" Target="../media/image5.jpeg"/><Relationship Id="rId5" Type="http://schemas.openxmlformats.org/officeDocument/2006/relationships/tags" Target="../tags/tag5.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4.xml"/><Relationship Id="rId7" Type="http://schemas.openxmlformats.org/officeDocument/2006/relationships/image" Target="../media/image15.png"/><Relationship Id="rId6" Type="http://schemas.openxmlformats.org/officeDocument/2006/relationships/image" Target="../media/image5.jpeg"/><Relationship Id="rId5" Type="http://schemas.openxmlformats.org/officeDocument/2006/relationships/tags" Target="../tags/tag7.xml"/><Relationship Id="rId4" Type="http://schemas.openxmlformats.org/officeDocument/2006/relationships/image" Target="../media/image14.jpe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14.xml"/><Relationship Id="rId7" Type="http://schemas.openxmlformats.org/officeDocument/2006/relationships/image" Target="../media/image19.png"/><Relationship Id="rId6" Type="http://schemas.openxmlformats.org/officeDocument/2006/relationships/image" Target="../media/image5.jpeg"/><Relationship Id="rId5" Type="http://schemas.openxmlformats.org/officeDocument/2006/relationships/tags" Target="../tags/tag9.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4.xml"/><Relationship Id="rId5" Type="http://schemas.openxmlformats.org/officeDocument/2006/relationships/image" Target="../media/image5.jpeg"/><Relationship Id="rId4" Type="http://schemas.openxmlformats.org/officeDocument/2006/relationships/tags" Target="../tags/tag11.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4.xml"/><Relationship Id="rId4" Type="http://schemas.openxmlformats.org/officeDocument/2006/relationships/image" Target="../media/image23.png"/><Relationship Id="rId3" Type="http://schemas.openxmlformats.org/officeDocument/2006/relationships/image" Target="../media/image5.jpeg"/><Relationship Id="rId2" Type="http://schemas.openxmlformats.org/officeDocument/2006/relationships/tags" Target="../tags/tag12.xml"/><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4.xml"/><Relationship Id="rId4" Type="http://schemas.openxmlformats.org/officeDocument/2006/relationships/image" Target="../media/image25.jpeg"/><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cstate="print"/>
          <a:stretch>
            <a:fillRect/>
          </a:stretch>
        </a:blipFill>
        <a:effectLst/>
      </p:bgPr>
    </p:bg>
    <p:spTree>
      <p:nvGrpSpPr>
        <p:cNvPr id="1" name=""/>
        <p:cNvGrpSpPr/>
        <p:nvPr/>
      </p:nvGrpSpPr>
      <p:grpSpPr>
        <a:xfrm>
          <a:off x="0" y="0"/>
          <a:ext cx="0" cy="0"/>
          <a:chOff x="0" y="0"/>
          <a:chExt cx="0" cy="0"/>
        </a:xfrm>
      </p:grpSpPr>
      <p:cxnSp>
        <p:nvCxnSpPr>
          <p:cNvPr id="19" name="直接连接符 18"/>
          <p:cNvCxnSpPr/>
          <p:nvPr/>
        </p:nvCxnSpPr>
        <p:spPr>
          <a:xfrm>
            <a:off x="3588665" y="4388916"/>
            <a:ext cx="5021044" cy="0"/>
          </a:xfrm>
          <a:prstGeom prst="line">
            <a:avLst/>
          </a:prstGeom>
          <a:ln w="19050">
            <a:solidFill>
              <a:srgbClr val="A2A5B8"/>
            </a:solidFill>
          </a:ln>
          <a:effectLst>
            <a:outerShdw blurRad="508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3588665" y="2895638"/>
            <a:ext cx="5021044" cy="1198880"/>
          </a:xfrm>
          <a:prstGeom prst="rect">
            <a:avLst/>
          </a:prstGeom>
        </p:spPr>
        <p:txBody>
          <a:bodyPr wrap="square">
            <a:spAutoFit/>
          </a:bodyPr>
          <a:lstStyle/>
          <a:p>
            <a:pPr algn="dist" defTabSz="457200"/>
            <a:r>
              <a:rPr lang="zh-CN" altLang="en-US" sz="7200" b="1" dirty="0">
                <a:solidFill>
                  <a:schemeClr val="bg1"/>
                </a:solidFill>
                <a:effectLst>
                  <a:outerShdw blurRad="50800" dist="165100" algn="l" rotWithShape="0">
                    <a:prstClr val="black">
                      <a:alpha val="40000"/>
                    </a:prstClr>
                  </a:outerShdw>
                </a:effectLst>
                <a:cs typeface="+mn-ea"/>
                <a:sym typeface="+mn-lt"/>
              </a:rPr>
              <a:t>球罐安装</a:t>
            </a:r>
            <a:endParaRPr lang="zh-CN" altLang="en-US" sz="7200" b="1" dirty="0">
              <a:solidFill>
                <a:schemeClr val="bg1"/>
              </a:solidFill>
              <a:effectLst>
                <a:outerShdw blurRad="50800" dist="165100" algn="l" rotWithShape="0">
                  <a:prstClr val="black">
                    <a:alpha val="40000"/>
                  </a:prstClr>
                </a:outerShdw>
              </a:effectLst>
              <a:cs typeface="+mn-ea"/>
              <a:sym typeface="+mn-lt"/>
            </a:endParaRPr>
          </a:p>
        </p:txBody>
      </p:sp>
      <p:sp>
        <p:nvSpPr>
          <p:cNvPr id="14" name="文本框 20"/>
          <p:cNvSpPr txBox="1"/>
          <p:nvPr/>
        </p:nvSpPr>
        <p:spPr>
          <a:xfrm flipH="1">
            <a:off x="3588662" y="1760609"/>
            <a:ext cx="5021046" cy="923330"/>
          </a:xfrm>
          <a:prstGeom prst="rect">
            <a:avLst/>
          </a:prstGeom>
          <a:noFill/>
          <a:effectLst>
            <a:outerShdw blurRad="50800" dist="101600" dir="2700000" algn="tl" rotWithShape="0">
              <a:prstClr val="black">
                <a:alpha val="40000"/>
              </a:prstClr>
            </a:outerShdw>
          </a:effectLst>
        </p:spPr>
        <p:txBody>
          <a:bodyPr wrap="square" rtlCol="0">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dist" defTabSz="457200" rtl="0" eaLnBrk="1" fontAlgn="auto" latinLnBrk="0" hangingPunct="1">
              <a:lnSpc>
                <a:spcPct val="100000"/>
              </a:lnSpc>
              <a:spcBef>
                <a:spcPts val="0"/>
              </a:spcBef>
              <a:spcAft>
                <a:spcPts val="0"/>
              </a:spcAft>
              <a:buClrTx/>
              <a:buSzTx/>
              <a:buFontTx/>
              <a:buNone/>
              <a:defRPr/>
            </a:pPr>
            <a:r>
              <a:rPr lang="en-US" altLang="zh-CN" sz="5400" spc="300" dirty="0" smtClean="0">
                <a:solidFill>
                  <a:srgbClr val="D3323C"/>
                </a:solidFill>
                <a:cs typeface="+mn-ea"/>
                <a:sym typeface="+mn-lt"/>
              </a:rPr>
              <a:t>PART THREE</a:t>
            </a:r>
            <a:endParaRPr lang="zh-CN" altLang="en-US" sz="5400" spc="300" dirty="0">
              <a:solidFill>
                <a:srgbClr val="D3323C"/>
              </a:solidFill>
              <a:cs typeface="+mn-ea"/>
              <a:sym typeface="+mn-lt"/>
            </a:endParaRPr>
          </a:p>
        </p:txBody>
      </p:sp>
      <p:cxnSp>
        <p:nvCxnSpPr>
          <p:cNvPr id="18" name="直接连接符 17"/>
          <p:cNvCxnSpPr/>
          <p:nvPr/>
        </p:nvCxnSpPr>
        <p:spPr>
          <a:xfrm>
            <a:off x="3588665" y="2789788"/>
            <a:ext cx="5021044" cy="0"/>
          </a:xfrm>
          <a:prstGeom prst="line">
            <a:avLst/>
          </a:prstGeom>
          <a:ln w="19050">
            <a:solidFill>
              <a:srgbClr val="A2A5B8"/>
            </a:solidFill>
          </a:ln>
          <a:effectLst>
            <a:outerShdw blurRad="50800" dist="635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3588665" y="4456900"/>
            <a:ext cx="5021042" cy="335915"/>
          </a:xfrm>
          <a:prstGeom prst="rect">
            <a:avLst/>
          </a:prstGeom>
        </p:spPr>
        <p:txBody>
          <a:bodyPr wrap="square">
            <a:spAutoFit/>
          </a:bodyPr>
          <a:lstStyle/>
          <a:p>
            <a:pPr marL="0" marR="0" lvl="0" indent="0" algn="dist" defTabSz="457200" rtl="0" eaLnBrk="1" fontAlgn="auto" latinLnBrk="0" hangingPunct="1">
              <a:lnSpc>
                <a:spcPct val="114000"/>
              </a:lnSpc>
              <a:spcBef>
                <a:spcPts val="0"/>
              </a:spcBef>
              <a:spcAft>
                <a:spcPts val="0"/>
              </a:spcAft>
              <a:buClrTx/>
              <a:buSzTx/>
              <a:buFontTx/>
              <a:buNone/>
              <a:defRPr/>
            </a:pPr>
            <a:r>
              <a:rPr lang="zh-CN" sz="700" spc="300" dirty="0">
                <a:solidFill>
                  <a:srgbClr val="D3323C"/>
                </a:solidFill>
                <a:cs typeface="+mn-ea"/>
                <a:sym typeface="+mn-lt"/>
              </a:rPr>
              <a:t>辽宁润锋重工有限公司</a:t>
            </a:r>
            <a:endParaRPr lang="zh-CN" altLang="en-US" sz="700" spc="300" dirty="0">
              <a:solidFill>
                <a:srgbClr val="D3323C"/>
              </a:solidFill>
              <a:cs typeface="+mn-ea"/>
              <a:sym typeface="+mn-lt"/>
            </a:endParaRPr>
          </a:p>
          <a:p>
            <a:pPr marL="0" marR="0" lvl="0" indent="0" algn="dist" defTabSz="457200" rtl="0" eaLnBrk="1" fontAlgn="auto" latinLnBrk="0" hangingPunct="1">
              <a:lnSpc>
                <a:spcPct val="114000"/>
              </a:lnSpc>
              <a:spcBef>
                <a:spcPts val="0"/>
              </a:spcBef>
              <a:spcAft>
                <a:spcPts val="0"/>
              </a:spcAft>
              <a:buClrTx/>
              <a:buSzTx/>
              <a:buFontTx/>
              <a:buNone/>
              <a:defRPr/>
            </a:pPr>
            <a:endParaRPr kumimoji="0" lang="zh-CN" altLang="en-US" sz="700" b="0" i="0" u="none" strike="noStrike" kern="1200" cap="none" spc="300" normalizeH="0" baseline="0" noProof="0" dirty="0">
              <a:ln>
                <a:noFill/>
              </a:ln>
              <a:solidFill>
                <a:srgbClr val="D3323C"/>
              </a:solidFill>
              <a:effectLst/>
              <a:uLnTx/>
              <a:uFillTx/>
              <a:cs typeface="+mn-ea"/>
              <a:sym typeface="+mn-lt"/>
            </a:endParaRPr>
          </a:p>
        </p:txBody>
      </p:sp>
      <p:sp>
        <p:nvSpPr>
          <p:cNvPr id="11" name="文本框 90"/>
          <p:cNvSpPr txBox="1"/>
          <p:nvPr/>
        </p:nvSpPr>
        <p:spPr>
          <a:xfrm>
            <a:off x="2848035" y="1264631"/>
            <a:ext cx="1614170" cy="42989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200" b="1" dirty="0">
                <a:solidFill>
                  <a:srgbClr val="00B0F0"/>
                </a:solidFill>
                <a:effectLst/>
                <a:latin typeface="方正粗倩简体" panose="03000509000000000000" pitchFamily="65" charset="-122"/>
                <a:ea typeface="方正粗倩简体" panose="03000509000000000000" pitchFamily="65" charset="-122"/>
                <a:cs typeface="+mn-ea"/>
                <a:sym typeface="+mn-lt"/>
              </a:rPr>
              <a:t>润锋重工</a:t>
            </a:r>
            <a:endParaRPr lang="zh-CN" altLang="en-US" sz="2200" b="1" dirty="0">
              <a:solidFill>
                <a:srgbClr val="00B0F0"/>
              </a:solidFill>
              <a:effectLst/>
              <a:latin typeface="方正粗倩简体" panose="03000509000000000000" pitchFamily="65" charset="-122"/>
              <a:ea typeface="方正粗倩简体" panose="03000509000000000000" pitchFamily="65" charset="-122"/>
              <a:cs typeface="+mn-ea"/>
              <a:sym typeface="+mn-lt"/>
            </a:endParaRPr>
          </a:p>
        </p:txBody>
      </p:sp>
      <p:pic>
        <p:nvPicPr>
          <p:cNvPr id="12" name="图片 11" descr="润锋LOGE--透明版.png"/>
          <p:cNvPicPr>
            <a:picLocks noChangeAspect="1"/>
          </p:cNvPicPr>
          <p:nvPr/>
        </p:nvPicPr>
        <p:blipFill>
          <a:blip r:embed="rId2" cstate="print"/>
          <a:stretch>
            <a:fillRect/>
          </a:stretch>
        </p:blipFill>
        <p:spPr>
          <a:xfrm>
            <a:off x="1674262" y="913336"/>
            <a:ext cx="1060706" cy="8595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000"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12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2200"/>
                            </p:stCondLst>
                            <p:childTnLst>
                              <p:par>
                                <p:cTn id="16" presetID="16" presetClass="entr" presetSubtype="37" fill="hold" nodeType="afterEffect">
                                  <p:stCondLst>
                                    <p:cond delay="400"/>
                                  </p:stCondLst>
                                  <p:childTnLst>
                                    <p:set>
                                      <p:cBhvr>
                                        <p:cTn id="17" dur="1" fill="hold">
                                          <p:stCondLst>
                                            <p:cond delay="0"/>
                                          </p:stCondLst>
                                        </p:cTn>
                                        <p:tgtEl>
                                          <p:spTgt spid="18"/>
                                        </p:tgtEl>
                                        <p:attrNameLst>
                                          <p:attrName>style.visibility</p:attrName>
                                        </p:attrNameLst>
                                      </p:cBhvr>
                                      <p:to>
                                        <p:strVal val="visible"/>
                                      </p:to>
                                    </p:set>
                                    <p:animEffect transition="in" filter="barn(outVertical)">
                                      <p:cBhvr>
                                        <p:cTn id="18" dur="500"/>
                                        <p:tgtEl>
                                          <p:spTgt spid="18"/>
                                        </p:tgtEl>
                                      </p:cBhvr>
                                    </p:animEffect>
                                  </p:childTnLst>
                                </p:cTn>
                              </p:par>
                              <p:par>
                                <p:cTn id="19" presetID="16" presetClass="entr" presetSubtype="37" fill="hold" nodeType="withEffect">
                                  <p:stCondLst>
                                    <p:cond delay="500"/>
                                  </p:stCondLst>
                                  <p:childTnLst>
                                    <p:set>
                                      <p:cBhvr>
                                        <p:cTn id="20" dur="1" fill="hold">
                                          <p:stCondLst>
                                            <p:cond delay="0"/>
                                          </p:stCondLst>
                                        </p:cTn>
                                        <p:tgtEl>
                                          <p:spTgt spid="19"/>
                                        </p:tgtEl>
                                        <p:attrNameLst>
                                          <p:attrName>style.visibility</p:attrName>
                                        </p:attrNameLst>
                                      </p:cBhvr>
                                      <p:to>
                                        <p:strVal val="visible"/>
                                      </p:to>
                                    </p:set>
                                    <p:animEffect transition="in" filter="barn(outVertical)">
                                      <p:cBhvr>
                                        <p:cTn id="21" dur="500"/>
                                        <p:tgtEl>
                                          <p:spTgt spid="19"/>
                                        </p:tgtEl>
                                      </p:cBhvr>
                                    </p:animEffect>
                                  </p:childTnLst>
                                </p:cTn>
                              </p:par>
                            </p:childTnLst>
                          </p:cTn>
                        </p:par>
                        <p:par>
                          <p:cTn id="22" fill="hold">
                            <p:stCondLst>
                              <p:cond delay="3100"/>
                            </p:stCondLst>
                            <p:childTnLst>
                              <p:par>
                                <p:cTn id="23" presetID="0" presetClass="entr" presetSubtype="0" fill="hold" grpId="0" nodeType="afterEffect">
                                  <p:stCondLst>
                                    <p:cond delay="0"/>
                                  </p:stCondLst>
                                  <p:iterate type="lt">
                                    <p:tmPct val="14286"/>
                                  </p:iterate>
                                  <p:childTnLst>
                                    <p:set>
                                      <p:cBhvr>
                                        <p:cTn id="24" dur="1" fill="hold">
                                          <p:stCondLst>
                                            <p:cond delay="0"/>
                                          </p:stCondLst>
                                        </p:cTn>
                                        <p:tgtEl>
                                          <p:spTgt spid="33"/>
                                        </p:tgtEl>
                                        <p:attrNameLst>
                                          <p:attrName>style.visibility</p:attrName>
                                        </p:attrNameLst>
                                      </p:cBhvr>
                                      <p:to>
                                        <p:strVal val="visible"/>
                                      </p:to>
                                    </p:set>
                                    <p:anim to="" calcmode="lin" valueType="num">
                                      <p:cBhvr>
                                        <p:cTn id="25" dur="700" fill="hold">
                                          <p:stCondLst>
                                            <p:cond delay="0"/>
                                          </p:stCondLst>
                                        </p:cTn>
                                        <p:tgtEl>
                                          <p:spTgt spid="33"/>
                                        </p:tgtEl>
                                        <p:attrNameLst>
                                          <p:attrName>ppt_x</p:attrName>
                                        </p:attrNameLst>
                                      </p:cBhvr>
                                      <p:tavLst>
                                        <p:tav tm="0" fmla="#ppt_x+(-#ppt_w/2*cos(ppt_r/180*pi))*((1.5-1.5*$)^2-(1.5-1.5*$)^3)">
                                          <p:val>
                                            <p:fltVal val="0"/>
                                          </p:val>
                                        </p:tav>
                                        <p:tav tm="100000">
                                          <p:val>
                                            <p:fltVal val="1"/>
                                          </p:val>
                                        </p:tav>
                                      </p:tavLst>
                                    </p:anim>
                                    <p:anim to="" calcmode="lin" valueType="num">
                                      <p:cBhvr>
                                        <p:cTn id="26" dur="700" fill="hold">
                                          <p:stCondLst>
                                            <p:cond delay="0"/>
                                          </p:stCondLst>
                                        </p:cTn>
                                        <p:tgtEl>
                                          <p:spTgt spid="33"/>
                                        </p:tgtEl>
                                        <p:attrNameLst>
                                          <p:attrName>ppt_y</p:attrName>
                                        </p:attrNameLst>
                                      </p:cBhvr>
                                      <p:tavLst>
                                        <p:tav tm="0" fmla="#ppt_y+(-#ppt_h/2*cos(ppt_r/180*pi))*((1.5-1.5*$)^2-(1.5-1.5*$)^3)">
                                          <p:val>
                                            <p:fltVal val="0"/>
                                          </p:val>
                                        </p:tav>
                                        <p:tav tm="100000">
                                          <p:val>
                                            <p:fltVal val="1"/>
                                          </p:val>
                                        </p:tav>
                                      </p:tavLst>
                                    </p:anim>
                                    <p:anim to="" calcmode="lin" valueType="num">
                                      <p:cBhvr>
                                        <p:cTn id="27" dur="700" fill="hold">
                                          <p:stCondLst>
                                            <p:cond delay="0"/>
                                          </p:stCondLst>
                                        </p:cTn>
                                        <p:tgtEl>
                                          <p:spTgt spid="33"/>
                                        </p:tgtEl>
                                        <p:attrNameLst>
                                          <p:attrName>ppt_h</p:attrName>
                                        </p:attrNameLst>
                                      </p:cBhvr>
                                      <p:tavLst>
                                        <p:tav tm="0" fmla="#ppt_h-(-#ppt_h)*((1.5-1.5*$)^2-(1.5-1.5*$)^3)">
                                          <p:val>
                                            <p:fltVal val="0"/>
                                          </p:val>
                                        </p:tav>
                                        <p:tav tm="100000">
                                          <p:val>
                                            <p:fltVal val="1"/>
                                          </p:val>
                                        </p:tav>
                                      </p:tavLst>
                                    </p:anim>
                                    <p:anim to="" calcmode="lin" valueType="num">
                                      <p:cBhvr>
                                        <p:cTn id="28" dur="700" fill="hold">
                                          <p:stCondLst>
                                            <p:cond delay="0"/>
                                          </p:stCondLst>
                                        </p:cTn>
                                        <p:tgtEl>
                                          <p:spTgt spid="33"/>
                                        </p:tgtEl>
                                        <p:attrNameLst>
                                          <p:attrName>ppt_w</p:attrName>
                                        </p:attrNameLst>
                                      </p:cBhvr>
                                      <p:tavLst>
                                        <p:tav tm="0" fmla="#ppt_w-(-#ppt_w)*((1.5-1.5*$)^2-(1.5-1.5*$)^3)">
                                          <p:val>
                                            <p:fltVal val="0"/>
                                          </p:val>
                                        </p:tav>
                                        <p:tav tm="100000">
                                          <p:val>
                                            <p:fltVal val="1"/>
                                          </p:val>
                                        </p:tav>
                                      </p:tavLst>
                                    </p:anim>
                                  </p:childTnLst>
                                </p:cTn>
                              </p:par>
                              <p:par>
                                <p:cTn id="29" presetID="0" presetClass="entr" presetSubtype="0" fill="hold" grpId="0" nodeType="withEffect">
                                  <p:stCondLst>
                                    <p:cond delay="0"/>
                                  </p:stCondLst>
                                  <p:iterate type="lt">
                                    <p:tmPct val="3297"/>
                                  </p:iterate>
                                  <p:childTnLst>
                                    <p:set>
                                      <p:cBhvr>
                                        <p:cTn id="30" dur="1" fill="hold">
                                          <p:stCondLst>
                                            <p:cond delay="0"/>
                                          </p:stCondLst>
                                        </p:cTn>
                                        <p:tgtEl>
                                          <p:spTgt spid="32"/>
                                        </p:tgtEl>
                                        <p:attrNameLst>
                                          <p:attrName>style.visibility</p:attrName>
                                        </p:attrNameLst>
                                      </p:cBhvr>
                                      <p:to>
                                        <p:strVal val="visible"/>
                                      </p:to>
                                    </p:set>
                                    <p:anim to="" calcmode="lin" valueType="num">
                                      <p:cBhvr>
                                        <p:cTn id="31" dur="700" fill="hold">
                                          <p:stCondLst>
                                            <p:cond delay="0"/>
                                          </p:stCondLst>
                                        </p:cTn>
                                        <p:tgtEl>
                                          <p:spTgt spid="32"/>
                                        </p:tgtEl>
                                        <p:attrNameLst>
                                          <p:attrName>ppt_x</p:attrName>
                                        </p:attrNameLst>
                                      </p:cBhvr>
                                      <p:tavLst>
                                        <p:tav tm="0" fmla="#ppt_x+(-#ppt_w/2*cos(ppt_r/180*pi))*((1.5-1.5*$)^2-(1.5-1.5*$)^3)">
                                          <p:val>
                                            <p:fltVal val="0"/>
                                          </p:val>
                                        </p:tav>
                                        <p:tav tm="100000">
                                          <p:val>
                                            <p:fltVal val="1"/>
                                          </p:val>
                                        </p:tav>
                                      </p:tavLst>
                                    </p:anim>
                                    <p:anim to="" calcmode="lin" valueType="num">
                                      <p:cBhvr>
                                        <p:cTn id="32" dur="700" fill="hold">
                                          <p:stCondLst>
                                            <p:cond delay="0"/>
                                          </p:stCondLst>
                                        </p:cTn>
                                        <p:tgtEl>
                                          <p:spTgt spid="32"/>
                                        </p:tgtEl>
                                        <p:attrNameLst>
                                          <p:attrName>ppt_y</p:attrName>
                                        </p:attrNameLst>
                                      </p:cBhvr>
                                      <p:tavLst>
                                        <p:tav tm="0" fmla="#ppt_y-(-#ppt_h/2*cos(ppt_r/180*pi))*((1.5-1.5*$)^2-(1.5-1.5*$)^3)">
                                          <p:val>
                                            <p:fltVal val="0"/>
                                          </p:val>
                                        </p:tav>
                                        <p:tav tm="100000">
                                          <p:val>
                                            <p:fltVal val="1"/>
                                          </p:val>
                                        </p:tav>
                                      </p:tavLst>
                                    </p:anim>
                                    <p:anim to="" calcmode="lin" valueType="num">
                                      <p:cBhvr>
                                        <p:cTn id="33" dur="700" fill="hold">
                                          <p:stCondLst>
                                            <p:cond delay="0"/>
                                          </p:stCondLst>
                                        </p:cTn>
                                        <p:tgtEl>
                                          <p:spTgt spid="32"/>
                                        </p:tgtEl>
                                        <p:attrNameLst>
                                          <p:attrName>ppt_h</p:attrName>
                                        </p:attrNameLst>
                                      </p:cBhvr>
                                      <p:tavLst>
                                        <p:tav tm="0" fmla="#ppt_h-(-#ppt_h)*((1.5-1.5*$)^2-(1.5-1.5*$)^3)">
                                          <p:val>
                                            <p:fltVal val="0"/>
                                          </p:val>
                                        </p:tav>
                                        <p:tav tm="100000">
                                          <p:val>
                                            <p:fltVal val="1"/>
                                          </p:val>
                                        </p:tav>
                                      </p:tavLst>
                                    </p:anim>
                                    <p:anim to="" calcmode="lin" valueType="num">
                                      <p:cBhvr>
                                        <p:cTn id="34" dur="700" fill="hold">
                                          <p:stCondLst>
                                            <p:cond delay="0"/>
                                          </p:stCondLst>
                                        </p:cTn>
                                        <p:tgtEl>
                                          <p:spTgt spid="32"/>
                                        </p:tgtEl>
                                        <p:attrNameLst>
                                          <p:attrName>ppt_w</p:attrName>
                                        </p:attrNameLst>
                                      </p:cBhvr>
                                      <p:tavLst>
                                        <p:tav tm="0" fmla="#ppt_w-(-#ppt_w)*((1.5-1.5*$)^2-(1.5-1.5*$)^3)">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4" grpId="0"/>
      <p:bldP spid="32"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919480" y="921385"/>
            <a:ext cx="10367219" cy="5169535"/>
          </a:xfrm>
          <a:prstGeom prst="rect">
            <a:avLst/>
          </a:prstGeom>
        </p:spPr>
        <p:txBody>
          <a:bodyPr wrap="square">
            <a:spAutoFit/>
            <a:scene3d>
              <a:camera prst="orthographicFront"/>
              <a:lightRig rig="threePt" dir="t"/>
            </a:scene3d>
            <a:sp3d contourW="12700"/>
          </a:bodyPr>
          <a:lstStyle/>
          <a:p>
            <a:pPr lvl="0" defTabSz="457200">
              <a:lnSpc>
                <a:spcPct val="150000"/>
              </a:lnSpc>
              <a:defRPr/>
            </a:pPr>
            <a:r>
              <a:rPr lang="zh-CN" altLang="en-US" sz="2000" b="1" dirty="0" smtClean="0">
                <a:solidFill>
                  <a:srgbClr val="002060"/>
                </a:solidFill>
                <a:latin typeface="+mj-lt"/>
                <a:ea typeface="+mj-lt"/>
                <a:cs typeface="+mj-lt"/>
                <a:sym typeface="+mn-ea"/>
              </a:rPr>
              <a:t>用吊车吊起第一块柱腿板与柱腿连接，同样方法进行第二块柱腿板的吊装，就位于相邻的球罐基础上，之后吊装一块不带支柱的赤道带板</a:t>
            </a:r>
            <a:r>
              <a:rPr lang="en-US" altLang="zh-CN" sz="2000" b="1" dirty="0" smtClean="0">
                <a:solidFill>
                  <a:srgbClr val="002060"/>
                </a:solidFill>
                <a:latin typeface="+mj-lt"/>
                <a:ea typeface="+mj-lt"/>
                <a:cs typeface="+mj-lt"/>
                <a:sym typeface="+mn-ea"/>
              </a:rPr>
              <a:t>,</a:t>
            </a:r>
            <a:r>
              <a:rPr lang="zh-CN" altLang="en-US" sz="2000" b="1" dirty="0" smtClean="0">
                <a:solidFill>
                  <a:srgbClr val="002060"/>
                </a:solidFill>
                <a:latin typeface="+mj-lt"/>
                <a:ea typeface="+mj-lt"/>
                <a:cs typeface="+mj-lt"/>
                <a:sym typeface="+mn-ea"/>
              </a:rPr>
              <a:t>插入已就位的两块带支柱的赤道带板中间，用卡具连接固定。依照上述方法直至赤道带板闭合。</a:t>
            </a:r>
            <a:endParaRPr lang="zh-CN" altLang="en-US" sz="2000" dirty="0" smtClean="0">
              <a:solidFill>
                <a:srgbClr val="002060"/>
              </a:solidFill>
              <a:latin typeface="+mj-lt"/>
              <a:ea typeface="+mj-lt"/>
              <a:cs typeface="+mj-lt"/>
            </a:endParaRPr>
          </a:p>
          <a:p>
            <a:pPr lvl="0" defTabSz="457200">
              <a:lnSpc>
                <a:spcPct val="150000"/>
              </a:lnSpc>
              <a:defRPr/>
            </a:pPr>
            <a:r>
              <a:rPr lang="en-US" altLang="zh-CN" sz="2000" b="1" dirty="0" smtClean="0">
                <a:solidFill>
                  <a:srgbClr val="002060"/>
                </a:solidFill>
                <a:latin typeface="+mj-lt"/>
                <a:ea typeface="+mj-lt"/>
                <a:cs typeface="+mj-lt"/>
                <a:sym typeface="+mn-ea"/>
              </a:rPr>
              <a:t>1.4</a:t>
            </a:r>
            <a:r>
              <a:rPr lang="zh-CN" altLang="en-US" sz="2000" b="1" dirty="0" smtClean="0">
                <a:solidFill>
                  <a:srgbClr val="002060"/>
                </a:solidFill>
                <a:latin typeface="+mj-lt"/>
                <a:ea typeface="+mj-lt"/>
                <a:cs typeface="+mj-lt"/>
                <a:sym typeface="+mn-ea"/>
              </a:rPr>
              <a:t>下极带边板、下极带侧板、下极带中板吊装</a:t>
            </a:r>
            <a:endParaRPr lang="zh-CN" altLang="en-US" sz="2000" b="1" dirty="0" smtClean="0">
              <a:solidFill>
                <a:srgbClr val="002060"/>
              </a:solidFill>
              <a:latin typeface="+mj-lt"/>
              <a:ea typeface="+mj-lt"/>
              <a:cs typeface="+mj-lt"/>
            </a:endParaRPr>
          </a:p>
          <a:p>
            <a:pPr lvl="0" defTabSz="457200">
              <a:lnSpc>
                <a:spcPct val="150000"/>
              </a:lnSpc>
              <a:defRPr/>
            </a:pPr>
            <a:r>
              <a:rPr lang="zh-CN" altLang="en-US" sz="2000" dirty="0" smtClean="0">
                <a:solidFill>
                  <a:srgbClr val="002060"/>
                </a:solidFill>
                <a:latin typeface="+mj-lt"/>
                <a:ea typeface="+mj-lt"/>
                <a:cs typeface="+mj-lt"/>
                <a:sym typeface="+mn-ea"/>
              </a:rPr>
              <a:t>         吊钩从赤道带上环口内垂下，利用下极带边板、下极带侧板内侧的定位方铁作吊点进行吊装，下极带边板共4块，组装第一块板时，壳板上端固定在赤道带下环口后，调整接头弧度至符合要求，然后固定。其它三块板以第一块板为基准，就位闭合。其后安装两块下极侧板及下极中板。</a:t>
            </a:r>
            <a:endParaRPr lang="en-US" altLang="zh-CN" sz="2000" dirty="0" smtClean="0">
              <a:solidFill>
                <a:srgbClr val="002060"/>
              </a:solidFill>
              <a:latin typeface="+mj-lt"/>
              <a:ea typeface="+mj-lt"/>
              <a:cs typeface="+mj-lt"/>
              <a:sym typeface="+mn-ea"/>
            </a:endParaRPr>
          </a:p>
          <a:p>
            <a:pPr lvl="0" defTabSz="457200">
              <a:lnSpc>
                <a:spcPct val="150000"/>
              </a:lnSpc>
              <a:defRPr/>
            </a:pPr>
            <a:r>
              <a:rPr lang="zh-CN" altLang="en-US" sz="2000" dirty="0" smtClean="0">
                <a:solidFill>
                  <a:srgbClr val="002060"/>
                </a:solidFill>
                <a:latin typeface="+mj-lt"/>
                <a:ea typeface="+mj-lt"/>
                <a:cs typeface="+mj-lt"/>
                <a:sym typeface="+mn-ea"/>
              </a:rPr>
              <a:t> </a:t>
            </a:r>
            <a:r>
              <a:rPr lang="en-US" altLang="zh-CN" sz="2000" b="1" dirty="0" smtClean="0">
                <a:solidFill>
                  <a:srgbClr val="002060"/>
                </a:solidFill>
                <a:latin typeface="+mj-lt"/>
                <a:ea typeface="+mj-lt"/>
                <a:cs typeface="+mj-lt"/>
                <a:sym typeface="+mn-ea"/>
              </a:rPr>
              <a:t>1.5</a:t>
            </a:r>
            <a:r>
              <a:rPr lang="zh-CN" altLang="en-US" sz="2000" b="1" dirty="0">
                <a:solidFill>
                  <a:srgbClr val="002060"/>
                </a:solidFill>
                <a:latin typeface="+mj-lt"/>
                <a:ea typeface="+mj-lt"/>
                <a:cs typeface="+mj-lt"/>
                <a:sym typeface="+mn-ea"/>
              </a:rPr>
              <a:t>上极带边板吊装</a:t>
            </a:r>
            <a:endParaRPr lang="zh-CN" altLang="en-US" sz="2000" b="1" dirty="0">
              <a:solidFill>
                <a:srgbClr val="002060"/>
              </a:solidFill>
              <a:latin typeface="+mj-lt"/>
              <a:ea typeface="+mj-lt"/>
              <a:cs typeface="+mj-lt"/>
            </a:endParaRPr>
          </a:p>
          <a:p>
            <a:pPr marL="0" marR="0" lvl="0" indent="0" algn="l" defTabSz="457200" rtl="0" eaLnBrk="1" fontAlgn="auto" latinLnBrk="0" hangingPunct="1">
              <a:lnSpc>
                <a:spcPct val="150000"/>
              </a:lnSpc>
              <a:spcBef>
                <a:spcPts val="0"/>
              </a:spcBef>
              <a:spcAft>
                <a:spcPts val="0"/>
              </a:spcAft>
              <a:buClrTx/>
              <a:buSzTx/>
              <a:buFontTx/>
              <a:buNone/>
              <a:defRPr/>
            </a:pPr>
            <a:r>
              <a:rPr lang="zh-CN" altLang="en-US" sz="2000" b="1" dirty="0">
                <a:solidFill>
                  <a:srgbClr val="002060"/>
                </a:solidFill>
                <a:latin typeface="+mj-lt"/>
                <a:ea typeface="+mj-lt"/>
                <a:cs typeface="+mj-lt"/>
                <a:sym typeface="+mn-ea"/>
              </a:rPr>
              <a:t>   </a:t>
            </a:r>
            <a:r>
              <a:rPr lang="zh-CN" altLang="en-US" sz="2000" dirty="0">
                <a:solidFill>
                  <a:srgbClr val="002060"/>
                </a:solidFill>
                <a:latin typeface="+mj-lt"/>
                <a:ea typeface="+mj-lt"/>
                <a:cs typeface="+mj-lt"/>
                <a:sym typeface="+mn-ea"/>
              </a:rPr>
              <a:t> 在上极带边板外侧焊接固定吊耳，利用吊耳吊第一块上极带外边板就位于上温带上环口后，利用卡具固定。加以调整后，用拖拉绳加以锚固，打紧环缝卡具后摘钩</a:t>
            </a:r>
            <a:r>
              <a:rPr lang="zh-CN" altLang="en-US" sz="2000" dirty="0" smtClean="0">
                <a:solidFill>
                  <a:srgbClr val="002060"/>
                </a:solidFill>
                <a:latin typeface="+mj-lt"/>
                <a:ea typeface="+mj-lt"/>
                <a:cs typeface="+mj-lt"/>
                <a:sym typeface="+mn-ea"/>
              </a:rPr>
              <a:t>。</a:t>
            </a:r>
            <a:endParaRPr kumimoji="0" lang="zh-CN" altLang="en-US" sz="1600" b="1" i="0" u="none" strike="noStrike" kern="1200" cap="none" spc="0" normalizeH="0" baseline="0" noProof="0" dirty="0">
              <a:ln>
                <a:noFill/>
              </a:ln>
              <a:solidFill>
                <a:srgbClr val="002060"/>
              </a:solidFill>
              <a:effectLst/>
              <a:uLnTx/>
              <a:uFillTx/>
              <a:latin typeface="+mj-lt"/>
              <a:ea typeface="+mj-lt"/>
              <a:cs typeface="+mj-lt"/>
              <a:sym typeface="+mn-ea"/>
            </a:endParaRPr>
          </a:p>
        </p:txBody>
      </p:sp>
      <p:sp>
        <p:nvSpPr>
          <p:cNvPr id="30" name="PA-矩形 7"/>
          <p:cNvSpPr/>
          <p:nvPr>
            <p:custDataLst>
              <p:tags r:id="rId1"/>
            </p:custDataLst>
          </p:nvPr>
        </p:nvSpPr>
        <p:spPr>
          <a:xfrm>
            <a:off x="1014049" y="52817"/>
            <a:ext cx="30276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球罐安装具体方案</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5"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2" cstate="print"/>
          <a:stretch>
            <a:fillRect/>
          </a:stretch>
        </p:blipFill>
        <p:spPr>
          <a:xfrm>
            <a:off x="10333990" y="52705"/>
            <a:ext cx="431165" cy="4311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400"/>
                            </p:stCondLst>
                            <p:childTnLst>
                              <p:par>
                                <p:cTn id="26" presetID="2" presetClass="entr" presetSubtype="4" fill="hold" grpId="0" nodeType="afterEffect">
                                  <p:stCondLst>
                                    <p:cond delay="0"/>
                                  </p:stCondLst>
                                  <p:childTnLst>
                                    <p:set>
                                      <p:cBhvr>
                                        <p:cTn id="27" dur="1000"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892186" y="1276227"/>
            <a:ext cx="5918048" cy="4154170"/>
          </a:xfrm>
          <a:prstGeom prst="rect">
            <a:avLst/>
          </a:prstGeom>
        </p:spPr>
        <p:txBody>
          <a:bodyPr wrap="square">
            <a:spAutoFit/>
            <a:scene3d>
              <a:camera prst="orthographicFront"/>
              <a:lightRig rig="threePt" dir="t"/>
            </a:scene3d>
            <a:sp3d contourW="12700"/>
          </a:bodyPr>
          <a:lstStyle/>
          <a:p>
            <a:pPr defTabSz="457200">
              <a:lnSpc>
                <a:spcPct val="150000"/>
              </a:lnSpc>
              <a:defRPr/>
            </a:pPr>
            <a:r>
              <a:rPr lang="zh-CN" altLang="en-US" sz="2000" dirty="0" smtClean="0">
                <a:solidFill>
                  <a:srgbClr val="002060"/>
                </a:solidFill>
                <a:latin typeface="宋体" panose="02010600030101010101" pitchFamily="2" charset="-122"/>
                <a:ea typeface="宋体" panose="02010600030101010101" pitchFamily="2" charset="-122"/>
                <a:sym typeface="+mn-ea"/>
              </a:rPr>
              <a:t>    </a:t>
            </a:r>
            <a:r>
              <a:rPr lang="zh-CN" altLang="en-US" sz="2000" dirty="0" smtClean="0">
                <a:solidFill>
                  <a:srgbClr val="002060"/>
                </a:solidFill>
                <a:latin typeface="+mj-lt"/>
                <a:ea typeface="+mj-lt"/>
                <a:cs typeface="+mj-lt"/>
                <a:sym typeface="+mn-ea"/>
              </a:rPr>
              <a:t>采取同样方法，依次吊装上极带边板，并打紧相邻壳板之间的卡具，直至完成全部上极带边板的吊装。</a:t>
            </a:r>
            <a:endParaRPr lang="zh-CN" altLang="en-US" sz="2000" dirty="0" smtClean="0">
              <a:solidFill>
                <a:srgbClr val="002060"/>
              </a:solidFill>
              <a:latin typeface="+mj-lt"/>
              <a:ea typeface="+mj-lt"/>
              <a:cs typeface="+mj-lt"/>
            </a:endParaRPr>
          </a:p>
          <a:p>
            <a:pPr marL="0" marR="0" lvl="0" indent="0" algn="l" defTabSz="457200" rtl="0" eaLnBrk="1" fontAlgn="auto" latinLnBrk="0" hangingPunct="1">
              <a:lnSpc>
                <a:spcPct val="150000"/>
              </a:lnSpc>
              <a:spcBef>
                <a:spcPts val="0"/>
              </a:spcBef>
              <a:spcAft>
                <a:spcPts val="0"/>
              </a:spcAft>
              <a:buClrTx/>
              <a:buSzTx/>
              <a:buFontTx/>
              <a:buNone/>
              <a:defRPr/>
            </a:pPr>
            <a:r>
              <a:rPr lang="en-US" altLang="zh-CN" sz="2000" b="1" dirty="0" smtClean="0">
                <a:solidFill>
                  <a:srgbClr val="002060"/>
                </a:solidFill>
                <a:latin typeface="+mj-lt"/>
                <a:ea typeface="+mj-lt"/>
                <a:cs typeface="+mj-lt"/>
                <a:sym typeface="+mn-ea"/>
              </a:rPr>
              <a:t>1.6</a:t>
            </a:r>
            <a:r>
              <a:rPr lang="zh-CN" altLang="en-US" sz="2000" b="1" dirty="0">
                <a:solidFill>
                  <a:srgbClr val="002060"/>
                </a:solidFill>
                <a:latin typeface="+mj-lt"/>
                <a:ea typeface="+mj-lt"/>
                <a:cs typeface="+mj-lt"/>
                <a:sym typeface="+mn-ea"/>
              </a:rPr>
              <a:t>上极带侧板和上极带中板吊装</a:t>
            </a:r>
            <a:endParaRPr lang="zh-CN" altLang="en-US" sz="2000" b="1" dirty="0">
              <a:solidFill>
                <a:srgbClr val="002060"/>
              </a:solidFill>
              <a:latin typeface="+mj-lt"/>
              <a:ea typeface="+mj-lt"/>
              <a:cs typeface="+mj-lt"/>
            </a:endParaRPr>
          </a:p>
          <a:p>
            <a:pPr marL="0" marR="0" lvl="0" indent="0" algn="l" defTabSz="457200" rtl="0" eaLnBrk="1" fontAlgn="auto" latinLnBrk="0" hangingPunct="1">
              <a:lnSpc>
                <a:spcPct val="150000"/>
              </a:lnSpc>
              <a:spcBef>
                <a:spcPts val="0"/>
              </a:spcBef>
              <a:spcAft>
                <a:spcPts val="0"/>
              </a:spcAft>
              <a:buClrTx/>
              <a:buSzTx/>
              <a:buFontTx/>
              <a:buNone/>
              <a:defRPr/>
            </a:pPr>
            <a:r>
              <a:rPr lang="zh-CN" altLang="en-US" sz="2000" dirty="0">
                <a:solidFill>
                  <a:srgbClr val="002060"/>
                </a:solidFill>
                <a:latin typeface="+mj-lt"/>
                <a:ea typeface="+mj-lt"/>
                <a:cs typeface="+mj-lt"/>
                <a:sym typeface="+mn-ea"/>
              </a:rPr>
              <a:t>         在上极带侧板外侧焊接固定吊耳，利用吊耳吊上极带侧板就位</a:t>
            </a:r>
            <a:r>
              <a:rPr lang="zh-CN" altLang="en-US" sz="2000" dirty="0" smtClean="0">
                <a:solidFill>
                  <a:srgbClr val="002060"/>
                </a:solidFill>
                <a:latin typeface="+mj-lt"/>
                <a:ea typeface="+mj-lt"/>
                <a:cs typeface="+mj-lt"/>
                <a:sym typeface="+mn-ea"/>
              </a:rPr>
              <a:t>于赤道板</a:t>
            </a:r>
            <a:r>
              <a:rPr lang="zh-CN" altLang="en-US" sz="2000" dirty="0">
                <a:solidFill>
                  <a:srgbClr val="002060"/>
                </a:solidFill>
                <a:latin typeface="+mj-lt"/>
                <a:ea typeface="+mj-lt"/>
                <a:cs typeface="+mj-lt"/>
                <a:sym typeface="+mn-ea"/>
              </a:rPr>
              <a:t>上环口后。加以调整，打紧卡具后摘钩，同样办法吊装就位另一块上极带侧板，之后完成上极带中板的吊装。</a:t>
            </a:r>
            <a:endParaRPr lang="zh-CN" altLang="en-US" sz="2000" dirty="0">
              <a:solidFill>
                <a:srgbClr val="002060"/>
              </a:solidFill>
              <a:latin typeface="+mj-lt"/>
              <a:ea typeface="+mj-lt"/>
              <a:cs typeface="+mj-lt"/>
            </a:endParaRPr>
          </a:p>
          <a:p>
            <a:pPr marL="0" marR="0" lvl="0" indent="0" algn="l" defTabSz="457200" rtl="0" eaLnBrk="1" fontAlgn="auto" latinLnBrk="0" hangingPunct="1">
              <a:lnSpc>
                <a:spcPct val="15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rgbClr val="002060"/>
              </a:solidFill>
              <a:effectLst/>
              <a:uLnTx/>
              <a:uFillTx/>
              <a:latin typeface="+mj-lt"/>
              <a:ea typeface="+mj-lt"/>
              <a:cs typeface="+mj-lt"/>
              <a:sym typeface="+mn-ea"/>
            </a:endParaRPr>
          </a:p>
        </p:txBody>
      </p:sp>
      <p:pic>
        <p:nvPicPr>
          <p:cNvPr id="3" name="图片 2" descr="D:\1 FMX\润锋重工资质文件\素材\图片22.png图片22"/>
          <p:cNvPicPr>
            <a:picLocks noChangeAspect="1"/>
          </p:cNvPicPr>
          <p:nvPr/>
        </p:nvPicPr>
        <p:blipFill>
          <a:blip r:embed="rId1" cstate="print"/>
          <a:srcRect/>
          <a:stretch>
            <a:fillRect/>
          </a:stretch>
        </p:blipFill>
        <p:spPr>
          <a:xfrm>
            <a:off x="7305315" y="3357349"/>
            <a:ext cx="4445408" cy="2437718"/>
          </a:xfrm>
          <a:prstGeom prst="rect">
            <a:avLst/>
          </a:prstGeom>
          <a:ln w="28575">
            <a:solidFill>
              <a:srgbClr val="201F42"/>
            </a:solidFill>
          </a:ln>
        </p:spPr>
      </p:pic>
      <p:sp>
        <p:nvSpPr>
          <p:cNvPr id="30" name="PA-矩形 7"/>
          <p:cNvSpPr/>
          <p:nvPr>
            <p:custDataLst>
              <p:tags r:id="rId2"/>
            </p:custDataLst>
          </p:nvPr>
        </p:nvSpPr>
        <p:spPr>
          <a:xfrm>
            <a:off x="1014049" y="52817"/>
            <a:ext cx="30276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球罐安装具体方案</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5"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3" cstate="print"/>
          <a:stretch>
            <a:fillRect/>
          </a:stretch>
        </p:blipFill>
        <p:spPr>
          <a:xfrm>
            <a:off x="10333990" y="52705"/>
            <a:ext cx="431165" cy="431165"/>
          </a:xfrm>
          <a:prstGeom prst="rect">
            <a:avLst/>
          </a:prstGeom>
        </p:spPr>
      </p:pic>
      <p:pic>
        <p:nvPicPr>
          <p:cNvPr id="13" name="图片 12" descr="D:\1 FMX\润锋重工资质文件\图片\图片22.png图片22"/>
          <p:cNvPicPr>
            <a:picLocks noChangeAspect="1"/>
          </p:cNvPicPr>
          <p:nvPr/>
        </p:nvPicPr>
        <p:blipFill>
          <a:blip r:embed="rId4" cstate="print"/>
          <a:srcRect/>
          <a:stretch>
            <a:fillRect/>
          </a:stretch>
        </p:blipFill>
        <p:spPr>
          <a:xfrm>
            <a:off x="7283441" y="641445"/>
            <a:ext cx="4439986" cy="2627194"/>
          </a:xfrm>
          <a:prstGeom prst="rect">
            <a:avLst/>
          </a:prstGeom>
          <a:ln w="28575">
            <a:solidFill>
              <a:srgbClr val="201F42"/>
            </a:solidFill>
          </a:ln>
        </p:spPr>
      </p:pic>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400"/>
                            </p:stCondLst>
                            <p:childTnLst>
                              <p:par>
                                <p:cTn id="26" presetID="2" presetClass="entr" presetSubtype="4" fill="hold" grpId="0" nodeType="afterEffect">
                                  <p:stCondLst>
                                    <p:cond delay="0"/>
                                  </p:stCondLst>
                                  <p:childTnLst>
                                    <p:set>
                                      <p:cBhvr>
                                        <p:cTn id="27" dur="1000"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1+#ppt_h/2"/>
                                          </p:val>
                                        </p:tav>
                                        <p:tav tm="100000">
                                          <p:val>
                                            <p:strVal val="#ppt_y"/>
                                          </p:val>
                                        </p:tav>
                                      </p:tavLst>
                                    </p:anim>
                                  </p:childTnLst>
                                </p:cTn>
                              </p:par>
                              <p:par>
                                <p:cTn id="30" presetID="52" presetClass="entr" presetSubtype="0" fill="hold" nodeType="withEffect">
                                  <p:stCondLst>
                                    <p:cond delay="500"/>
                                  </p:stCondLst>
                                  <p:childTnLst>
                                    <p:set>
                                      <p:cBhvr>
                                        <p:cTn id="31" dur="1" fill="hold">
                                          <p:stCondLst>
                                            <p:cond delay="0"/>
                                          </p:stCondLst>
                                        </p:cTn>
                                        <p:tgtEl>
                                          <p:spTgt spid="3"/>
                                        </p:tgtEl>
                                        <p:attrNameLst>
                                          <p:attrName>style.visibility</p:attrName>
                                        </p:attrNameLst>
                                      </p:cBhvr>
                                      <p:to>
                                        <p:strVal val="visible"/>
                                      </p:to>
                                    </p:set>
                                    <p:animScale>
                                      <p:cBhvr>
                                        <p:cTn id="3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3"/>
                                        </p:tgtEl>
                                        <p:attrNameLst>
                                          <p:attrName>ppt_x</p:attrName>
                                          <p:attrName>ppt_y</p:attrName>
                                        </p:attrNameLst>
                                      </p:cBhvr>
                                    </p:animMotion>
                                    <p:animEffect transition="in" filter="fade">
                                      <p:cBhvr>
                                        <p:cTn id="34" dur="1000"/>
                                        <p:tgtEl>
                                          <p:spTgt spid="3"/>
                                        </p:tgtEl>
                                      </p:cBhvr>
                                    </p:animEffect>
                                  </p:childTnLst>
                                </p:cTn>
                              </p:par>
                              <p:par>
                                <p:cTn id="35" presetID="52" presetClass="entr" presetSubtype="0" fill="hold" nodeType="withEffect">
                                  <p:stCondLst>
                                    <p:cond delay="500"/>
                                  </p:stCondLst>
                                  <p:childTnLst>
                                    <p:set>
                                      <p:cBhvr>
                                        <p:cTn id="36" dur="1" fill="hold">
                                          <p:stCondLst>
                                            <p:cond delay="0"/>
                                          </p:stCondLst>
                                        </p:cTn>
                                        <p:tgtEl>
                                          <p:spTgt spid="13"/>
                                        </p:tgtEl>
                                        <p:attrNameLst>
                                          <p:attrName>style.visibility</p:attrName>
                                        </p:attrNameLst>
                                      </p:cBhvr>
                                      <p:to>
                                        <p:strVal val="visible"/>
                                      </p:to>
                                    </p:set>
                                    <p:animScale>
                                      <p:cBhvr>
                                        <p:cTn id="3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3"/>
                                        </p:tgtEl>
                                        <p:attrNameLst>
                                          <p:attrName>ppt_x</p:attrName>
                                          <p:attrName>ppt_y</p:attrName>
                                        </p:attrNameLst>
                                      </p:cBhvr>
                                    </p:animMotion>
                                    <p:animEffect transition="in" filter="fade">
                                      <p:cBhvr>
                                        <p:cTn id="3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919480" y="812800"/>
            <a:ext cx="6263005" cy="5631180"/>
          </a:xfrm>
          <a:prstGeom prst="rect">
            <a:avLst/>
          </a:prstGeom>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50000"/>
              </a:lnSpc>
              <a:spcBef>
                <a:spcPts val="0"/>
              </a:spcBef>
              <a:spcAft>
                <a:spcPts val="0"/>
              </a:spcAft>
              <a:buClrTx/>
              <a:buSzTx/>
              <a:buFontTx/>
              <a:buNone/>
              <a:defRPr/>
            </a:pPr>
            <a:r>
              <a:rPr lang="en-US" altLang="zh-CN" sz="2000" b="1" dirty="0">
                <a:solidFill>
                  <a:srgbClr val="002060"/>
                </a:solidFill>
                <a:latin typeface="+mj-lt"/>
                <a:ea typeface="+mj-lt"/>
                <a:cs typeface="+mj-lt"/>
                <a:sym typeface="宋体" panose="02010600030101010101" pitchFamily="2" charset="-122"/>
              </a:rPr>
              <a:t>2.</a:t>
            </a:r>
            <a:r>
              <a:rPr lang="zh-CN" altLang="en-US" sz="2000" b="1" dirty="0">
                <a:solidFill>
                  <a:srgbClr val="002060"/>
                </a:solidFill>
                <a:latin typeface="+mj-lt"/>
                <a:ea typeface="+mj-lt"/>
                <a:cs typeface="+mj-lt"/>
                <a:sym typeface="宋体" panose="02010600030101010101" pitchFamily="2" charset="-122"/>
              </a:rPr>
              <a:t>球罐焊接方案</a:t>
            </a:r>
            <a:endParaRPr lang="zh-CN" altLang="en-US" sz="2000" b="1" dirty="0">
              <a:solidFill>
                <a:srgbClr val="002060"/>
              </a:solidFill>
              <a:latin typeface="+mj-lt"/>
              <a:ea typeface="+mj-lt"/>
              <a:cs typeface="+mj-lt"/>
              <a:sym typeface="宋体" panose="02010600030101010101" pitchFamily="2" charset="-122"/>
            </a:endParaRPr>
          </a:p>
          <a:p>
            <a:pPr marL="0" marR="0" lvl="0" indent="0" algn="l" defTabSz="457200" rtl="0" eaLnBrk="1" fontAlgn="auto" latinLnBrk="0" hangingPunct="1">
              <a:lnSpc>
                <a:spcPct val="150000"/>
              </a:lnSpc>
              <a:spcBef>
                <a:spcPts val="0"/>
              </a:spcBef>
              <a:spcAft>
                <a:spcPts val="0"/>
              </a:spcAft>
              <a:buClrTx/>
              <a:buSzTx/>
              <a:buFontTx/>
              <a:buNone/>
              <a:defRPr/>
            </a:pPr>
            <a:r>
              <a:rPr lang="en-US" altLang="zh-CN" sz="2000" b="1" dirty="0">
                <a:solidFill>
                  <a:srgbClr val="002060"/>
                </a:solidFill>
                <a:latin typeface="+mj-lt"/>
                <a:ea typeface="+mj-lt"/>
                <a:cs typeface="+mj-lt"/>
                <a:sym typeface="宋体" panose="02010600030101010101" pitchFamily="2" charset="-122"/>
              </a:rPr>
              <a:t>2.1焊接程序</a:t>
            </a:r>
            <a:endParaRPr lang="en-US" altLang="zh-CN" sz="2000" b="1" dirty="0">
              <a:solidFill>
                <a:srgbClr val="002060"/>
              </a:solidFill>
              <a:latin typeface="+mj-lt"/>
              <a:ea typeface="+mj-lt"/>
              <a:cs typeface="+mj-lt"/>
              <a:sym typeface="宋体" panose="02010600030101010101" pitchFamily="2" charset="-122"/>
            </a:endParaRPr>
          </a:p>
          <a:p>
            <a:pPr marL="0" marR="0" lvl="0" indent="0" algn="l" defTabSz="457200" rtl="0" eaLnBrk="1" fontAlgn="auto" latinLnBrk="0" hangingPunct="1">
              <a:lnSpc>
                <a:spcPct val="150000"/>
              </a:lnSpc>
              <a:spcBef>
                <a:spcPts val="0"/>
              </a:spcBef>
              <a:spcAft>
                <a:spcPts val="0"/>
              </a:spcAft>
              <a:buClrTx/>
              <a:buSzTx/>
              <a:buFontTx/>
              <a:buNone/>
              <a:defRPr/>
            </a:pPr>
            <a:r>
              <a:rPr lang="zh-CN" altLang="en-US" sz="2000" dirty="0">
                <a:solidFill>
                  <a:srgbClr val="002060"/>
                </a:solidFill>
                <a:latin typeface="+mj-lt"/>
                <a:ea typeface="+mj-lt"/>
                <a:cs typeface="+mj-lt"/>
                <a:sym typeface="+mn-ea"/>
              </a:rPr>
              <a:t>        </a:t>
            </a:r>
            <a:r>
              <a:rPr lang="zh-CN" altLang="en-US" sz="2000" b="1" dirty="0">
                <a:solidFill>
                  <a:srgbClr val="002060"/>
                </a:solidFill>
                <a:latin typeface="+mj-lt"/>
                <a:ea typeface="+mj-lt"/>
                <a:cs typeface="+mj-lt"/>
                <a:sym typeface="+mn-ea"/>
              </a:rPr>
              <a:t>先焊接纵向焊缝，后焊接环向焊缝。焊缝外部全部焊完后，进行内部清焊根，并经渗透检测合格后再焊焊缝内部。极板的纵缝从中间向两侧焊。具体焊接顺序如下：</a:t>
            </a:r>
            <a:endParaRPr lang="zh-CN" altLang="en-US" sz="2000" b="1" dirty="0">
              <a:solidFill>
                <a:srgbClr val="002060"/>
              </a:solidFill>
              <a:latin typeface="+mj-lt"/>
              <a:ea typeface="+mj-lt"/>
              <a:cs typeface="+mj-lt"/>
            </a:endParaRPr>
          </a:p>
          <a:p>
            <a:pPr marL="0" marR="0" lvl="0" indent="0" algn="l" defTabSz="457200" rtl="0" eaLnBrk="1" fontAlgn="auto" latinLnBrk="0" hangingPunct="1">
              <a:lnSpc>
                <a:spcPct val="150000"/>
              </a:lnSpc>
              <a:spcBef>
                <a:spcPts val="0"/>
              </a:spcBef>
              <a:spcAft>
                <a:spcPts val="0"/>
              </a:spcAft>
              <a:buClrTx/>
              <a:buSzTx/>
              <a:buFontTx/>
              <a:buNone/>
              <a:defRPr/>
            </a:pPr>
            <a:r>
              <a:rPr lang="zh-CN" altLang="en-US" sz="2000" b="1" dirty="0">
                <a:solidFill>
                  <a:srgbClr val="002060"/>
                </a:solidFill>
                <a:latin typeface="+mj-lt"/>
                <a:ea typeface="+mj-lt"/>
                <a:cs typeface="+mj-lt"/>
                <a:sym typeface="+mn-ea"/>
              </a:rPr>
              <a:t>赤道带纵缝—上极边板纵缝—上极带中心板纵缝—下极边板纵缝—下极带中心板纵缝-下极带方环缝—上极极</a:t>
            </a:r>
            <a:r>
              <a:rPr lang="zh-CN" altLang="en-US" sz="2000" b="1" dirty="0" smtClean="0">
                <a:solidFill>
                  <a:srgbClr val="002060"/>
                </a:solidFill>
                <a:latin typeface="+mj-lt"/>
                <a:ea typeface="+mj-lt"/>
                <a:cs typeface="+mj-lt"/>
                <a:sym typeface="+mn-ea"/>
              </a:rPr>
              <a:t>带方环</a:t>
            </a:r>
            <a:r>
              <a:rPr lang="zh-CN" altLang="en-US" sz="2000" b="1" dirty="0">
                <a:solidFill>
                  <a:srgbClr val="002060"/>
                </a:solidFill>
                <a:latin typeface="+mj-lt"/>
                <a:ea typeface="+mj-lt"/>
                <a:cs typeface="+mj-lt"/>
                <a:sym typeface="+mn-ea"/>
              </a:rPr>
              <a:t>缝—赤道带上环缝—赤道带下环缝</a:t>
            </a:r>
            <a:endParaRPr lang="zh-CN" altLang="en-US" sz="2000" b="1" dirty="0">
              <a:solidFill>
                <a:srgbClr val="002060"/>
              </a:solidFill>
              <a:latin typeface="+mj-lt"/>
              <a:ea typeface="+mj-lt"/>
              <a:cs typeface="+mj-lt"/>
            </a:endParaRPr>
          </a:p>
          <a:p>
            <a:pPr marL="0" marR="0" lvl="0" indent="0" algn="l" defTabSz="457200" rtl="0" eaLnBrk="1" fontAlgn="auto" latinLnBrk="0" hangingPunct="1">
              <a:lnSpc>
                <a:spcPct val="150000"/>
              </a:lnSpc>
              <a:spcBef>
                <a:spcPts val="0"/>
              </a:spcBef>
              <a:spcAft>
                <a:spcPts val="0"/>
              </a:spcAft>
              <a:buClrTx/>
              <a:buSzTx/>
              <a:buFontTx/>
              <a:buNone/>
              <a:defRPr/>
            </a:pPr>
            <a:r>
              <a:rPr lang="en-US" altLang="zh-CN" sz="2000" b="1" dirty="0">
                <a:solidFill>
                  <a:srgbClr val="002060"/>
                </a:solidFill>
                <a:latin typeface="+mj-lt"/>
                <a:ea typeface="+mj-lt"/>
                <a:cs typeface="+mj-lt"/>
                <a:sym typeface="+mn-ea"/>
              </a:rPr>
              <a:t>2.2</a:t>
            </a:r>
            <a:r>
              <a:rPr lang="zh-CN" altLang="en-US" sz="2000" b="1" dirty="0">
                <a:solidFill>
                  <a:srgbClr val="002060"/>
                </a:solidFill>
                <a:latin typeface="+mj-lt"/>
                <a:ea typeface="+mj-lt"/>
                <a:cs typeface="+mj-lt"/>
                <a:sym typeface="+mn-ea"/>
              </a:rPr>
              <a:t>焊接</a:t>
            </a:r>
            <a:endParaRPr lang="zh-CN" altLang="en-US" sz="2000" b="1" dirty="0">
              <a:solidFill>
                <a:srgbClr val="002060"/>
              </a:solidFill>
              <a:latin typeface="+mj-lt"/>
              <a:ea typeface="+mj-lt"/>
              <a:cs typeface="+mj-lt"/>
            </a:endParaRPr>
          </a:p>
          <a:p>
            <a:pPr marL="0" marR="0" lvl="0" indent="0" algn="l" defTabSz="457200" rtl="0" eaLnBrk="1" fontAlgn="auto" latinLnBrk="0" hangingPunct="1">
              <a:lnSpc>
                <a:spcPct val="150000"/>
              </a:lnSpc>
              <a:spcBef>
                <a:spcPts val="0"/>
              </a:spcBef>
              <a:spcAft>
                <a:spcPts val="0"/>
              </a:spcAft>
              <a:buClrTx/>
              <a:buSzTx/>
              <a:buFontTx/>
              <a:buNone/>
              <a:defRPr/>
            </a:pPr>
            <a:r>
              <a:rPr lang="en-US" altLang="zh-CN" sz="2000" dirty="0">
                <a:solidFill>
                  <a:srgbClr val="002060"/>
                </a:solidFill>
                <a:latin typeface="+mj-lt"/>
                <a:ea typeface="+mj-lt"/>
                <a:cs typeface="+mj-lt"/>
                <a:sym typeface="+mn-ea"/>
              </a:rPr>
              <a:t>⑴焊接前应检查坡口</a:t>
            </a:r>
            <a:r>
              <a:rPr lang="zh-CN" altLang="en-US" sz="2000" dirty="0">
                <a:solidFill>
                  <a:srgbClr val="002060"/>
                </a:solidFill>
                <a:latin typeface="+mj-lt"/>
                <a:ea typeface="+mj-lt"/>
                <a:cs typeface="+mj-lt"/>
                <a:sym typeface="+mn-ea"/>
              </a:rPr>
              <a:t>组对</a:t>
            </a:r>
            <a:r>
              <a:rPr lang="en-US" altLang="zh-CN" sz="2000" dirty="0">
                <a:solidFill>
                  <a:srgbClr val="002060"/>
                </a:solidFill>
                <a:latin typeface="+mj-lt"/>
                <a:ea typeface="+mj-lt"/>
                <a:cs typeface="+mj-lt"/>
                <a:sym typeface="+mn-ea"/>
              </a:rPr>
              <a:t>间隙、错边量</a:t>
            </a:r>
            <a:r>
              <a:rPr lang="zh-CN" altLang="en-US" sz="2000" dirty="0">
                <a:solidFill>
                  <a:srgbClr val="002060"/>
                </a:solidFill>
                <a:latin typeface="+mj-lt"/>
                <a:ea typeface="+mj-lt"/>
                <a:cs typeface="+mj-lt"/>
                <a:sym typeface="+mn-ea"/>
              </a:rPr>
              <a:t>、棱角，对球罐对应赤道带及两极间直径进行检查</a:t>
            </a:r>
            <a:r>
              <a:rPr lang="en-US" altLang="zh-CN" sz="2000" dirty="0">
                <a:solidFill>
                  <a:srgbClr val="002060"/>
                </a:solidFill>
                <a:latin typeface="+mj-lt"/>
                <a:ea typeface="+mj-lt"/>
                <a:cs typeface="+mj-lt"/>
                <a:sym typeface="+mn-ea"/>
              </a:rPr>
              <a:t>，办理工艺交接</a:t>
            </a:r>
            <a:r>
              <a:rPr lang="zh-CN" altLang="en-US" sz="2000" dirty="0">
                <a:solidFill>
                  <a:srgbClr val="002060"/>
                </a:solidFill>
                <a:latin typeface="+mj-lt"/>
                <a:ea typeface="+mj-lt"/>
                <a:cs typeface="+mj-lt"/>
                <a:sym typeface="+mn-ea"/>
              </a:rPr>
              <a:t>。</a:t>
            </a:r>
            <a:endParaRPr kumimoji="0" lang="zh-CN" altLang="en-US" sz="2000" b="1" i="0" u="none" strike="noStrike" kern="1200" cap="none" spc="0" normalizeH="0" baseline="0" noProof="0" dirty="0">
              <a:ln>
                <a:noFill/>
              </a:ln>
              <a:solidFill>
                <a:srgbClr val="002060"/>
              </a:solidFill>
              <a:effectLst/>
              <a:uLnTx/>
              <a:uFillTx/>
              <a:latin typeface="+mj-lt"/>
              <a:ea typeface="+mj-lt"/>
              <a:cs typeface="+mj-lt"/>
              <a:sym typeface="+mn-ea"/>
            </a:endParaRPr>
          </a:p>
        </p:txBody>
      </p:sp>
      <p:pic>
        <p:nvPicPr>
          <p:cNvPr id="2" name="图片 1" descr="D:\1 FMX\润锋重工资质文件\素材\微信图片_20211230150345.jpg微信图片_20211230150345"/>
          <p:cNvPicPr>
            <a:picLocks noChangeAspect="1"/>
          </p:cNvPicPr>
          <p:nvPr/>
        </p:nvPicPr>
        <p:blipFill>
          <a:blip r:embed="rId1" cstate="print"/>
          <a:srcRect/>
          <a:stretch>
            <a:fillRect/>
          </a:stretch>
        </p:blipFill>
        <p:spPr>
          <a:xfrm>
            <a:off x="7373658" y="3431123"/>
            <a:ext cx="4321526" cy="2430780"/>
          </a:xfrm>
          <a:prstGeom prst="rect">
            <a:avLst/>
          </a:prstGeom>
          <a:ln w="28575">
            <a:solidFill>
              <a:srgbClr val="201F42"/>
            </a:solidFill>
          </a:ln>
        </p:spPr>
      </p:pic>
      <p:pic>
        <p:nvPicPr>
          <p:cNvPr id="3" name="图片 2" descr="D:\1 FMX\润锋重工资质文件\素材\图片45.png图片45"/>
          <p:cNvPicPr>
            <a:picLocks noChangeAspect="1"/>
          </p:cNvPicPr>
          <p:nvPr/>
        </p:nvPicPr>
        <p:blipFill>
          <a:blip r:embed="rId2" cstate="print"/>
          <a:srcRect/>
          <a:stretch>
            <a:fillRect/>
          </a:stretch>
        </p:blipFill>
        <p:spPr>
          <a:xfrm>
            <a:off x="7373553" y="547806"/>
            <a:ext cx="4322578" cy="2559050"/>
          </a:xfrm>
          <a:prstGeom prst="rect">
            <a:avLst/>
          </a:prstGeom>
          <a:ln w="28575">
            <a:solidFill>
              <a:srgbClr val="201F42"/>
            </a:solidFill>
          </a:ln>
        </p:spPr>
      </p:pic>
      <p:sp>
        <p:nvSpPr>
          <p:cNvPr id="30" name="PA-矩形 7"/>
          <p:cNvSpPr/>
          <p:nvPr>
            <p:custDataLst>
              <p:tags r:id="rId3"/>
            </p:custDataLst>
          </p:nvPr>
        </p:nvSpPr>
        <p:spPr>
          <a:xfrm>
            <a:off x="1014049" y="52817"/>
            <a:ext cx="30276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球罐安装具体方案</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3"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4" cstate="print"/>
          <a:stretch>
            <a:fillRect/>
          </a:stretch>
        </p:blipFill>
        <p:spPr>
          <a:xfrm>
            <a:off x="10333990" y="52705"/>
            <a:ext cx="431165" cy="4311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400"/>
                            </p:stCondLst>
                            <p:childTnLst>
                              <p:par>
                                <p:cTn id="26" presetID="2" presetClass="entr" presetSubtype="4" fill="hold" grpId="0" nodeType="afterEffect">
                                  <p:stCondLst>
                                    <p:cond delay="0"/>
                                  </p:stCondLst>
                                  <p:childTnLst>
                                    <p:set>
                                      <p:cBhvr>
                                        <p:cTn id="27" dur="1000"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2400"/>
                            </p:stCondLst>
                            <p:childTnLst>
                              <p:par>
                                <p:cTn id="31" presetID="52"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Scale>
                                      <p:cBhvr>
                                        <p:cTn id="33"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2"/>
                                        </p:tgtEl>
                                        <p:attrNameLst>
                                          <p:attrName>ppt_x</p:attrName>
                                          <p:attrName>ppt_y</p:attrName>
                                        </p:attrNameLst>
                                      </p:cBhvr>
                                    </p:animMotion>
                                    <p:animEffect transition="in" filter="fade">
                                      <p:cBhvr>
                                        <p:cTn id="35" dur="1000"/>
                                        <p:tgtEl>
                                          <p:spTgt spid="2"/>
                                        </p:tgtEl>
                                      </p:cBhvr>
                                    </p:animEffect>
                                  </p:childTnLst>
                                </p:cTn>
                              </p:par>
                              <p:par>
                                <p:cTn id="36" presetID="52" presetClass="entr" presetSubtype="0" fill="hold" nodeType="withEffect">
                                  <p:stCondLst>
                                    <p:cond delay="500"/>
                                  </p:stCondLst>
                                  <p:childTnLst>
                                    <p:set>
                                      <p:cBhvr>
                                        <p:cTn id="37" dur="1" fill="hold">
                                          <p:stCondLst>
                                            <p:cond delay="0"/>
                                          </p:stCondLst>
                                        </p:cTn>
                                        <p:tgtEl>
                                          <p:spTgt spid="3"/>
                                        </p:tgtEl>
                                        <p:attrNameLst>
                                          <p:attrName>style.visibility</p:attrName>
                                        </p:attrNameLst>
                                      </p:cBhvr>
                                      <p:to>
                                        <p:strVal val="visible"/>
                                      </p:to>
                                    </p:set>
                                    <p:animScale>
                                      <p:cBhvr>
                                        <p:cTn id="38"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3"/>
                                        </p:tgtEl>
                                        <p:attrNameLst>
                                          <p:attrName>ppt_x</p:attrName>
                                          <p:attrName>ppt_y</p:attrName>
                                        </p:attrNameLst>
                                      </p:cBhvr>
                                    </p:animMotion>
                                    <p:animEffect transition="in" filter="fade">
                                      <p:cBhvr>
                                        <p:cTn id="4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919479" y="812800"/>
            <a:ext cx="10203445" cy="4707890"/>
          </a:xfrm>
          <a:prstGeom prst="rect">
            <a:avLst/>
          </a:prstGeom>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50000"/>
              </a:lnSpc>
              <a:spcBef>
                <a:spcPts val="0"/>
              </a:spcBef>
              <a:spcAft>
                <a:spcPts val="0"/>
              </a:spcAft>
              <a:buClrTx/>
              <a:buSzTx/>
              <a:buFontTx/>
              <a:buNone/>
              <a:defRPr/>
            </a:pPr>
            <a:r>
              <a:rPr lang="en-US" altLang="zh-CN" sz="2000" b="1" dirty="0">
                <a:solidFill>
                  <a:srgbClr val="002060"/>
                </a:solidFill>
                <a:latin typeface="+mj-lt"/>
                <a:ea typeface="+mj-lt"/>
                <a:cs typeface="+mj-lt"/>
                <a:sym typeface="+mn-ea"/>
              </a:rPr>
              <a:t>⑵现场焊接线能量</a:t>
            </a:r>
            <a:r>
              <a:rPr lang="zh-CN" altLang="en-US" sz="2000" b="1" dirty="0">
                <a:solidFill>
                  <a:srgbClr val="002060"/>
                </a:solidFill>
                <a:latin typeface="+mj-lt"/>
                <a:ea typeface="+mj-lt"/>
                <a:cs typeface="+mj-lt"/>
                <a:sym typeface="+mn-ea"/>
              </a:rPr>
              <a:t>符合工艺评定要求</a:t>
            </a:r>
            <a:r>
              <a:rPr lang="en-US" altLang="zh-CN" sz="2000" b="1" dirty="0">
                <a:solidFill>
                  <a:srgbClr val="002060"/>
                </a:solidFill>
                <a:latin typeface="+mj-lt"/>
                <a:ea typeface="+mj-lt"/>
                <a:cs typeface="+mj-lt"/>
                <a:sym typeface="+mn-ea"/>
              </a:rPr>
              <a:t>；</a:t>
            </a:r>
            <a:endParaRPr lang="en-US" altLang="zh-CN" sz="2000" b="1" dirty="0">
              <a:solidFill>
                <a:srgbClr val="002060"/>
              </a:solidFill>
              <a:latin typeface="+mj-lt"/>
              <a:ea typeface="+mj-lt"/>
              <a:cs typeface="+mj-lt"/>
            </a:endParaRPr>
          </a:p>
          <a:p>
            <a:pPr marL="0" marR="0" lvl="0" indent="0" algn="l" defTabSz="457200" rtl="0" eaLnBrk="1" fontAlgn="auto" latinLnBrk="0" hangingPunct="1">
              <a:lnSpc>
                <a:spcPct val="150000"/>
              </a:lnSpc>
              <a:spcBef>
                <a:spcPts val="0"/>
              </a:spcBef>
              <a:spcAft>
                <a:spcPts val="0"/>
              </a:spcAft>
              <a:buClrTx/>
              <a:buSzTx/>
              <a:buFontTx/>
              <a:buNone/>
              <a:defRPr/>
            </a:pPr>
            <a:r>
              <a:rPr lang="en-US" altLang="zh-CN" sz="2000" b="1" dirty="0">
                <a:solidFill>
                  <a:srgbClr val="002060"/>
                </a:solidFill>
                <a:latin typeface="+mj-lt"/>
                <a:ea typeface="+mj-lt"/>
                <a:cs typeface="+mj-lt"/>
                <a:sym typeface="+mn-ea"/>
              </a:rPr>
              <a:t>⑶环带纵焊缝应采用多名焊工同时对称施焊且每条纵缝要进行分段退</a:t>
            </a:r>
            <a:r>
              <a:rPr lang="zh-CN" altLang="en-US" sz="2000" b="1" dirty="0">
                <a:solidFill>
                  <a:srgbClr val="002060"/>
                </a:solidFill>
                <a:latin typeface="+mj-lt"/>
                <a:ea typeface="+mj-lt"/>
                <a:cs typeface="+mj-lt"/>
                <a:sym typeface="+mn-ea"/>
              </a:rPr>
              <a:t>向</a:t>
            </a:r>
            <a:r>
              <a:rPr lang="en-US" altLang="zh-CN" sz="2000" b="1" dirty="0">
                <a:solidFill>
                  <a:srgbClr val="002060"/>
                </a:solidFill>
                <a:latin typeface="+mj-lt"/>
                <a:ea typeface="+mj-lt"/>
                <a:cs typeface="+mj-lt"/>
                <a:sym typeface="+mn-ea"/>
              </a:rPr>
              <a:t>焊，每条环缝也应由多名焊工分段对称同步同方向施焊；</a:t>
            </a:r>
            <a:endParaRPr lang="en-US" altLang="zh-CN" sz="2000" dirty="0">
              <a:solidFill>
                <a:srgbClr val="002060"/>
              </a:solidFill>
              <a:latin typeface="+mj-lt"/>
              <a:ea typeface="+mj-lt"/>
              <a:cs typeface="+mj-lt"/>
              <a:sym typeface="+mn-ea"/>
            </a:endParaRPr>
          </a:p>
          <a:p>
            <a:pPr lvl="0" defTabSz="457200">
              <a:lnSpc>
                <a:spcPct val="150000"/>
              </a:lnSpc>
              <a:defRPr/>
            </a:pPr>
            <a:r>
              <a:rPr lang="en-US" altLang="zh-CN" sz="2000" b="1" dirty="0">
                <a:solidFill>
                  <a:srgbClr val="002060"/>
                </a:solidFill>
                <a:latin typeface="+mj-lt"/>
                <a:ea typeface="+mj-lt"/>
                <a:cs typeface="+mj-lt"/>
                <a:sym typeface="+mn-ea"/>
              </a:rPr>
              <a:t>⑷</a:t>
            </a:r>
            <a:r>
              <a:rPr lang="en-US" altLang="zh-CN" sz="2000" b="1" dirty="0" err="1">
                <a:solidFill>
                  <a:srgbClr val="002060"/>
                </a:solidFill>
                <a:latin typeface="+mj-lt"/>
                <a:ea typeface="+mj-lt"/>
                <a:cs typeface="+mj-lt"/>
                <a:sym typeface="+mn-ea"/>
              </a:rPr>
              <a:t>每条焊缝的一侧宜一次连续焊完，如因故中断焊接，</a:t>
            </a:r>
            <a:r>
              <a:rPr lang="en-US" altLang="zh-CN" sz="2000" b="1" dirty="0" err="1" smtClean="0">
                <a:solidFill>
                  <a:srgbClr val="002060"/>
                </a:solidFill>
                <a:latin typeface="+mj-lt"/>
                <a:ea typeface="+mj-lt"/>
                <a:cs typeface="+mj-lt"/>
                <a:sym typeface="+mn-ea"/>
              </a:rPr>
              <a:t>重新施焊时必须按要求进行预后热</a:t>
            </a:r>
            <a:r>
              <a:rPr lang="en-US" altLang="zh-CN" sz="2000" b="1" dirty="0" smtClean="0">
                <a:solidFill>
                  <a:srgbClr val="002060"/>
                </a:solidFill>
                <a:latin typeface="+mj-lt"/>
                <a:ea typeface="+mj-lt"/>
                <a:cs typeface="+mj-lt"/>
                <a:sym typeface="+mn-ea"/>
              </a:rPr>
              <a:t>；</a:t>
            </a:r>
            <a:endParaRPr lang="en-US" altLang="zh-CN" sz="2000" b="1" dirty="0" smtClean="0">
              <a:solidFill>
                <a:srgbClr val="002060"/>
              </a:solidFill>
              <a:latin typeface="+mj-lt"/>
              <a:ea typeface="+mj-lt"/>
              <a:cs typeface="+mj-lt"/>
              <a:sym typeface="+mn-ea"/>
            </a:endParaRPr>
          </a:p>
          <a:p>
            <a:pPr lvl="0" defTabSz="457200">
              <a:lnSpc>
                <a:spcPct val="150000"/>
              </a:lnSpc>
              <a:defRPr/>
            </a:pPr>
            <a:r>
              <a:rPr lang="en-US" altLang="zh-CN" sz="2000" dirty="0" smtClean="0">
                <a:solidFill>
                  <a:srgbClr val="002060"/>
                </a:solidFill>
                <a:latin typeface="+mj-lt"/>
                <a:ea typeface="+mj-lt"/>
                <a:cs typeface="+mj-lt"/>
                <a:sym typeface="宋体" panose="02010600030101010101" pitchFamily="2" charset="-122"/>
              </a:rPr>
              <a:t>⑸</a:t>
            </a:r>
            <a:r>
              <a:rPr lang="en-US" altLang="zh-CN" sz="2000" dirty="0" err="1" smtClean="0">
                <a:solidFill>
                  <a:srgbClr val="002060"/>
                </a:solidFill>
                <a:latin typeface="+mj-lt"/>
                <a:ea typeface="+mj-lt"/>
                <a:cs typeface="+mj-lt"/>
                <a:sym typeface="宋体" panose="02010600030101010101" pitchFamily="2" charset="-122"/>
              </a:rPr>
              <a:t>焊缝交叉部位，应先将纵缝焊到环缝坡口内，然后将环缝坡口内的焊肉打磨干净以除去焊缝终端缺陷，焊环缝时，不能在交叉部位引弧或熄弧</a:t>
            </a:r>
            <a:r>
              <a:rPr lang="en-US" altLang="zh-CN" sz="2000" dirty="0" smtClean="0">
                <a:solidFill>
                  <a:srgbClr val="002060"/>
                </a:solidFill>
                <a:latin typeface="+mj-lt"/>
                <a:ea typeface="+mj-lt"/>
                <a:cs typeface="+mj-lt"/>
                <a:sym typeface="宋体" panose="02010600030101010101" pitchFamily="2" charset="-122"/>
              </a:rPr>
              <a:t>；</a:t>
            </a:r>
            <a:endParaRPr lang="en-US" altLang="zh-CN" sz="2000" dirty="0" smtClean="0">
              <a:solidFill>
                <a:srgbClr val="002060"/>
              </a:solidFill>
              <a:latin typeface="+mj-lt"/>
              <a:ea typeface="+mj-lt"/>
              <a:cs typeface="+mj-lt"/>
              <a:sym typeface="宋体" panose="02010600030101010101" pitchFamily="2" charset="-122"/>
            </a:endParaRPr>
          </a:p>
          <a:p>
            <a:pPr lvl="0" defTabSz="457200">
              <a:lnSpc>
                <a:spcPct val="150000"/>
              </a:lnSpc>
              <a:defRPr/>
            </a:pPr>
            <a:r>
              <a:rPr lang="en-US" altLang="zh-CN" sz="2000" dirty="0" smtClean="0">
                <a:solidFill>
                  <a:srgbClr val="002060"/>
                </a:solidFill>
                <a:latin typeface="+mj-lt"/>
                <a:ea typeface="+mj-lt"/>
                <a:cs typeface="+mj-lt"/>
                <a:sym typeface="宋体" panose="02010600030101010101" pitchFamily="2" charset="-122"/>
              </a:rPr>
              <a:t>⑹</a:t>
            </a:r>
            <a:r>
              <a:rPr lang="en-US" altLang="zh-CN" sz="2000" dirty="0" err="1" smtClean="0">
                <a:solidFill>
                  <a:srgbClr val="002060"/>
                </a:solidFill>
                <a:latin typeface="+mj-lt"/>
                <a:ea typeface="+mj-lt"/>
                <a:cs typeface="+mj-lt"/>
                <a:sym typeface="宋体" panose="02010600030101010101" pitchFamily="2" charset="-122"/>
              </a:rPr>
              <a:t>每层焊道焊完后，应将熔渣清除干净，并抽查测量道间温度</a:t>
            </a:r>
            <a:r>
              <a:rPr lang="en-US" altLang="zh-CN" sz="2000" dirty="0" smtClean="0">
                <a:solidFill>
                  <a:srgbClr val="002060"/>
                </a:solidFill>
                <a:latin typeface="+mj-lt"/>
                <a:ea typeface="+mj-lt"/>
                <a:cs typeface="+mj-lt"/>
                <a:sym typeface="宋体" panose="02010600030101010101" pitchFamily="2" charset="-122"/>
              </a:rPr>
              <a:t>。</a:t>
            </a:r>
            <a:r>
              <a:rPr lang="en-US" altLang="zh-CN" sz="2000" dirty="0" err="1" smtClean="0">
                <a:solidFill>
                  <a:srgbClr val="002060"/>
                </a:solidFill>
                <a:latin typeface="+mj-lt"/>
                <a:ea typeface="+mj-lt"/>
                <a:cs typeface="+mj-lt"/>
                <a:sym typeface="宋体" panose="02010600030101010101" pitchFamily="2" charset="-122"/>
              </a:rPr>
              <a:t>整条焊缝焊完后应将飞溅和熔渣打磨干净，并作好表面质量检查记录</a:t>
            </a:r>
            <a:r>
              <a:rPr lang="en-US" altLang="zh-CN" sz="2000" dirty="0" smtClean="0">
                <a:solidFill>
                  <a:srgbClr val="002060"/>
                </a:solidFill>
                <a:latin typeface="+mj-lt"/>
                <a:ea typeface="+mj-lt"/>
                <a:cs typeface="+mj-lt"/>
                <a:sym typeface="宋体" panose="02010600030101010101" pitchFamily="2" charset="-122"/>
              </a:rPr>
              <a:t>；</a:t>
            </a:r>
            <a:endParaRPr lang="en-US" altLang="zh-CN" sz="2000" dirty="0" smtClean="0">
              <a:solidFill>
                <a:srgbClr val="002060"/>
              </a:solidFill>
              <a:latin typeface="+mj-lt"/>
              <a:ea typeface="+mj-lt"/>
              <a:cs typeface="+mj-lt"/>
              <a:sym typeface="宋体" panose="02010600030101010101" pitchFamily="2" charset="-122"/>
            </a:endParaRPr>
          </a:p>
          <a:p>
            <a:pPr lvl="0" defTabSz="457200">
              <a:lnSpc>
                <a:spcPct val="150000"/>
              </a:lnSpc>
              <a:defRPr/>
            </a:pPr>
            <a:r>
              <a:rPr lang="en-US" altLang="zh-CN" sz="2000" b="1" dirty="0" smtClean="0">
                <a:solidFill>
                  <a:srgbClr val="002060"/>
                </a:solidFill>
                <a:latin typeface="+mj-lt"/>
                <a:ea typeface="+mj-lt"/>
                <a:cs typeface="+mj-lt"/>
                <a:sym typeface="宋体" panose="02010600030101010101" pitchFamily="2" charset="-122"/>
              </a:rPr>
              <a:t>⑺焊接时应严格控制线能量，采用多层多道焊接，每层焊肉厚度不宜超过4.0mm；实际施焊时，</a:t>
            </a:r>
            <a:r>
              <a:rPr lang="zh-CN" sz="2000" b="1" dirty="0" smtClean="0">
                <a:solidFill>
                  <a:srgbClr val="002060"/>
                </a:solidFill>
                <a:latin typeface="+mj-lt"/>
                <a:ea typeface="+mj-lt"/>
                <a:cs typeface="+mj-lt"/>
                <a:sym typeface="宋体" panose="02010600030101010101" pitchFamily="2" charset="-122"/>
              </a:rPr>
              <a:t>在保证良好成型的前提下，尽可能采用小电流较大的焊接速度；</a:t>
            </a:r>
            <a:endParaRPr kumimoji="0" lang="zh-CN" sz="2000" b="1" i="0" u="none" strike="noStrike" kern="1200" cap="none" spc="0" normalizeH="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0" name="PA-矩形 7"/>
          <p:cNvSpPr/>
          <p:nvPr>
            <p:custDataLst>
              <p:tags r:id="rId1"/>
            </p:custDataLst>
          </p:nvPr>
        </p:nvSpPr>
        <p:spPr>
          <a:xfrm>
            <a:off x="1014049" y="52817"/>
            <a:ext cx="30276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球罐安装具体方案</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5"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2" cstate="print"/>
          <a:stretch>
            <a:fillRect/>
          </a:stretch>
        </p:blipFill>
        <p:spPr>
          <a:xfrm>
            <a:off x="10333990" y="52705"/>
            <a:ext cx="431165" cy="4311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400"/>
                            </p:stCondLst>
                            <p:childTnLst>
                              <p:par>
                                <p:cTn id="26" presetID="2" presetClass="entr" presetSubtype="4" fill="hold" grpId="0" nodeType="afterEffect">
                                  <p:stCondLst>
                                    <p:cond delay="0"/>
                                  </p:stCondLst>
                                  <p:childTnLst>
                                    <p:set>
                                      <p:cBhvr>
                                        <p:cTn id="27" dur="1000"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960422" y="881039"/>
            <a:ext cx="5808867" cy="5169535"/>
          </a:xfrm>
          <a:prstGeom prst="rect">
            <a:avLst/>
          </a:prstGeom>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50000"/>
              </a:lnSpc>
              <a:spcBef>
                <a:spcPts val="0"/>
              </a:spcBef>
              <a:spcAft>
                <a:spcPts val="0"/>
              </a:spcAft>
              <a:buClrTx/>
              <a:buSzTx/>
              <a:buFontTx/>
              <a:buNone/>
              <a:defRPr/>
            </a:pPr>
            <a:r>
              <a:rPr lang="en-US" altLang="zh-CN" sz="2000" dirty="0" smtClean="0">
                <a:solidFill>
                  <a:srgbClr val="002060"/>
                </a:solidFill>
                <a:latin typeface="+mj-lt"/>
                <a:ea typeface="+mj-lt"/>
                <a:cs typeface="+mj-lt"/>
                <a:sym typeface="宋体" panose="02010600030101010101" pitchFamily="2" charset="-122"/>
              </a:rPr>
              <a:t>⑻</a:t>
            </a:r>
            <a:r>
              <a:rPr lang="en-US" altLang="zh-CN" sz="2000" dirty="0">
                <a:solidFill>
                  <a:srgbClr val="002060"/>
                </a:solidFill>
                <a:latin typeface="+mj-lt"/>
                <a:ea typeface="+mj-lt"/>
                <a:cs typeface="+mj-lt"/>
                <a:sym typeface="宋体" panose="02010600030101010101" pitchFamily="2" charset="-122"/>
              </a:rPr>
              <a:t>所有对接焊缝在焊完一侧后，都必须进行气刨清根，焊缝清根时应将定位焊的熔敷金属清除掉，清根后用砂轮机打磨，将渗碳层去除，并进行100%渗透检查，确认无缺陷后方可进行焊接。清根后的坡口形状、宽窄应一致；</a:t>
            </a:r>
            <a:endParaRPr lang="en-US" altLang="zh-CN" sz="2000" dirty="0">
              <a:solidFill>
                <a:srgbClr val="002060"/>
              </a:solidFill>
              <a:latin typeface="+mj-lt"/>
              <a:ea typeface="+mj-lt"/>
              <a:cs typeface="+mj-lt"/>
              <a:sym typeface="宋体" panose="02010600030101010101" pitchFamily="2" charset="-122"/>
            </a:endParaRPr>
          </a:p>
          <a:p>
            <a:pPr marL="0" marR="0" lvl="0" indent="0" algn="l" defTabSz="457200" rtl="0" eaLnBrk="1" fontAlgn="auto" latinLnBrk="0" hangingPunct="1">
              <a:lnSpc>
                <a:spcPct val="150000"/>
              </a:lnSpc>
              <a:spcBef>
                <a:spcPts val="0"/>
              </a:spcBef>
              <a:spcAft>
                <a:spcPts val="0"/>
              </a:spcAft>
              <a:buClrTx/>
              <a:buSzTx/>
              <a:buFontTx/>
              <a:buNone/>
              <a:defRPr/>
            </a:pPr>
            <a:r>
              <a:rPr lang="en-US" altLang="zh-CN" sz="2000" dirty="0">
                <a:solidFill>
                  <a:srgbClr val="002060"/>
                </a:solidFill>
                <a:latin typeface="+mj-lt"/>
                <a:ea typeface="+mj-lt"/>
                <a:cs typeface="+mj-lt"/>
                <a:sym typeface="宋体" panose="02010600030101010101" pitchFamily="2" charset="-122"/>
              </a:rPr>
              <a:t>⑼焊接时起弧端应采用后退引弧法,收弧端应将弧坑填满，多层焊的道间接头应错开；</a:t>
            </a:r>
            <a:endParaRPr lang="en-US" altLang="zh-CN" sz="2000" dirty="0">
              <a:solidFill>
                <a:srgbClr val="002060"/>
              </a:solidFill>
              <a:latin typeface="+mj-lt"/>
              <a:ea typeface="+mj-lt"/>
              <a:cs typeface="+mj-lt"/>
              <a:sym typeface="宋体" panose="02010600030101010101" pitchFamily="2" charset="-122"/>
            </a:endParaRPr>
          </a:p>
          <a:p>
            <a:pPr lvl="0" defTabSz="457200">
              <a:lnSpc>
                <a:spcPct val="150000"/>
              </a:lnSpc>
              <a:defRPr/>
            </a:pPr>
            <a:r>
              <a:rPr lang="en-US" altLang="zh-CN" sz="2000" dirty="0">
                <a:solidFill>
                  <a:srgbClr val="002060"/>
                </a:solidFill>
                <a:latin typeface="+mj-lt"/>
                <a:ea typeface="+mj-lt"/>
                <a:cs typeface="+mj-lt"/>
                <a:sym typeface="宋体" panose="02010600030101010101" pitchFamily="2" charset="-122"/>
              </a:rPr>
              <a:t>⑽</a:t>
            </a:r>
            <a:r>
              <a:rPr lang="en-US" altLang="zh-CN" sz="2000" dirty="0" err="1">
                <a:solidFill>
                  <a:srgbClr val="002060"/>
                </a:solidFill>
                <a:latin typeface="+mj-lt"/>
                <a:ea typeface="+mj-lt"/>
                <a:cs typeface="+mj-lt"/>
                <a:sym typeface="宋体" panose="02010600030101010101" pitchFamily="2" charset="-122"/>
              </a:rPr>
              <a:t>焊接记录按日、部位分别记录，并由专人负责</a:t>
            </a:r>
            <a:r>
              <a:rPr lang="en-US" altLang="zh-CN" sz="2000" dirty="0" smtClean="0">
                <a:solidFill>
                  <a:srgbClr val="002060"/>
                </a:solidFill>
                <a:latin typeface="+mj-lt"/>
                <a:ea typeface="+mj-lt"/>
                <a:cs typeface="+mj-lt"/>
                <a:sym typeface="宋体" panose="02010600030101010101" pitchFamily="2" charset="-122"/>
              </a:rPr>
              <a:t>。</a:t>
            </a:r>
            <a:r>
              <a:rPr lang="en-US" altLang="zh-CN" sz="2000" b="1" dirty="0" smtClean="0">
                <a:solidFill>
                  <a:srgbClr val="002060"/>
                </a:solidFill>
                <a:latin typeface="+mj-lt"/>
                <a:ea typeface="+mj-lt"/>
                <a:cs typeface="+mj-lt"/>
                <a:sym typeface="+mn-ea"/>
              </a:rPr>
              <a:t>3.</a:t>
            </a:r>
            <a:r>
              <a:rPr lang="zh-CN" altLang="en-US" sz="2000" b="1" dirty="0" smtClean="0">
                <a:solidFill>
                  <a:srgbClr val="002060"/>
                </a:solidFill>
                <a:latin typeface="+mj-lt"/>
                <a:ea typeface="+mj-lt"/>
                <a:cs typeface="+mj-lt"/>
                <a:sym typeface="+mn-ea"/>
              </a:rPr>
              <a:t>球罐整体热处理</a:t>
            </a:r>
            <a:endParaRPr lang="en-US" altLang="zh-CN" sz="2000" b="1" dirty="0" smtClean="0">
              <a:solidFill>
                <a:srgbClr val="002060"/>
              </a:solidFill>
              <a:latin typeface="+mj-lt"/>
              <a:ea typeface="+mj-lt"/>
              <a:cs typeface="+mj-lt"/>
              <a:sym typeface="+mn-ea"/>
            </a:endParaRPr>
          </a:p>
          <a:p>
            <a:pPr indent="295275"/>
            <a:r>
              <a:rPr lang="zh-CN" altLang="en-US" sz="2000" dirty="0" smtClean="0">
                <a:solidFill>
                  <a:srgbClr val="002060"/>
                </a:solidFill>
                <a:latin typeface="+mj-lt"/>
                <a:ea typeface="+mj-lt"/>
                <a:cs typeface="+mj-lt"/>
                <a:sym typeface="+mn-ea"/>
              </a:rPr>
              <a:t> 在上、下人孔及赤道带，用螺栓固定钢圈，与人孔法兰平行、同心。将保温棉固定在球罐外表面。</a:t>
            </a:r>
            <a:endParaRPr lang="zh-CN" altLang="en-US" sz="2000" dirty="0" smtClean="0">
              <a:solidFill>
                <a:srgbClr val="002060"/>
              </a:solidFill>
              <a:latin typeface="宋体" panose="02010600030101010101" pitchFamily="2" charset="-122"/>
              <a:ea typeface="宋体" panose="02010600030101010101" pitchFamily="2" charset="-122"/>
            </a:endParaRPr>
          </a:p>
          <a:p>
            <a:pPr indent="295275"/>
            <a:r>
              <a:rPr lang="zh-CN" altLang="en-US" sz="2000" dirty="0" smtClean="0">
                <a:solidFill>
                  <a:srgbClr val="002060"/>
                </a:solidFill>
                <a:latin typeface="宋体" panose="02010600030101010101" pitchFamily="2" charset="-122"/>
                <a:ea typeface="宋体" panose="02010600030101010101" pitchFamily="2" charset="-122"/>
                <a:sym typeface="+mn-ea"/>
              </a:rPr>
              <a:t> </a:t>
            </a:r>
            <a:endParaRPr kumimoji="0" lang="en-US" altLang="zh-CN" sz="2000" b="1" i="0" u="none" strike="noStrike" kern="1200" cap="none" spc="0" normalizeH="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descr="D:\1 FMX\润锋重工资质文件\素材\图片38.png图片38"/>
          <p:cNvPicPr>
            <a:picLocks noChangeAspect="1"/>
          </p:cNvPicPr>
          <p:nvPr/>
        </p:nvPicPr>
        <p:blipFill>
          <a:blip r:embed="rId1" cstate="print"/>
          <a:srcRect/>
          <a:stretch>
            <a:fillRect/>
          </a:stretch>
        </p:blipFill>
        <p:spPr>
          <a:xfrm>
            <a:off x="7124131" y="772795"/>
            <a:ext cx="4644324" cy="2912101"/>
          </a:xfrm>
          <a:prstGeom prst="rect">
            <a:avLst/>
          </a:prstGeom>
          <a:ln w="28575">
            <a:solidFill>
              <a:srgbClr val="201F42"/>
            </a:solidFill>
          </a:ln>
        </p:spPr>
      </p:pic>
      <p:pic>
        <p:nvPicPr>
          <p:cNvPr id="3" name="图片 2" descr="D:\1 FMX\润锋重工资质文件\图片\图片28.png图片28"/>
          <p:cNvPicPr>
            <a:picLocks noChangeAspect="1"/>
          </p:cNvPicPr>
          <p:nvPr/>
        </p:nvPicPr>
        <p:blipFill>
          <a:blip r:embed="rId2" cstate="print"/>
          <a:srcRect/>
          <a:stretch>
            <a:fillRect/>
          </a:stretch>
        </p:blipFill>
        <p:spPr>
          <a:xfrm>
            <a:off x="7110484" y="3780430"/>
            <a:ext cx="4640237" cy="2429301"/>
          </a:xfrm>
          <a:prstGeom prst="rect">
            <a:avLst/>
          </a:prstGeom>
          <a:ln w="28575">
            <a:solidFill>
              <a:srgbClr val="201F42"/>
            </a:solidFill>
          </a:ln>
        </p:spPr>
      </p:pic>
      <p:sp>
        <p:nvSpPr>
          <p:cNvPr id="30" name="PA-矩形 7"/>
          <p:cNvSpPr/>
          <p:nvPr>
            <p:custDataLst>
              <p:tags r:id="rId3"/>
            </p:custDataLst>
          </p:nvPr>
        </p:nvSpPr>
        <p:spPr>
          <a:xfrm>
            <a:off x="1014049" y="52817"/>
            <a:ext cx="30276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球罐安装具体方案</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3"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4" cstate="print"/>
          <a:stretch>
            <a:fillRect/>
          </a:stretch>
        </p:blipFill>
        <p:spPr>
          <a:xfrm>
            <a:off x="10333990" y="52705"/>
            <a:ext cx="431165" cy="4311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400"/>
                            </p:stCondLst>
                            <p:childTnLst>
                              <p:par>
                                <p:cTn id="26" presetID="2" presetClass="entr" presetSubtype="4" fill="hold" grpId="0" nodeType="afterEffect">
                                  <p:stCondLst>
                                    <p:cond delay="0"/>
                                  </p:stCondLst>
                                  <p:childTnLst>
                                    <p:set>
                                      <p:cBhvr>
                                        <p:cTn id="27" dur="1000"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2400"/>
                            </p:stCondLst>
                            <p:childTnLst>
                              <p:par>
                                <p:cTn id="31" presetID="52"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Scale>
                                      <p:cBhvr>
                                        <p:cTn id="33"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2"/>
                                        </p:tgtEl>
                                        <p:attrNameLst>
                                          <p:attrName>ppt_x</p:attrName>
                                          <p:attrName>ppt_y</p:attrName>
                                        </p:attrNameLst>
                                      </p:cBhvr>
                                    </p:animMotion>
                                    <p:animEffect transition="in" filter="fade">
                                      <p:cBhvr>
                                        <p:cTn id="35" dur="1000"/>
                                        <p:tgtEl>
                                          <p:spTgt spid="2"/>
                                        </p:tgtEl>
                                      </p:cBhvr>
                                    </p:animEffect>
                                  </p:childTnLst>
                                </p:cTn>
                              </p:par>
                              <p:par>
                                <p:cTn id="36" presetID="52" presetClass="entr" presetSubtype="0" fill="hold" nodeType="withEffect">
                                  <p:stCondLst>
                                    <p:cond delay="500"/>
                                  </p:stCondLst>
                                  <p:childTnLst>
                                    <p:set>
                                      <p:cBhvr>
                                        <p:cTn id="37" dur="1" fill="hold">
                                          <p:stCondLst>
                                            <p:cond delay="0"/>
                                          </p:stCondLst>
                                        </p:cTn>
                                        <p:tgtEl>
                                          <p:spTgt spid="3"/>
                                        </p:tgtEl>
                                        <p:attrNameLst>
                                          <p:attrName>style.visibility</p:attrName>
                                        </p:attrNameLst>
                                      </p:cBhvr>
                                      <p:to>
                                        <p:strVal val="visible"/>
                                      </p:to>
                                    </p:set>
                                    <p:animScale>
                                      <p:cBhvr>
                                        <p:cTn id="38"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3"/>
                                        </p:tgtEl>
                                        <p:attrNameLst>
                                          <p:attrName>ppt_x</p:attrName>
                                          <p:attrName>ppt_y</p:attrName>
                                        </p:attrNameLst>
                                      </p:cBhvr>
                                    </p:animMotion>
                                    <p:animEffect transition="in" filter="fade">
                                      <p:cBhvr>
                                        <p:cTn id="4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919480" y="812800"/>
            <a:ext cx="10298980" cy="5415915"/>
          </a:xfrm>
          <a:prstGeom prst="rect">
            <a:avLst/>
          </a:prstGeom>
        </p:spPr>
        <p:txBody>
          <a:bodyPr wrap="square">
            <a:spAutoFit/>
            <a:scene3d>
              <a:camera prst="orthographicFront"/>
              <a:lightRig rig="threePt" dir="t"/>
            </a:scene3d>
            <a:sp3d contourW="12700"/>
          </a:bodyPr>
          <a:lstStyle/>
          <a:p>
            <a:pPr defTabSz="457200">
              <a:lnSpc>
                <a:spcPct val="150000"/>
              </a:lnSpc>
              <a:defRPr/>
            </a:pPr>
            <a:r>
              <a:rPr lang="zh-CN" altLang="en-US" sz="2000" dirty="0" smtClean="0">
                <a:solidFill>
                  <a:srgbClr val="002060"/>
                </a:solidFill>
                <a:latin typeface="宋体" panose="02010600030101010101" pitchFamily="2" charset="-122"/>
                <a:ea typeface="宋体" panose="02010600030101010101" pitchFamily="2" charset="-122"/>
                <a:sym typeface="+mn-ea"/>
              </a:rPr>
              <a:t>    </a:t>
            </a:r>
            <a:r>
              <a:rPr lang="zh-CN" altLang="en-US" sz="2000" dirty="0" smtClean="0">
                <a:solidFill>
                  <a:srgbClr val="002060"/>
                </a:solidFill>
                <a:latin typeface="+mj-lt"/>
                <a:ea typeface="+mj-lt"/>
                <a:cs typeface="+mj-lt"/>
                <a:sym typeface="+mn-ea"/>
              </a:rPr>
              <a:t>保温材料选用能耐</a:t>
            </a:r>
            <a:r>
              <a:rPr lang="en-US" altLang="zh-CN" sz="2000" dirty="0" smtClean="0">
                <a:solidFill>
                  <a:srgbClr val="002060"/>
                </a:solidFill>
                <a:latin typeface="+mj-lt"/>
                <a:ea typeface="+mj-lt"/>
                <a:cs typeface="+mj-lt"/>
                <a:sym typeface="+mn-ea"/>
              </a:rPr>
              <a:t>650°C</a:t>
            </a:r>
            <a:r>
              <a:rPr lang="zh-CN" altLang="en-US" sz="2000" dirty="0" smtClean="0">
                <a:solidFill>
                  <a:srgbClr val="002060"/>
                </a:solidFill>
                <a:latin typeface="+mj-lt"/>
                <a:ea typeface="+mj-lt"/>
                <a:cs typeface="+mj-lt"/>
                <a:sym typeface="+mn-ea"/>
              </a:rPr>
              <a:t>高温，对球壳无腐蚀、容重低、导热系数小的超细玻璃棉。保温层须紧贴球壳表面，厚度均匀，无空洞，片与片之间要搭接，外部用铁丝固定压紧，球罐下部铁丝须加密，以防保温层脱离，热处理时，保温层外表温度不得高于</a:t>
            </a:r>
            <a:r>
              <a:rPr lang="en-US" altLang="zh-CN" sz="2000" dirty="0" smtClean="0">
                <a:solidFill>
                  <a:srgbClr val="002060"/>
                </a:solidFill>
                <a:latin typeface="+mj-lt"/>
                <a:ea typeface="+mj-lt"/>
                <a:cs typeface="+mj-lt"/>
                <a:sym typeface="+mn-ea"/>
              </a:rPr>
              <a:t>60°C</a:t>
            </a:r>
            <a:r>
              <a:rPr lang="zh-CN" altLang="en-US" sz="2000" dirty="0" smtClean="0">
                <a:solidFill>
                  <a:srgbClr val="002060"/>
                </a:solidFill>
                <a:latin typeface="+mj-lt"/>
                <a:ea typeface="+mj-lt"/>
                <a:cs typeface="+mj-lt"/>
                <a:sym typeface="+mn-ea"/>
              </a:rPr>
              <a:t>，保温层的厚度不应小于</a:t>
            </a:r>
            <a:r>
              <a:rPr lang="en-US" altLang="zh-CN" sz="2000" dirty="0" smtClean="0">
                <a:solidFill>
                  <a:srgbClr val="002060"/>
                </a:solidFill>
                <a:latin typeface="+mj-lt"/>
                <a:ea typeface="+mj-lt"/>
                <a:cs typeface="+mj-lt"/>
                <a:sym typeface="+mn-ea"/>
              </a:rPr>
              <a:t>80mm</a:t>
            </a:r>
            <a:r>
              <a:rPr lang="zh-CN" altLang="en-US" sz="2000" dirty="0" smtClean="0">
                <a:solidFill>
                  <a:srgbClr val="002060"/>
                </a:solidFill>
                <a:latin typeface="+mj-lt"/>
                <a:ea typeface="+mj-lt"/>
                <a:cs typeface="+mj-lt"/>
                <a:sym typeface="+mn-ea"/>
              </a:rPr>
              <a:t>。</a:t>
            </a:r>
            <a:endParaRPr lang="zh-CN" altLang="en-US" sz="2000" dirty="0" smtClean="0">
              <a:solidFill>
                <a:srgbClr val="002060"/>
              </a:solidFill>
              <a:latin typeface="+mj-lt"/>
              <a:ea typeface="+mj-lt"/>
              <a:cs typeface="+mj-lt"/>
            </a:endParaRPr>
          </a:p>
          <a:p>
            <a:pPr marL="0" marR="0" lvl="0" indent="0" algn="l" defTabSz="457200" rtl="0" eaLnBrk="1" fontAlgn="auto" latinLnBrk="0" hangingPunct="1">
              <a:lnSpc>
                <a:spcPct val="150000"/>
              </a:lnSpc>
              <a:spcBef>
                <a:spcPts val="0"/>
              </a:spcBef>
              <a:spcAft>
                <a:spcPts val="0"/>
              </a:spcAft>
              <a:buClrTx/>
              <a:buSzTx/>
              <a:buFontTx/>
              <a:buNone/>
              <a:defRPr/>
            </a:pPr>
            <a:r>
              <a:rPr lang="zh-CN" altLang="en-US" sz="2000" dirty="0" smtClean="0">
                <a:solidFill>
                  <a:srgbClr val="002060"/>
                </a:solidFill>
                <a:latin typeface="+mj-lt"/>
                <a:ea typeface="+mj-lt"/>
                <a:cs typeface="+mj-lt"/>
                <a:sym typeface="+mn-ea"/>
              </a:rPr>
              <a:t>    球</a:t>
            </a:r>
            <a:r>
              <a:rPr lang="zh-CN" altLang="en-US" sz="2000" dirty="0">
                <a:solidFill>
                  <a:srgbClr val="002060"/>
                </a:solidFill>
                <a:latin typeface="+mj-lt"/>
                <a:ea typeface="+mj-lt"/>
                <a:cs typeface="+mj-lt"/>
                <a:sym typeface="+mn-ea"/>
              </a:rPr>
              <a:t>罐人孔、接管、连接板及从支柱与球壳连接焊缝下端算起向下至少</a:t>
            </a:r>
            <a:r>
              <a:rPr lang="en-US" altLang="zh-CN" sz="2000" dirty="0">
                <a:solidFill>
                  <a:srgbClr val="002060"/>
                </a:solidFill>
                <a:latin typeface="+mj-lt"/>
                <a:ea typeface="+mj-lt"/>
                <a:cs typeface="+mj-lt"/>
                <a:sym typeface="+mn-ea"/>
              </a:rPr>
              <a:t>1m</a:t>
            </a:r>
            <a:r>
              <a:rPr lang="zh-CN" altLang="en-US" sz="2000" dirty="0">
                <a:solidFill>
                  <a:srgbClr val="002060"/>
                </a:solidFill>
                <a:latin typeface="+mj-lt"/>
                <a:ea typeface="+mj-lt"/>
                <a:cs typeface="+mj-lt"/>
                <a:sym typeface="+mn-ea"/>
              </a:rPr>
              <a:t>的支柱应进行保温。</a:t>
            </a:r>
            <a:endParaRPr lang="zh-CN" altLang="en-US" sz="2000" dirty="0">
              <a:solidFill>
                <a:srgbClr val="002060"/>
              </a:solidFill>
              <a:latin typeface="+mj-lt"/>
              <a:ea typeface="+mj-lt"/>
              <a:cs typeface="+mj-lt"/>
              <a:sym typeface="+mn-ea"/>
            </a:endParaRPr>
          </a:p>
          <a:p>
            <a:pPr indent="295275">
              <a:lnSpc>
                <a:spcPct val="150000"/>
              </a:lnSpc>
            </a:pPr>
            <a:r>
              <a:rPr lang="zh-CN" altLang="en-US" sz="2000" dirty="0">
                <a:solidFill>
                  <a:srgbClr val="002060"/>
                </a:solidFill>
                <a:latin typeface="+mj-lt"/>
                <a:ea typeface="+mj-lt"/>
                <a:cs typeface="+mj-lt"/>
                <a:sym typeface="+mn-ea"/>
              </a:rPr>
              <a:t> 热处理过程的温度测量使用远距离连续自动检测系统，测量仪表应事先检定合格，测温点应均匀布置在球壳外表面，相邻测温点的间距宜为</a:t>
            </a:r>
            <a:r>
              <a:rPr lang="en-US" altLang="zh-CN" sz="2000" dirty="0">
                <a:solidFill>
                  <a:srgbClr val="002060"/>
                </a:solidFill>
                <a:latin typeface="+mj-lt"/>
                <a:ea typeface="+mj-lt"/>
                <a:cs typeface="+mj-lt"/>
                <a:sym typeface="+mn-ea"/>
              </a:rPr>
              <a:t>4.5m</a:t>
            </a:r>
            <a:r>
              <a:rPr lang="zh-CN" altLang="en-US" sz="2000" dirty="0">
                <a:solidFill>
                  <a:srgbClr val="002060"/>
                </a:solidFill>
                <a:latin typeface="+mj-lt"/>
                <a:ea typeface="+mj-lt"/>
                <a:cs typeface="+mj-lt"/>
                <a:sym typeface="+mn-ea"/>
              </a:rPr>
              <a:t>，测温点数不应少于标准要求规定，距人孔与球壳板环焊缝边缘</a:t>
            </a:r>
            <a:r>
              <a:rPr lang="en-US" altLang="zh-CN" sz="2000" dirty="0">
                <a:solidFill>
                  <a:srgbClr val="002060"/>
                </a:solidFill>
                <a:latin typeface="+mj-lt"/>
                <a:ea typeface="+mj-lt"/>
                <a:cs typeface="+mj-lt"/>
                <a:sym typeface="+mn-ea"/>
              </a:rPr>
              <a:t>200mm</a:t>
            </a:r>
            <a:r>
              <a:rPr lang="zh-CN" altLang="en-US" sz="2000" dirty="0">
                <a:solidFill>
                  <a:srgbClr val="002060"/>
                </a:solidFill>
                <a:latin typeface="+mj-lt"/>
                <a:ea typeface="+mj-lt"/>
                <a:cs typeface="+mj-lt"/>
                <a:sym typeface="+mn-ea"/>
              </a:rPr>
              <a:t>范围内各设</a:t>
            </a:r>
            <a:r>
              <a:rPr lang="en-US" altLang="zh-CN" sz="2000" dirty="0">
                <a:solidFill>
                  <a:srgbClr val="002060"/>
                </a:solidFill>
                <a:latin typeface="+mj-lt"/>
                <a:ea typeface="+mj-lt"/>
                <a:cs typeface="+mj-lt"/>
                <a:sym typeface="+mn-ea"/>
              </a:rPr>
              <a:t>1</a:t>
            </a:r>
            <a:r>
              <a:rPr lang="zh-CN" altLang="en-US" sz="2000" dirty="0">
                <a:solidFill>
                  <a:srgbClr val="002060"/>
                </a:solidFill>
                <a:latin typeface="+mj-lt"/>
                <a:ea typeface="+mj-lt"/>
                <a:cs typeface="+mj-lt"/>
                <a:sym typeface="+mn-ea"/>
              </a:rPr>
              <a:t>个测温点，每个产品焊接试板上应设</a:t>
            </a:r>
            <a:r>
              <a:rPr lang="en-US" altLang="zh-CN" sz="2000" dirty="0">
                <a:solidFill>
                  <a:srgbClr val="002060"/>
                </a:solidFill>
                <a:latin typeface="+mj-lt"/>
                <a:ea typeface="+mj-lt"/>
                <a:cs typeface="+mj-lt"/>
                <a:sym typeface="+mn-ea"/>
              </a:rPr>
              <a:t>1</a:t>
            </a:r>
            <a:r>
              <a:rPr lang="zh-CN" altLang="en-US" sz="2000" dirty="0">
                <a:solidFill>
                  <a:srgbClr val="002060"/>
                </a:solidFill>
                <a:latin typeface="+mj-lt"/>
                <a:ea typeface="+mj-lt"/>
                <a:cs typeface="+mj-lt"/>
                <a:sym typeface="+mn-ea"/>
              </a:rPr>
              <a:t>个测温点。测温点布置完毕后，即按测温点布置图用砂轮磨光测温点位置，直至出现金属光泽，把开槽螺母点焊在球壳外壁，保温结束后，用补偿导线与微机连接。</a:t>
            </a:r>
            <a:endParaRPr lang="zh-CN" altLang="en-US" sz="2000" dirty="0">
              <a:solidFill>
                <a:srgbClr val="002060"/>
              </a:solidFill>
              <a:latin typeface="宋体" panose="02010600030101010101" pitchFamily="2" charset="-122"/>
              <a:ea typeface="宋体" panose="02010600030101010101" pitchFamily="2" charset="-122"/>
              <a:sym typeface="+mn-ea"/>
            </a:endParaRPr>
          </a:p>
          <a:p>
            <a:pPr indent="295275"/>
            <a:endParaRPr kumimoji="0" lang="zh-CN" altLang="en-US" sz="1600" b="1" i="0" u="none" strike="noStrike" kern="1200" cap="none" spc="0" normalizeH="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0" name="PA-矩形 7"/>
          <p:cNvSpPr/>
          <p:nvPr>
            <p:custDataLst>
              <p:tags r:id="rId1"/>
            </p:custDataLst>
          </p:nvPr>
        </p:nvSpPr>
        <p:spPr>
          <a:xfrm>
            <a:off x="1014049" y="52817"/>
            <a:ext cx="33832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球罐整体热处理方案</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3"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2" cstate="print"/>
          <a:stretch>
            <a:fillRect/>
          </a:stretch>
        </p:blipFill>
        <p:spPr>
          <a:xfrm>
            <a:off x="10333990" y="52705"/>
            <a:ext cx="431165" cy="4311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000"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783002" y="853743"/>
            <a:ext cx="6263005" cy="3107690"/>
          </a:xfrm>
          <a:prstGeom prst="rect">
            <a:avLst/>
          </a:prstGeom>
        </p:spPr>
        <p:txBody>
          <a:bodyPr wrap="square">
            <a:spAutoFit/>
            <a:scene3d>
              <a:camera prst="orthographicFront"/>
              <a:lightRig rig="threePt" dir="t"/>
            </a:scene3d>
            <a:sp3d contourW="12700"/>
          </a:bodyPr>
          <a:lstStyle/>
          <a:p>
            <a:pPr defTabSz="457200">
              <a:lnSpc>
                <a:spcPct val="150000"/>
              </a:lnSpc>
              <a:defRPr/>
            </a:pPr>
            <a:r>
              <a:rPr lang="zh-CN" altLang="en-US" sz="2000" dirty="0" smtClean="0">
                <a:solidFill>
                  <a:srgbClr val="002060"/>
                </a:solidFill>
                <a:latin typeface="宋体" panose="02010600030101010101" pitchFamily="2" charset="-122"/>
                <a:ea typeface="宋体" panose="02010600030101010101" pitchFamily="2" charset="-122"/>
                <a:sym typeface="+mn-ea"/>
              </a:rPr>
              <a:t>    </a:t>
            </a:r>
            <a:r>
              <a:rPr lang="zh-CN" altLang="en-US" sz="2000" dirty="0" smtClean="0">
                <a:solidFill>
                  <a:srgbClr val="002060"/>
                </a:solidFill>
                <a:latin typeface="+mj-lt"/>
                <a:ea typeface="+mj-lt"/>
                <a:cs typeface="+mj-lt"/>
                <a:sym typeface="+mn-ea"/>
              </a:rPr>
              <a:t>球</a:t>
            </a:r>
            <a:r>
              <a:rPr lang="zh-CN" altLang="en-US" sz="2000" dirty="0">
                <a:solidFill>
                  <a:srgbClr val="002060"/>
                </a:solidFill>
                <a:latin typeface="+mj-lt"/>
                <a:ea typeface="+mj-lt"/>
                <a:cs typeface="+mj-lt"/>
                <a:sym typeface="+mn-ea"/>
              </a:rPr>
              <a:t>罐热处理温度要满足设计要求，恒温时间按每</a:t>
            </a:r>
            <a:r>
              <a:rPr lang="en-US" altLang="zh-CN" sz="2000" dirty="0">
                <a:solidFill>
                  <a:srgbClr val="002060"/>
                </a:solidFill>
                <a:latin typeface="+mj-lt"/>
                <a:ea typeface="+mj-lt"/>
                <a:cs typeface="+mj-lt"/>
                <a:sym typeface="+mn-ea"/>
              </a:rPr>
              <a:t>25mm</a:t>
            </a:r>
            <a:r>
              <a:rPr lang="zh-CN" altLang="en-US" sz="2000" dirty="0">
                <a:solidFill>
                  <a:srgbClr val="002060"/>
                </a:solidFill>
                <a:latin typeface="+mj-lt"/>
                <a:ea typeface="+mj-lt"/>
                <a:cs typeface="+mj-lt"/>
                <a:sym typeface="+mn-ea"/>
              </a:rPr>
              <a:t>保温</a:t>
            </a:r>
            <a:r>
              <a:rPr lang="en-US" altLang="zh-CN" sz="2000" dirty="0">
                <a:solidFill>
                  <a:srgbClr val="002060"/>
                </a:solidFill>
                <a:latin typeface="+mj-lt"/>
                <a:ea typeface="+mj-lt"/>
                <a:cs typeface="+mj-lt"/>
                <a:sym typeface="+mn-ea"/>
              </a:rPr>
              <a:t>1</a:t>
            </a:r>
            <a:r>
              <a:rPr lang="zh-CN" altLang="en-US" sz="2000" dirty="0">
                <a:solidFill>
                  <a:srgbClr val="002060"/>
                </a:solidFill>
                <a:latin typeface="+mj-lt"/>
                <a:ea typeface="+mj-lt"/>
                <a:cs typeface="+mj-lt"/>
                <a:sym typeface="+mn-ea"/>
              </a:rPr>
              <a:t>小时计且不小于一小时，升温至</a:t>
            </a:r>
            <a:r>
              <a:rPr lang="en-US" altLang="zh-CN" sz="2000" dirty="0">
                <a:solidFill>
                  <a:srgbClr val="002060"/>
                </a:solidFill>
                <a:latin typeface="+mj-lt"/>
                <a:ea typeface="+mj-lt"/>
                <a:cs typeface="+mj-lt"/>
                <a:sym typeface="+mn-ea"/>
              </a:rPr>
              <a:t>400℃</a:t>
            </a:r>
            <a:r>
              <a:rPr lang="zh-CN" altLang="en-US" sz="2000" dirty="0">
                <a:solidFill>
                  <a:srgbClr val="002060"/>
                </a:solidFill>
                <a:latin typeface="+mj-lt"/>
                <a:ea typeface="+mj-lt"/>
                <a:cs typeface="+mj-lt"/>
                <a:sym typeface="+mn-ea"/>
              </a:rPr>
              <a:t>以上时，升温速度宜控制在</a:t>
            </a:r>
            <a:r>
              <a:rPr lang="en-US" altLang="zh-CN" sz="2000" dirty="0">
                <a:solidFill>
                  <a:srgbClr val="002060"/>
                </a:solidFill>
                <a:latin typeface="+mj-lt"/>
                <a:ea typeface="+mj-lt"/>
                <a:cs typeface="+mj-lt"/>
                <a:sym typeface="+mn-ea"/>
              </a:rPr>
              <a:t>50</a:t>
            </a:r>
            <a:r>
              <a:rPr lang="zh-CN" altLang="en-US" sz="2000" dirty="0">
                <a:solidFill>
                  <a:srgbClr val="002060"/>
                </a:solidFill>
                <a:latin typeface="+mj-lt"/>
                <a:ea typeface="+mj-lt"/>
                <a:cs typeface="+mj-lt"/>
                <a:sym typeface="+mn-ea"/>
              </a:rPr>
              <a:t>～</a:t>
            </a:r>
            <a:r>
              <a:rPr lang="en-US" altLang="zh-CN" sz="2000" dirty="0">
                <a:solidFill>
                  <a:srgbClr val="002060"/>
                </a:solidFill>
                <a:latin typeface="+mj-lt"/>
                <a:ea typeface="+mj-lt"/>
                <a:cs typeface="+mj-lt"/>
                <a:sym typeface="+mn-ea"/>
              </a:rPr>
              <a:t>80℃/h</a:t>
            </a:r>
            <a:r>
              <a:rPr lang="zh-CN" altLang="en-US" sz="2000" dirty="0">
                <a:solidFill>
                  <a:srgbClr val="002060"/>
                </a:solidFill>
                <a:latin typeface="+mj-lt"/>
                <a:ea typeface="+mj-lt"/>
                <a:cs typeface="+mj-lt"/>
                <a:sym typeface="+mn-ea"/>
              </a:rPr>
              <a:t>，降温时，降温速度宜控制在</a:t>
            </a:r>
            <a:r>
              <a:rPr lang="en-US" altLang="zh-CN" sz="2000" dirty="0">
                <a:solidFill>
                  <a:srgbClr val="002060"/>
                </a:solidFill>
                <a:latin typeface="+mj-lt"/>
                <a:ea typeface="+mj-lt"/>
                <a:cs typeface="+mj-lt"/>
                <a:sym typeface="+mn-ea"/>
              </a:rPr>
              <a:t>30</a:t>
            </a:r>
            <a:r>
              <a:rPr lang="zh-CN" altLang="en-US" sz="2000" dirty="0">
                <a:solidFill>
                  <a:srgbClr val="002060"/>
                </a:solidFill>
                <a:latin typeface="+mj-lt"/>
                <a:ea typeface="+mj-lt"/>
                <a:cs typeface="+mj-lt"/>
                <a:sym typeface="+mn-ea"/>
              </a:rPr>
              <a:t>～</a:t>
            </a:r>
            <a:r>
              <a:rPr lang="en-US" altLang="zh-CN" sz="2000" dirty="0">
                <a:solidFill>
                  <a:srgbClr val="002060"/>
                </a:solidFill>
                <a:latin typeface="+mj-lt"/>
                <a:ea typeface="+mj-lt"/>
                <a:cs typeface="+mj-lt"/>
                <a:sym typeface="+mn-ea"/>
              </a:rPr>
              <a:t>50℃/h</a:t>
            </a:r>
            <a:r>
              <a:rPr lang="zh-CN" altLang="en-US" sz="2000" dirty="0">
                <a:solidFill>
                  <a:srgbClr val="002060"/>
                </a:solidFill>
                <a:latin typeface="+mj-lt"/>
                <a:ea typeface="+mj-lt"/>
                <a:cs typeface="+mj-lt"/>
                <a:sym typeface="+mn-ea"/>
              </a:rPr>
              <a:t>，</a:t>
            </a:r>
            <a:r>
              <a:rPr lang="en-US" altLang="zh-CN" sz="2000" dirty="0">
                <a:solidFill>
                  <a:srgbClr val="002060"/>
                </a:solidFill>
                <a:latin typeface="+mj-lt"/>
                <a:ea typeface="+mj-lt"/>
                <a:cs typeface="+mj-lt"/>
                <a:sym typeface="+mn-ea"/>
              </a:rPr>
              <a:t>400℃</a:t>
            </a:r>
            <a:r>
              <a:rPr lang="zh-CN" altLang="en-US" sz="2000" dirty="0">
                <a:solidFill>
                  <a:srgbClr val="002060"/>
                </a:solidFill>
                <a:latin typeface="+mj-lt"/>
                <a:ea typeface="+mj-lt"/>
                <a:cs typeface="+mj-lt"/>
                <a:sym typeface="+mn-ea"/>
              </a:rPr>
              <a:t>以下自然冷却。</a:t>
            </a:r>
            <a:r>
              <a:rPr lang="en-US" altLang="zh-CN" sz="2000" dirty="0">
                <a:solidFill>
                  <a:srgbClr val="002060"/>
                </a:solidFill>
                <a:latin typeface="+mj-lt"/>
                <a:ea typeface="+mj-lt"/>
                <a:cs typeface="+mj-lt"/>
                <a:sym typeface="+mn-ea"/>
              </a:rPr>
              <a:t>400℃</a:t>
            </a:r>
            <a:r>
              <a:rPr lang="zh-CN" altLang="en-US" sz="2000" dirty="0">
                <a:solidFill>
                  <a:srgbClr val="002060"/>
                </a:solidFill>
                <a:latin typeface="+mj-lt"/>
                <a:ea typeface="+mj-lt"/>
                <a:cs typeface="+mj-lt"/>
                <a:sym typeface="+mn-ea"/>
              </a:rPr>
              <a:t>以上升温和降温时，球壳表面上相邻两测温点的温差不得大于</a:t>
            </a:r>
            <a:r>
              <a:rPr lang="en-US" altLang="zh-CN" sz="2000" dirty="0">
                <a:solidFill>
                  <a:srgbClr val="002060"/>
                </a:solidFill>
                <a:latin typeface="+mj-lt"/>
                <a:ea typeface="+mj-lt"/>
                <a:cs typeface="+mj-lt"/>
                <a:sym typeface="+mn-ea"/>
              </a:rPr>
              <a:t>120℃</a:t>
            </a:r>
            <a:r>
              <a:rPr lang="zh-CN" altLang="en-US" sz="2000" dirty="0">
                <a:solidFill>
                  <a:srgbClr val="002060"/>
                </a:solidFill>
                <a:latin typeface="+mj-lt"/>
                <a:ea typeface="+mj-lt"/>
                <a:cs typeface="+mj-lt"/>
                <a:sym typeface="+mn-ea"/>
              </a:rPr>
              <a:t>。</a:t>
            </a:r>
            <a:endParaRPr lang="zh-CN" altLang="en-US" sz="2000" dirty="0">
              <a:solidFill>
                <a:schemeClr val="bg1"/>
              </a:solidFill>
              <a:latin typeface="+mj-lt"/>
              <a:ea typeface="+mj-lt"/>
              <a:cs typeface="+mj-lt"/>
            </a:endParaRPr>
          </a:p>
          <a:p>
            <a:pPr indent="295275"/>
            <a:endParaRPr kumimoji="0" lang="zh-CN" altLang="en-US" sz="1600" b="1" i="0" u="none" strike="noStrike" kern="1200" cap="none" spc="0" normalizeH="0" baseline="0" noProof="0" dirty="0">
              <a:ln>
                <a:noFill/>
              </a:ln>
              <a:solidFill>
                <a:srgbClr val="002060"/>
              </a:solidFill>
              <a:effectLst/>
              <a:uLnTx/>
              <a:uFillTx/>
              <a:latin typeface="+mj-lt"/>
              <a:ea typeface="+mj-lt"/>
              <a:cs typeface="+mj-lt"/>
              <a:sym typeface="+mn-ea"/>
            </a:endParaRPr>
          </a:p>
        </p:txBody>
      </p:sp>
      <p:pic>
        <p:nvPicPr>
          <p:cNvPr id="2" name="图片 1" descr="D:\1 FMX\润锋重工资质文件\素材\图片40.png图片40"/>
          <p:cNvPicPr>
            <a:picLocks noChangeAspect="1"/>
          </p:cNvPicPr>
          <p:nvPr/>
        </p:nvPicPr>
        <p:blipFill>
          <a:blip r:embed="rId1" cstate="print"/>
          <a:srcRect/>
          <a:stretch>
            <a:fillRect/>
          </a:stretch>
        </p:blipFill>
        <p:spPr>
          <a:xfrm>
            <a:off x="7383439" y="728164"/>
            <a:ext cx="4255163" cy="2690495"/>
          </a:xfrm>
          <a:prstGeom prst="rect">
            <a:avLst/>
          </a:prstGeom>
          <a:ln w="28575">
            <a:solidFill>
              <a:srgbClr val="201F42"/>
            </a:solidFill>
          </a:ln>
        </p:spPr>
      </p:pic>
      <p:pic>
        <p:nvPicPr>
          <p:cNvPr id="3" name="图片 2" descr="D:\1 FMX\润锋重工资质文件\素材\图片47.png图片47"/>
          <p:cNvPicPr>
            <a:picLocks noChangeAspect="1"/>
          </p:cNvPicPr>
          <p:nvPr/>
        </p:nvPicPr>
        <p:blipFill>
          <a:blip r:embed="rId2" cstate="print"/>
          <a:srcRect/>
          <a:stretch>
            <a:fillRect/>
          </a:stretch>
        </p:blipFill>
        <p:spPr>
          <a:xfrm>
            <a:off x="7397086" y="3480178"/>
            <a:ext cx="4258101" cy="2634018"/>
          </a:xfrm>
          <a:prstGeom prst="rect">
            <a:avLst/>
          </a:prstGeom>
          <a:ln w="28575">
            <a:solidFill>
              <a:srgbClr val="201F42"/>
            </a:solidFill>
          </a:ln>
        </p:spPr>
      </p:pic>
      <p:sp>
        <p:nvSpPr>
          <p:cNvPr id="30" name="PA-矩形 7"/>
          <p:cNvSpPr/>
          <p:nvPr>
            <p:custDataLst>
              <p:tags r:id="rId3"/>
            </p:custDataLst>
          </p:nvPr>
        </p:nvSpPr>
        <p:spPr>
          <a:xfrm>
            <a:off x="1014049" y="52817"/>
            <a:ext cx="33832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球罐整体热处理方案</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5"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4" cstate="print"/>
          <a:stretch>
            <a:fillRect/>
          </a:stretch>
        </p:blipFill>
        <p:spPr>
          <a:xfrm>
            <a:off x="10333990" y="52705"/>
            <a:ext cx="431165" cy="431165"/>
          </a:xfrm>
          <a:prstGeom prst="rect">
            <a:avLst/>
          </a:prstGeom>
        </p:spPr>
      </p:pic>
      <p:pic>
        <p:nvPicPr>
          <p:cNvPr id="12" name="图片 11" descr="D:\1 FMX\润锋重工资质文件\素材\图片35.png图片35"/>
          <p:cNvPicPr>
            <a:picLocks noChangeAspect="1"/>
          </p:cNvPicPr>
          <p:nvPr/>
        </p:nvPicPr>
        <p:blipFill>
          <a:blip r:embed="rId5" cstate="print"/>
          <a:srcRect/>
          <a:stretch>
            <a:fillRect/>
          </a:stretch>
        </p:blipFill>
        <p:spPr>
          <a:xfrm>
            <a:off x="887104" y="3807725"/>
            <a:ext cx="6005015" cy="2210938"/>
          </a:xfrm>
          <a:prstGeom prst="rect">
            <a:avLst/>
          </a:prstGeom>
          <a:ln w="28575">
            <a:solidFill>
              <a:srgbClr val="201F42"/>
            </a:solidFill>
          </a:ln>
        </p:spPr>
      </p:pic>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000"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52"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Scale>
                                      <p:cBhvr>
                                        <p:cTn id="33"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2"/>
                                        </p:tgtEl>
                                        <p:attrNameLst>
                                          <p:attrName>ppt_x</p:attrName>
                                          <p:attrName>ppt_y</p:attrName>
                                        </p:attrNameLst>
                                      </p:cBhvr>
                                    </p:animMotion>
                                    <p:animEffect transition="in" filter="fade">
                                      <p:cBhvr>
                                        <p:cTn id="35" dur="1000"/>
                                        <p:tgtEl>
                                          <p:spTgt spid="2"/>
                                        </p:tgtEl>
                                      </p:cBhvr>
                                    </p:animEffect>
                                  </p:childTnLst>
                                </p:cTn>
                              </p:par>
                              <p:par>
                                <p:cTn id="36" presetID="52" presetClass="entr" presetSubtype="0" fill="hold" nodeType="withEffect">
                                  <p:stCondLst>
                                    <p:cond delay="500"/>
                                  </p:stCondLst>
                                  <p:childTnLst>
                                    <p:set>
                                      <p:cBhvr>
                                        <p:cTn id="37" dur="1" fill="hold">
                                          <p:stCondLst>
                                            <p:cond delay="0"/>
                                          </p:stCondLst>
                                        </p:cTn>
                                        <p:tgtEl>
                                          <p:spTgt spid="3"/>
                                        </p:tgtEl>
                                        <p:attrNameLst>
                                          <p:attrName>style.visibility</p:attrName>
                                        </p:attrNameLst>
                                      </p:cBhvr>
                                      <p:to>
                                        <p:strVal val="visible"/>
                                      </p:to>
                                    </p:set>
                                    <p:animScale>
                                      <p:cBhvr>
                                        <p:cTn id="38"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3"/>
                                        </p:tgtEl>
                                        <p:attrNameLst>
                                          <p:attrName>ppt_x</p:attrName>
                                          <p:attrName>ppt_y</p:attrName>
                                        </p:attrNameLst>
                                      </p:cBhvr>
                                    </p:animMotion>
                                    <p:animEffect transition="in" filter="fade">
                                      <p:cBhvr>
                                        <p:cTn id="40" dur="1000"/>
                                        <p:tgtEl>
                                          <p:spTgt spid="3"/>
                                        </p:tgtEl>
                                      </p:cBhvr>
                                    </p:animEffect>
                                  </p:childTnLst>
                                </p:cTn>
                              </p:par>
                            </p:childTnLst>
                          </p:cTn>
                        </p:par>
                        <p:par>
                          <p:cTn id="41" fill="hold">
                            <p:stCondLst>
                              <p:cond delay="3500"/>
                            </p:stCondLst>
                            <p:childTnLst>
                              <p:par>
                                <p:cTn id="42" presetID="52"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Scale>
                                      <p:cBhvr>
                                        <p:cTn id="44"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12"/>
                                        </p:tgtEl>
                                        <p:attrNameLst>
                                          <p:attrName>ppt_x</p:attrName>
                                          <p:attrName>ppt_y</p:attrName>
                                        </p:attrNameLst>
                                      </p:cBhvr>
                                    </p:animMotion>
                                    <p:animEffect transition="in" filter="fade">
                                      <p:cBhvr>
                                        <p:cTn id="4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919480" y="812800"/>
            <a:ext cx="10139045" cy="5631180"/>
          </a:xfrm>
          <a:prstGeom prst="rect">
            <a:avLst/>
          </a:prstGeom>
        </p:spPr>
        <p:txBody>
          <a:bodyPr wrap="square">
            <a:spAutoFit/>
            <a:scene3d>
              <a:camera prst="orthographicFront"/>
              <a:lightRig rig="threePt" dir="t"/>
            </a:scene3d>
            <a:sp3d contourW="12700"/>
          </a:bodyPr>
          <a:lstStyle/>
          <a:p>
            <a:pPr marR="0" algn="l" defTabSz="914400">
              <a:lnSpc>
                <a:spcPct val="150000"/>
              </a:lnSpc>
              <a:buClrTx/>
              <a:buSzTx/>
              <a:buFontTx/>
              <a:buNone/>
            </a:pPr>
            <a:r>
              <a:rPr lang="zh-CN" altLang="en-US" sz="2000" dirty="0" smtClean="0">
                <a:solidFill>
                  <a:srgbClr val="002060"/>
                </a:solidFill>
                <a:latin typeface="宋体" panose="02010600030101010101" pitchFamily="2" charset="-122"/>
                <a:ea typeface="宋体" panose="02010600030101010101" pitchFamily="2" charset="-122"/>
                <a:sym typeface="+mn-ea"/>
              </a:rPr>
              <a:t>    </a:t>
            </a:r>
            <a:r>
              <a:rPr lang="zh-CN" altLang="en-US" sz="2000" dirty="0" smtClean="0">
                <a:solidFill>
                  <a:srgbClr val="002060"/>
                </a:solidFill>
                <a:latin typeface="+mj-lt"/>
                <a:ea typeface="+mj-lt"/>
                <a:cs typeface="+mj-lt"/>
                <a:sym typeface="+mn-ea"/>
              </a:rPr>
              <a:t>质量控制</a:t>
            </a:r>
            <a:r>
              <a:rPr lang="zh-CN" altLang="en-US" sz="2000" dirty="0">
                <a:solidFill>
                  <a:srgbClr val="002060"/>
                </a:solidFill>
                <a:latin typeface="+mj-lt"/>
                <a:ea typeface="+mj-lt"/>
                <a:cs typeface="+mj-lt"/>
                <a:sym typeface="+mn-ea"/>
              </a:rPr>
              <a:t>分为A、B、C三个等级：</a:t>
            </a:r>
            <a:endParaRPr kumimoji="0" lang="zh-CN" altLang="en-US" sz="2000" kern="1200" cap="none" spc="0" normalizeH="0" baseline="0" noProof="1">
              <a:solidFill>
                <a:srgbClr val="002060"/>
              </a:solidFill>
              <a:latin typeface="+mj-lt"/>
              <a:ea typeface="+mj-lt"/>
              <a:cs typeface="+mj-lt"/>
            </a:endParaRPr>
          </a:p>
          <a:p>
            <a:pPr marR="0" algn="l" defTabSz="914400">
              <a:lnSpc>
                <a:spcPct val="150000"/>
              </a:lnSpc>
              <a:buClrTx/>
              <a:buSzTx/>
              <a:buFontTx/>
              <a:buNone/>
            </a:pPr>
            <a:r>
              <a:rPr lang="zh-CN" altLang="en-US" sz="2000" dirty="0">
                <a:solidFill>
                  <a:srgbClr val="002060"/>
                </a:solidFill>
                <a:latin typeface="+mj-lt"/>
                <a:ea typeface="+mj-lt"/>
                <a:cs typeface="+mj-lt"/>
                <a:sym typeface="+mn-ea"/>
              </a:rPr>
              <a:t>A级：为重要质量控制点，是确保工程质量的关键。由建设单位、现场监理组、施工承包单位三方专业人员联合检查； </a:t>
            </a:r>
            <a:endParaRPr kumimoji="0" lang="zh-CN" altLang="en-US" sz="2000" kern="1200" cap="none" spc="0" normalizeH="0" baseline="0" noProof="1">
              <a:solidFill>
                <a:srgbClr val="002060"/>
              </a:solidFill>
              <a:latin typeface="+mj-lt"/>
              <a:ea typeface="+mj-lt"/>
              <a:cs typeface="+mj-lt"/>
            </a:endParaRPr>
          </a:p>
          <a:p>
            <a:pPr marR="0" algn="l" defTabSz="914400">
              <a:lnSpc>
                <a:spcPct val="150000"/>
              </a:lnSpc>
              <a:buClrTx/>
              <a:buSzTx/>
              <a:buFontTx/>
              <a:buNone/>
            </a:pPr>
            <a:r>
              <a:rPr lang="zh-CN" altLang="en-US" sz="2000" dirty="0">
                <a:solidFill>
                  <a:srgbClr val="002060"/>
                </a:solidFill>
                <a:latin typeface="+mj-lt"/>
                <a:ea typeface="+mj-lt"/>
                <a:cs typeface="+mj-lt"/>
                <a:sym typeface="+mn-ea"/>
              </a:rPr>
              <a:t>B级：较为重要的质量控制点，由现场监理组、施工承包单位两方专业人员联合检查； </a:t>
            </a:r>
            <a:endParaRPr kumimoji="0" lang="zh-CN" altLang="en-US" sz="2000" kern="1200" cap="none" spc="0" normalizeH="0" baseline="0" noProof="1">
              <a:solidFill>
                <a:srgbClr val="002060"/>
              </a:solidFill>
              <a:latin typeface="+mj-lt"/>
              <a:ea typeface="+mj-lt"/>
              <a:cs typeface="+mj-lt"/>
            </a:endParaRPr>
          </a:p>
          <a:p>
            <a:pPr marR="0" algn="l" defTabSz="914400">
              <a:lnSpc>
                <a:spcPct val="150000"/>
              </a:lnSpc>
              <a:buClrTx/>
              <a:buSzTx/>
              <a:buFontTx/>
              <a:buNone/>
            </a:pPr>
            <a:r>
              <a:rPr lang="zh-CN" altLang="en-US" sz="2000" dirty="0">
                <a:solidFill>
                  <a:srgbClr val="002060"/>
                </a:solidFill>
                <a:latin typeface="+mj-lt"/>
                <a:ea typeface="+mj-lt"/>
                <a:cs typeface="+mj-lt"/>
                <a:sym typeface="+mn-ea"/>
              </a:rPr>
              <a:t>C级：一般为施工方的全过程质量控制。应由施工单位的质量检查员、技术员自行检查，和监理人员不定期巡检。</a:t>
            </a:r>
            <a:endParaRPr kumimoji="0" lang="zh-CN" altLang="en-US" sz="2000" kern="1200" cap="none" spc="0" normalizeH="0" baseline="0" noProof="1">
              <a:solidFill>
                <a:srgbClr val="002060"/>
              </a:solidFill>
              <a:latin typeface="+mj-lt"/>
              <a:ea typeface="+mj-lt"/>
              <a:cs typeface="+mj-lt"/>
            </a:endParaRPr>
          </a:p>
          <a:p>
            <a:pPr marR="0" algn="l" defTabSz="914400">
              <a:lnSpc>
                <a:spcPct val="150000"/>
              </a:lnSpc>
              <a:buClrTx/>
              <a:buSzTx/>
              <a:buFontTx/>
              <a:buNone/>
            </a:pPr>
            <a:r>
              <a:rPr lang="zh-CN" altLang="en-US" sz="2000" dirty="0" smtClean="0">
                <a:solidFill>
                  <a:srgbClr val="002060"/>
                </a:solidFill>
                <a:latin typeface="+mj-lt"/>
                <a:ea typeface="+mj-lt"/>
                <a:cs typeface="+mj-lt"/>
                <a:sym typeface="+mn-ea"/>
              </a:rPr>
              <a:t>    工程</a:t>
            </a:r>
            <a:r>
              <a:rPr lang="zh-CN" altLang="en-US" sz="2000" dirty="0">
                <a:solidFill>
                  <a:srgbClr val="002060"/>
                </a:solidFill>
                <a:latin typeface="+mj-lt"/>
                <a:ea typeface="+mj-lt"/>
                <a:cs typeface="+mj-lt"/>
                <a:sym typeface="+mn-ea"/>
              </a:rPr>
              <a:t>达到A、B级质量共检点部位，施工单位质量检查员和技术员应先组织检查，自检合格后，并有自检记录，技术员填写《停检点通知单》，及时上报各方共检验收，共检合格后，方可继续下步工序施工。</a:t>
            </a:r>
            <a:endParaRPr kumimoji="0" lang="zh-CN" altLang="en-US" sz="2000" kern="1200" cap="none" spc="0" normalizeH="0" baseline="0" noProof="1">
              <a:solidFill>
                <a:srgbClr val="002060"/>
              </a:solidFill>
              <a:latin typeface="+mj-lt"/>
              <a:ea typeface="+mj-lt"/>
              <a:cs typeface="+mj-lt"/>
            </a:endParaRPr>
          </a:p>
          <a:p>
            <a:pPr marR="0" algn="l" defTabSz="914400">
              <a:lnSpc>
                <a:spcPct val="150000"/>
              </a:lnSpc>
              <a:buClrTx/>
              <a:buSzTx/>
              <a:buFontTx/>
              <a:buNone/>
            </a:pPr>
            <a:r>
              <a:rPr lang="zh-CN" altLang="en-US" sz="2000" dirty="0" smtClean="0">
                <a:solidFill>
                  <a:srgbClr val="002060"/>
                </a:solidFill>
                <a:latin typeface="+mj-lt"/>
                <a:ea typeface="+mj-lt"/>
                <a:cs typeface="+mj-lt"/>
                <a:sym typeface="+mn-ea"/>
              </a:rPr>
              <a:t>    C</a:t>
            </a:r>
            <a:r>
              <a:rPr lang="zh-CN" altLang="en-US" sz="2000" dirty="0">
                <a:solidFill>
                  <a:srgbClr val="002060"/>
                </a:solidFill>
                <a:latin typeface="+mj-lt"/>
                <a:ea typeface="+mj-lt"/>
                <a:cs typeface="+mj-lt"/>
                <a:sym typeface="+mn-ea"/>
              </a:rPr>
              <a:t>级控制点达到时，施工班组长负责做好本班组施工的分项工程自检，并如实填写自检记录。施工负责人、技术人员接到自检记录后，应会同质量检查员进行审查和抽点复验，并进行签证确认</a:t>
            </a:r>
            <a:r>
              <a:rPr lang="zh-CN" altLang="en-US" sz="2000" dirty="0" smtClean="0">
                <a:solidFill>
                  <a:srgbClr val="002060"/>
                </a:solidFill>
                <a:latin typeface="+mj-lt"/>
                <a:ea typeface="+mj-lt"/>
                <a:cs typeface="+mj-lt"/>
                <a:sym typeface="+mn-ea"/>
              </a:rPr>
              <a:t>。</a:t>
            </a:r>
            <a:endParaRPr lang="zh-CN" altLang="en-US" sz="2000" dirty="0">
              <a:solidFill>
                <a:srgbClr val="002060"/>
              </a:solidFill>
              <a:latin typeface="+mj-lt"/>
              <a:ea typeface="+mj-lt"/>
              <a:cs typeface="+mj-lt"/>
              <a:sym typeface="+mn-ea"/>
            </a:endParaRPr>
          </a:p>
        </p:txBody>
      </p:sp>
      <p:sp>
        <p:nvSpPr>
          <p:cNvPr id="30" name="PA-矩形 7"/>
          <p:cNvSpPr/>
          <p:nvPr>
            <p:custDataLst>
              <p:tags r:id="rId1"/>
            </p:custDataLst>
          </p:nvPr>
        </p:nvSpPr>
        <p:spPr>
          <a:xfrm>
            <a:off x="1014049" y="52817"/>
            <a:ext cx="37388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球罐安装质量控制要点</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2"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2" cstate="print"/>
          <a:stretch>
            <a:fillRect/>
          </a:stretch>
        </p:blipFill>
        <p:spPr>
          <a:xfrm>
            <a:off x="10333990" y="52705"/>
            <a:ext cx="431165" cy="4311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600"/>
                            </p:stCondLst>
                            <p:childTnLst>
                              <p:par>
                                <p:cTn id="26" presetID="2" presetClass="entr" presetSubtype="4" fill="hold" grpId="0" nodeType="afterEffect">
                                  <p:stCondLst>
                                    <p:cond delay="0"/>
                                  </p:stCondLst>
                                  <p:childTnLst>
                                    <p:set>
                                      <p:cBhvr>
                                        <p:cTn id="27" dur="1000"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946776" y="703618"/>
            <a:ext cx="10139045" cy="5631180"/>
          </a:xfrm>
          <a:prstGeom prst="rect">
            <a:avLst/>
          </a:prstGeom>
        </p:spPr>
        <p:txBody>
          <a:bodyPr wrap="square">
            <a:spAutoFit/>
            <a:scene3d>
              <a:camera prst="orthographicFront"/>
              <a:lightRig rig="threePt" dir="t"/>
            </a:scene3d>
            <a:sp3d contourW="12700"/>
          </a:bodyPr>
          <a:lstStyle/>
          <a:p>
            <a:pPr marR="0" algn="l" defTabSz="914400">
              <a:lnSpc>
                <a:spcPct val="150000"/>
              </a:lnSpc>
              <a:buClrTx/>
              <a:buSzTx/>
              <a:buFontTx/>
              <a:buNone/>
            </a:pPr>
            <a:r>
              <a:rPr lang="zh-CN" altLang="en-US" sz="2000" dirty="0" smtClean="0">
                <a:solidFill>
                  <a:srgbClr val="002060"/>
                </a:solidFill>
                <a:latin typeface="宋体" panose="02010600030101010101" pitchFamily="2" charset="-122"/>
                <a:ea typeface="宋体" panose="02010600030101010101" pitchFamily="2" charset="-122"/>
                <a:sym typeface="+mn-ea"/>
              </a:rPr>
              <a:t>    </a:t>
            </a:r>
            <a:r>
              <a:rPr lang="zh-CN" altLang="en-US" sz="2000" dirty="0" smtClean="0">
                <a:solidFill>
                  <a:srgbClr val="002060"/>
                </a:solidFill>
                <a:latin typeface="+mj-lt"/>
                <a:ea typeface="+mj-lt"/>
                <a:cs typeface="+mj-lt"/>
                <a:sym typeface="+mn-ea"/>
              </a:rPr>
              <a:t>对于</a:t>
            </a:r>
            <a:r>
              <a:rPr lang="zh-CN" altLang="en-US" sz="2000" dirty="0">
                <a:solidFill>
                  <a:srgbClr val="002060"/>
                </a:solidFill>
                <a:latin typeface="+mj-lt"/>
                <a:ea typeface="+mj-lt"/>
                <a:cs typeface="+mj-lt"/>
                <a:sym typeface="+mn-ea"/>
              </a:rPr>
              <a:t>自检中发现的质量问题，施工班组应及时予以整改。对于没有进行自检的工程，质检员对其班组工程任务单不予签证，并拒绝对该分项工程评定进行核定。</a:t>
            </a:r>
            <a:endParaRPr lang="zh-CN" altLang="en-US" sz="2000" dirty="0">
              <a:solidFill>
                <a:srgbClr val="002060"/>
              </a:solidFill>
              <a:latin typeface="+mj-lt"/>
              <a:ea typeface="+mj-lt"/>
              <a:cs typeface="+mj-lt"/>
            </a:endParaRPr>
          </a:p>
          <a:p>
            <a:pPr marR="0" algn="l" defTabSz="914400">
              <a:lnSpc>
                <a:spcPct val="150000"/>
              </a:lnSpc>
              <a:buClrTx/>
              <a:buSzTx/>
              <a:buFontTx/>
              <a:buNone/>
            </a:pPr>
            <a:r>
              <a:rPr lang="zh-CN" altLang="en-US" sz="2000" dirty="0" smtClean="0">
                <a:solidFill>
                  <a:srgbClr val="002060"/>
                </a:solidFill>
                <a:latin typeface="+mj-lt"/>
                <a:ea typeface="+mj-lt"/>
                <a:cs typeface="+mj-lt"/>
                <a:sym typeface="+mn-ea"/>
              </a:rPr>
              <a:t>    项目</a:t>
            </a:r>
            <a:r>
              <a:rPr lang="zh-CN" altLang="en-US" sz="2000" dirty="0">
                <a:solidFill>
                  <a:srgbClr val="002060"/>
                </a:solidFill>
                <a:latin typeface="+mj-lt"/>
                <a:ea typeface="+mj-lt"/>
                <a:cs typeface="+mj-lt"/>
                <a:sym typeface="+mn-ea"/>
              </a:rPr>
              <a:t>部施工范围内的每道中间工序施工完。由项目部施工队长负责组织工序交接，需交接的工序必须班组自检合格，工序总工程师必须认真填写工序交接卡和相关资料（一式两份，必要时应附简图），由专职质量检查员核定后提交工序接收方。工序接收方应按双方商定的时间对工序质量以及相关资料进行检查验收，接收方的专职质量检查员必须参加工序交接检查。检查合格后，双方会签工序交接卡，予以接收。如查出不符合设计规定或有没达到质量标准的缺陷，应由交出方负责返修。</a:t>
            </a:r>
            <a:endParaRPr lang="zh-CN" altLang="en-US" sz="2000" dirty="0">
              <a:solidFill>
                <a:srgbClr val="002060"/>
              </a:solidFill>
              <a:latin typeface="+mj-lt"/>
              <a:ea typeface="+mj-lt"/>
              <a:cs typeface="+mj-lt"/>
            </a:endParaRPr>
          </a:p>
          <a:p>
            <a:pPr marR="0" algn="l" defTabSz="914400">
              <a:lnSpc>
                <a:spcPct val="150000"/>
              </a:lnSpc>
              <a:buClrTx/>
              <a:buSzTx/>
              <a:buFontTx/>
              <a:buNone/>
            </a:pPr>
            <a:r>
              <a:rPr lang="zh-CN" altLang="en-US" sz="2000" dirty="0" smtClean="0">
                <a:solidFill>
                  <a:srgbClr val="002060"/>
                </a:solidFill>
                <a:latin typeface="+mj-lt"/>
                <a:ea typeface="+mj-lt"/>
                <a:cs typeface="+mj-lt"/>
                <a:sym typeface="+mn-ea"/>
              </a:rPr>
              <a:t>    未经</a:t>
            </a:r>
            <a:r>
              <a:rPr lang="zh-CN" altLang="en-US" sz="2000" dirty="0">
                <a:solidFill>
                  <a:srgbClr val="002060"/>
                </a:solidFill>
                <a:latin typeface="+mj-lt"/>
                <a:ea typeface="+mj-lt"/>
                <a:cs typeface="+mj-lt"/>
                <a:sym typeface="+mn-ea"/>
              </a:rPr>
              <a:t>办理交接手续或经检查不合格的，严禁转给下道工序组织施工，否则产生的一切后果均由下一道工序的施工者自行负责。</a:t>
            </a:r>
            <a:endParaRPr lang="zh-CN" altLang="en-US" sz="2000" dirty="0">
              <a:solidFill>
                <a:srgbClr val="002060"/>
              </a:solidFill>
              <a:latin typeface="+mj-lt"/>
              <a:ea typeface="+mj-lt"/>
              <a:cs typeface="+mj-lt"/>
            </a:endParaRPr>
          </a:p>
          <a:p>
            <a:pPr marR="0" algn="l" defTabSz="914400">
              <a:lnSpc>
                <a:spcPct val="150000"/>
              </a:lnSpc>
              <a:buClrTx/>
              <a:buSzTx/>
              <a:buFontTx/>
              <a:buNone/>
            </a:pPr>
            <a:r>
              <a:rPr lang="zh-CN" altLang="en-US" sz="2000" dirty="0">
                <a:solidFill>
                  <a:srgbClr val="002060"/>
                </a:solidFill>
                <a:latin typeface="+mj-lt"/>
                <a:ea typeface="+mj-lt"/>
                <a:cs typeface="+mj-lt"/>
                <a:sym typeface="+mn-ea"/>
              </a:rPr>
              <a:t>其它质量控制点控制程序</a:t>
            </a:r>
            <a:endParaRPr lang="zh-CN" altLang="en-US" sz="2000" dirty="0">
              <a:solidFill>
                <a:srgbClr val="002060"/>
              </a:solidFill>
              <a:latin typeface="+mj-lt"/>
              <a:ea typeface="+mj-lt"/>
              <a:cs typeface="+mj-lt"/>
            </a:endParaRPr>
          </a:p>
          <a:p>
            <a:pPr marR="0" algn="l" defTabSz="914400">
              <a:lnSpc>
                <a:spcPct val="150000"/>
              </a:lnSpc>
              <a:buClrTx/>
              <a:buSzTx/>
              <a:buFontTx/>
              <a:buNone/>
            </a:pPr>
            <a:r>
              <a:rPr lang="zh-CN" altLang="en-US" sz="2000" dirty="0" smtClean="0">
                <a:solidFill>
                  <a:srgbClr val="002060"/>
                </a:solidFill>
                <a:latin typeface="+mj-lt"/>
                <a:ea typeface="+mj-lt"/>
                <a:cs typeface="+mj-lt"/>
                <a:sym typeface="+mn-ea"/>
              </a:rPr>
              <a:t>    过程</a:t>
            </a:r>
            <a:r>
              <a:rPr lang="zh-CN" altLang="en-US" sz="2000" dirty="0">
                <a:solidFill>
                  <a:srgbClr val="002060"/>
                </a:solidFill>
                <a:latin typeface="+mj-lt"/>
                <a:ea typeface="+mj-lt"/>
                <a:cs typeface="+mj-lt"/>
                <a:sym typeface="+mn-ea"/>
              </a:rPr>
              <a:t>质量检验和试验的控制：施工工序依据施工图纸和设计技术文件要求施工完毕后</a:t>
            </a:r>
            <a:r>
              <a:rPr lang="zh-CN" altLang="en-US" sz="2000" dirty="0" smtClean="0">
                <a:solidFill>
                  <a:srgbClr val="002060"/>
                </a:solidFill>
                <a:latin typeface="+mj-lt"/>
                <a:ea typeface="+mj-lt"/>
                <a:cs typeface="+mj-lt"/>
                <a:sym typeface="+mn-ea"/>
              </a:rPr>
              <a:t>，</a:t>
            </a:r>
            <a:endParaRPr kumimoji="0" lang="zh-CN" altLang="en-US" sz="1600" b="1" i="0" u="none" strike="noStrike" kern="1200" cap="none" spc="0" normalizeH="0" baseline="0" noProof="0" dirty="0">
              <a:ln>
                <a:noFill/>
              </a:ln>
              <a:solidFill>
                <a:srgbClr val="002060"/>
              </a:solidFill>
              <a:effectLst>
                <a:outerShdw blurRad="38100" dist="19050" dir="2700000" algn="tl" rotWithShape="0">
                  <a:schemeClr val="dk1">
                    <a:alpha val="40000"/>
                  </a:schemeClr>
                </a:outerShdw>
              </a:effectLst>
              <a:uLnTx/>
              <a:uFillTx/>
              <a:latin typeface="+mj-lt"/>
              <a:ea typeface="+mj-lt"/>
              <a:cs typeface="+mj-lt"/>
              <a:sym typeface="+mn-ea"/>
            </a:endParaRPr>
          </a:p>
        </p:txBody>
      </p:sp>
      <p:sp>
        <p:nvSpPr>
          <p:cNvPr id="30" name="PA-矩形 7"/>
          <p:cNvSpPr/>
          <p:nvPr>
            <p:custDataLst>
              <p:tags r:id="rId1"/>
            </p:custDataLst>
          </p:nvPr>
        </p:nvSpPr>
        <p:spPr>
          <a:xfrm>
            <a:off x="1014049" y="52817"/>
            <a:ext cx="37388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球罐安装质量控制要点</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2"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2" cstate="print"/>
          <a:stretch>
            <a:fillRect/>
          </a:stretch>
        </p:blipFill>
        <p:spPr>
          <a:xfrm>
            <a:off x="10333990" y="52705"/>
            <a:ext cx="431165" cy="4311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600"/>
                            </p:stCondLst>
                            <p:childTnLst>
                              <p:par>
                                <p:cTn id="26" presetID="2" presetClass="entr" presetSubtype="4" fill="hold" grpId="0" nodeType="afterEffect">
                                  <p:stCondLst>
                                    <p:cond delay="0"/>
                                  </p:stCondLst>
                                  <p:childTnLst>
                                    <p:set>
                                      <p:cBhvr>
                                        <p:cTn id="27" dur="1000"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919480" y="812800"/>
            <a:ext cx="10139045" cy="5631180"/>
          </a:xfrm>
          <a:prstGeom prst="rect">
            <a:avLst/>
          </a:prstGeom>
        </p:spPr>
        <p:txBody>
          <a:bodyPr wrap="square">
            <a:spAutoFit/>
            <a:scene3d>
              <a:camera prst="orthographicFront"/>
              <a:lightRig rig="threePt" dir="t"/>
            </a:scene3d>
            <a:sp3d contourW="12700"/>
          </a:bodyPr>
          <a:lstStyle/>
          <a:p>
            <a:pPr marR="0" algn="l" defTabSz="914400">
              <a:lnSpc>
                <a:spcPct val="150000"/>
              </a:lnSpc>
              <a:buClrTx/>
              <a:buSzTx/>
              <a:buFontTx/>
              <a:buNone/>
            </a:pPr>
            <a:r>
              <a:rPr lang="zh-CN" altLang="en-US" sz="2000" dirty="0" smtClean="0">
                <a:solidFill>
                  <a:srgbClr val="002060"/>
                </a:solidFill>
                <a:latin typeface="+mj-lt"/>
                <a:ea typeface="+mj-lt"/>
                <a:cs typeface="+mj-lt"/>
                <a:sym typeface="+mn-ea"/>
              </a:rPr>
              <a:t>施工队</a:t>
            </a:r>
            <a:r>
              <a:rPr lang="zh-CN" altLang="en-US" sz="2000" dirty="0">
                <a:solidFill>
                  <a:srgbClr val="002060"/>
                </a:solidFill>
                <a:latin typeface="+mj-lt"/>
                <a:ea typeface="+mj-lt"/>
                <a:cs typeface="+mj-lt"/>
                <a:sym typeface="+mn-ea"/>
              </a:rPr>
              <a:t>对工序质量实施自检；专业质量负责人组织专检。</a:t>
            </a:r>
            <a:endParaRPr lang="zh-CN" altLang="en-US" sz="2000" dirty="0">
              <a:solidFill>
                <a:srgbClr val="002060"/>
              </a:solidFill>
              <a:latin typeface="+mj-lt"/>
              <a:ea typeface="+mj-lt"/>
              <a:cs typeface="+mj-lt"/>
            </a:endParaRPr>
          </a:p>
          <a:p>
            <a:pPr marR="0" algn="l" defTabSz="914400">
              <a:lnSpc>
                <a:spcPct val="150000"/>
              </a:lnSpc>
              <a:buClrTx/>
              <a:buSzTx/>
              <a:buFontTx/>
              <a:buNone/>
            </a:pPr>
            <a:r>
              <a:rPr lang="zh-CN" altLang="en-US" sz="2000" dirty="0" smtClean="0">
                <a:solidFill>
                  <a:srgbClr val="002060"/>
                </a:solidFill>
                <a:latin typeface="+mj-lt"/>
                <a:ea typeface="+mj-lt"/>
                <a:cs typeface="+mj-lt"/>
                <a:sym typeface="+mn-ea"/>
              </a:rPr>
              <a:t>    最终</a:t>
            </a:r>
            <a:r>
              <a:rPr lang="zh-CN" altLang="en-US" sz="2000" dirty="0">
                <a:solidFill>
                  <a:srgbClr val="002060"/>
                </a:solidFill>
                <a:latin typeface="+mj-lt"/>
                <a:ea typeface="+mj-lt"/>
                <a:cs typeface="+mj-lt"/>
                <a:sym typeface="+mn-ea"/>
              </a:rPr>
              <a:t>质量检验和试验的控制：最终质量检验、试验由监理公司实施</a:t>
            </a:r>
            <a:r>
              <a:rPr lang="zh-CN" altLang="en-US" sz="2000" dirty="0" smtClean="0">
                <a:solidFill>
                  <a:srgbClr val="002060"/>
                </a:solidFill>
                <a:latin typeface="+mj-lt"/>
                <a:ea typeface="+mj-lt"/>
                <a:cs typeface="+mj-lt"/>
                <a:sym typeface="+mn-ea"/>
              </a:rPr>
              <a:t>。</a:t>
            </a:r>
            <a:endParaRPr lang="en-US" altLang="zh-CN" sz="2000" dirty="0" smtClean="0">
              <a:solidFill>
                <a:srgbClr val="002060"/>
              </a:solidFill>
              <a:latin typeface="+mj-lt"/>
              <a:ea typeface="+mj-lt"/>
              <a:cs typeface="+mj-lt"/>
              <a:sym typeface="+mn-ea"/>
            </a:endParaRPr>
          </a:p>
          <a:p>
            <a:pPr>
              <a:lnSpc>
                <a:spcPct val="150000"/>
              </a:lnSpc>
            </a:pPr>
            <a:r>
              <a:rPr lang="zh-CN" altLang="zh-CN" sz="2000" dirty="0" smtClean="0">
                <a:solidFill>
                  <a:srgbClr val="002060"/>
                </a:solidFill>
                <a:latin typeface="+mj-lt"/>
                <a:ea typeface="+mj-lt"/>
                <a:cs typeface="+mj-lt"/>
                <a:sym typeface="+mn-ea"/>
              </a:rPr>
              <a:t>工程质量的共检及组织实施</a:t>
            </a:r>
            <a:endParaRPr lang="zh-CN" altLang="zh-CN" sz="2000" dirty="0" smtClean="0">
              <a:solidFill>
                <a:srgbClr val="002060"/>
              </a:solidFill>
              <a:latin typeface="+mj-lt"/>
              <a:ea typeface="+mj-lt"/>
              <a:cs typeface="+mj-lt"/>
            </a:endParaRPr>
          </a:p>
          <a:p>
            <a:pPr indent="295275">
              <a:lnSpc>
                <a:spcPct val="150000"/>
              </a:lnSpc>
            </a:pPr>
            <a:r>
              <a:rPr lang="en-US" altLang="zh-CN" sz="2000" dirty="0" smtClean="0">
                <a:solidFill>
                  <a:srgbClr val="002060"/>
                </a:solidFill>
                <a:latin typeface="+mj-lt"/>
                <a:ea typeface="+mj-lt"/>
                <a:cs typeface="+mj-lt"/>
                <a:sym typeface="+mn-ea"/>
              </a:rPr>
              <a:t>    </a:t>
            </a:r>
            <a:r>
              <a:rPr lang="zh-CN" altLang="zh-CN" sz="2000" dirty="0" smtClean="0">
                <a:solidFill>
                  <a:srgbClr val="002060"/>
                </a:solidFill>
                <a:latin typeface="+mj-lt"/>
                <a:ea typeface="+mj-lt"/>
                <a:cs typeface="+mj-lt"/>
                <a:sym typeface="+mn-ea"/>
              </a:rPr>
              <a:t>根据工程的质量特性和技术要求，将质量控制部位和工序分三个级别。即：A级(停止点)、B级(基本点或称见证点)、C级(一般检查项目)。</a:t>
            </a:r>
            <a:endParaRPr lang="en-US" altLang="zh-CN" sz="2000" dirty="0" smtClean="0">
              <a:solidFill>
                <a:srgbClr val="002060"/>
              </a:solidFill>
              <a:latin typeface="+mj-lt"/>
              <a:ea typeface="+mj-lt"/>
              <a:cs typeface="+mj-lt"/>
              <a:sym typeface="+mn-ea"/>
            </a:endParaRPr>
          </a:p>
          <a:p>
            <a:pPr>
              <a:lnSpc>
                <a:spcPct val="150000"/>
              </a:lnSpc>
            </a:pPr>
            <a:r>
              <a:rPr lang="zh-CN" altLang="zh-CN" sz="2000" dirty="0" smtClean="0">
                <a:solidFill>
                  <a:srgbClr val="002060"/>
                </a:solidFill>
                <a:latin typeface="+mj-lt"/>
                <a:ea typeface="+mj-lt"/>
                <a:cs typeface="+mj-lt"/>
                <a:sym typeface="+mn-ea"/>
              </a:rPr>
              <a:t>A级质量控制点的执行程序</a:t>
            </a:r>
            <a:endParaRPr lang="zh-CN" altLang="zh-CN" sz="2000" dirty="0" smtClean="0">
              <a:solidFill>
                <a:srgbClr val="002060"/>
              </a:solidFill>
              <a:latin typeface="+mj-lt"/>
              <a:ea typeface="+mj-lt"/>
              <a:cs typeface="+mj-lt"/>
            </a:endParaRPr>
          </a:p>
          <a:p>
            <a:pPr indent="295275">
              <a:lnSpc>
                <a:spcPct val="150000"/>
              </a:lnSpc>
            </a:pPr>
            <a:r>
              <a:rPr lang="en-US" altLang="zh-CN" sz="2000" dirty="0" smtClean="0">
                <a:solidFill>
                  <a:srgbClr val="002060"/>
                </a:solidFill>
                <a:latin typeface="+mj-lt"/>
                <a:ea typeface="+mj-lt"/>
                <a:cs typeface="+mj-lt"/>
                <a:sym typeface="+mn-ea"/>
              </a:rPr>
              <a:t>    </a:t>
            </a:r>
            <a:r>
              <a:rPr lang="zh-CN" altLang="zh-CN" sz="2000" dirty="0" smtClean="0">
                <a:solidFill>
                  <a:srgbClr val="002060"/>
                </a:solidFill>
                <a:latin typeface="+mj-lt"/>
                <a:ea typeface="+mj-lt"/>
                <a:cs typeface="+mj-lt"/>
                <a:sym typeface="+mn-ea"/>
              </a:rPr>
              <a:t>A级质量控制点是质量控制的重点，是影响工序质量的关键。因此必须做到以下要求：</a:t>
            </a:r>
            <a:endParaRPr lang="zh-CN" altLang="zh-CN" sz="2000" dirty="0" smtClean="0">
              <a:solidFill>
                <a:srgbClr val="002060"/>
              </a:solidFill>
              <a:latin typeface="+mj-lt"/>
              <a:ea typeface="+mj-lt"/>
              <a:cs typeface="+mj-lt"/>
            </a:endParaRPr>
          </a:p>
          <a:p>
            <a:pPr indent="295275">
              <a:lnSpc>
                <a:spcPct val="150000"/>
              </a:lnSpc>
            </a:pPr>
            <a:r>
              <a:rPr lang="en-US" altLang="zh-CN" sz="2000" dirty="0" smtClean="0">
                <a:solidFill>
                  <a:srgbClr val="002060"/>
                </a:solidFill>
                <a:latin typeface="+mj-lt"/>
                <a:ea typeface="+mj-lt"/>
                <a:cs typeface="+mj-lt"/>
                <a:sym typeface="+mn-ea"/>
              </a:rPr>
              <a:t>    </a:t>
            </a:r>
            <a:r>
              <a:rPr lang="zh-CN" altLang="zh-CN" sz="2000" dirty="0" smtClean="0">
                <a:solidFill>
                  <a:srgbClr val="002060"/>
                </a:solidFill>
                <a:latin typeface="+mj-lt"/>
                <a:ea typeface="+mj-lt"/>
                <a:cs typeface="+mj-lt"/>
                <a:sym typeface="+mn-ea"/>
              </a:rPr>
              <a:t>当A级控制点到来之前的24h，首先由施工单位专职质检员检查，合格后报监理及建设单位申请检查，并约定检查的时间和地点。A级控制点经检查合格并在接到监理专业工程师发出的“检查合格准予进入下一道工序”的通知后，方可进入下一道工序的施工。</a:t>
            </a:r>
            <a:endParaRPr lang="zh-CN" altLang="zh-CN" sz="2000" dirty="0" smtClean="0">
              <a:solidFill>
                <a:srgbClr val="002060"/>
              </a:solidFill>
              <a:latin typeface="+mj-lt"/>
              <a:ea typeface="+mj-lt"/>
              <a:cs typeface="+mj-lt"/>
            </a:endParaRPr>
          </a:p>
          <a:p>
            <a:pPr>
              <a:lnSpc>
                <a:spcPct val="150000"/>
              </a:lnSpc>
            </a:pPr>
            <a:r>
              <a:rPr lang="zh-CN" altLang="zh-CN" sz="2000" dirty="0" smtClean="0">
                <a:solidFill>
                  <a:srgbClr val="002060"/>
                </a:solidFill>
                <a:latin typeface="+mj-lt"/>
                <a:ea typeface="+mj-lt"/>
                <a:cs typeface="+mj-lt"/>
                <a:sym typeface="+mn-ea"/>
              </a:rPr>
              <a:t>B级质量控制点的执行程序</a:t>
            </a:r>
            <a:endParaRPr lang="en-US" altLang="zh-CN" sz="2000" dirty="0" smtClean="0">
              <a:solidFill>
                <a:srgbClr val="002060"/>
              </a:solidFill>
              <a:latin typeface="+mj-lt"/>
              <a:ea typeface="+mj-lt"/>
              <a:cs typeface="+mj-lt"/>
              <a:sym typeface="+mn-ea"/>
            </a:endParaRPr>
          </a:p>
          <a:p>
            <a:pPr indent="295275">
              <a:lnSpc>
                <a:spcPct val="150000"/>
              </a:lnSpc>
            </a:pPr>
            <a:r>
              <a:rPr lang="en-US" altLang="zh-CN" sz="2000" dirty="0" smtClean="0">
                <a:solidFill>
                  <a:srgbClr val="002060"/>
                </a:solidFill>
                <a:latin typeface="+mj-lt"/>
                <a:ea typeface="+mj-lt"/>
                <a:cs typeface="+mj-lt"/>
                <a:sym typeface="+mn-ea"/>
              </a:rPr>
              <a:t>    </a:t>
            </a:r>
            <a:r>
              <a:rPr lang="zh-CN" altLang="zh-CN" sz="2000" dirty="0" smtClean="0">
                <a:solidFill>
                  <a:srgbClr val="002060"/>
                </a:solidFill>
                <a:latin typeface="+mj-lt"/>
                <a:ea typeface="+mj-lt"/>
                <a:cs typeface="+mj-lt"/>
                <a:sym typeface="+mn-ea"/>
              </a:rPr>
              <a:t>B级质量控制点亦是质量控制的关键工序。因此施工单位要做到：</a:t>
            </a:r>
            <a:endParaRPr kumimoji="0" lang="zh-CN" altLang="en-US" sz="1600" b="1" i="0" u="none" strike="noStrike" kern="1200" cap="none" spc="0" normalizeH="0" baseline="0" noProof="0" dirty="0">
              <a:ln>
                <a:noFill/>
              </a:ln>
              <a:solidFill>
                <a:srgbClr val="002060"/>
              </a:solidFill>
              <a:effectLst>
                <a:outerShdw blurRad="38100" dist="19050" dir="2700000" algn="tl" rotWithShape="0">
                  <a:schemeClr val="dk1">
                    <a:alpha val="40000"/>
                  </a:schemeClr>
                </a:outerShdw>
              </a:effectLst>
              <a:uLnTx/>
              <a:uFillTx/>
              <a:latin typeface="Calibri" panose="020F0502020204030204" charset="0"/>
              <a:ea typeface="宋体" panose="02010600030101010101" pitchFamily="2" charset="-122"/>
              <a:cs typeface="宋体" panose="02010600030101010101" pitchFamily="2" charset="-122"/>
              <a:sym typeface="+mn-ea"/>
            </a:endParaRPr>
          </a:p>
        </p:txBody>
      </p:sp>
      <p:sp>
        <p:nvSpPr>
          <p:cNvPr id="30" name="PA-矩形 7"/>
          <p:cNvSpPr/>
          <p:nvPr>
            <p:custDataLst>
              <p:tags r:id="rId1"/>
            </p:custDataLst>
          </p:nvPr>
        </p:nvSpPr>
        <p:spPr>
          <a:xfrm>
            <a:off x="1014049" y="52817"/>
            <a:ext cx="37388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球罐安装质量控制要点</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3"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2" cstate="print"/>
          <a:stretch>
            <a:fillRect/>
          </a:stretch>
        </p:blipFill>
        <p:spPr>
          <a:xfrm>
            <a:off x="10333990" y="52705"/>
            <a:ext cx="431165" cy="4311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600"/>
                            </p:stCondLst>
                            <p:childTnLst>
                              <p:par>
                                <p:cTn id="26" presetID="2" presetClass="entr" presetSubtype="4" fill="hold" grpId="0" nodeType="afterEffect">
                                  <p:stCondLst>
                                    <p:cond delay="0"/>
                                  </p:stCondLst>
                                  <p:childTnLst>
                                    <p:set>
                                      <p:cBhvr>
                                        <p:cTn id="27" dur="1000"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PA-矩形 7"/>
          <p:cNvSpPr/>
          <p:nvPr>
            <p:custDataLst>
              <p:tags r:id="rId1"/>
            </p:custDataLst>
          </p:nvPr>
        </p:nvSpPr>
        <p:spPr>
          <a:xfrm>
            <a:off x="1014049" y="52817"/>
            <a:ext cx="30276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D0A47"/>
                </a:solidFill>
                <a:effectLst/>
                <a:uLnTx/>
                <a:uFillTx/>
                <a:cs typeface="+mn-ea"/>
                <a:sym typeface="+mn-lt"/>
              </a:rPr>
              <a:t>球罐安装工艺流程</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7" name="矩形 36"/>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8" name="组合 37"/>
          <p:cNvGrpSpPr/>
          <p:nvPr/>
        </p:nvGrpSpPr>
        <p:grpSpPr>
          <a:xfrm>
            <a:off x="217540" y="1"/>
            <a:ext cx="792394" cy="812800"/>
            <a:chOff x="117754" y="1"/>
            <a:chExt cx="792394" cy="812800"/>
          </a:xfrm>
        </p:grpSpPr>
        <p:sp>
          <p:nvSpPr>
            <p:cNvPr id="39" name="矩形 38"/>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40" name="文本框 39"/>
            <p:cNvSpPr txBox="1"/>
            <p:nvPr/>
          </p:nvSpPr>
          <p:spPr>
            <a:xfrm>
              <a:off x="117754" y="51021"/>
              <a:ext cx="792394" cy="723853"/>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i="0" u="none" strike="noStrike" kern="1200" cap="none" spc="300" normalizeH="0" baseline="0" noProof="0" dirty="0">
                  <a:ln>
                    <a:noFill/>
                  </a:ln>
                  <a:solidFill>
                    <a:srgbClr val="C00000"/>
                  </a:solidFill>
                  <a:effectLst/>
                  <a:uLnTx/>
                  <a:uFillTx/>
                  <a:latin typeface="+mn-lt"/>
                  <a:ea typeface="+mn-ea"/>
                  <a:cs typeface="+mn-ea"/>
                  <a:sym typeface="+mn-lt"/>
                </a:rPr>
                <a:t>PART</a:t>
              </a:r>
              <a:endParaRPr kumimoji="0" lang="en-US" altLang="zh-CN" sz="1200" i="0" u="none" strike="noStrike" kern="1200" cap="none" spc="300" normalizeH="0" baseline="0" noProof="0" dirty="0">
                <a:ln>
                  <a:noFill/>
                </a:ln>
                <a:solidFill>
                  <a:srgbClr val="C00000"/>
                </a:solidFill>
                <a:effectLst/>
                <a:uLnTx/>
                <a:uFillTx/>
                <a:latin typeface="+mn-lt"/>
                <a:ea typeface="+mn-ea"/>
                <a:cs typeface="+mn-ea"/>
                <a:sym typeface="+mn-lt"/>
              </a:endParaRPr>
            </a:p>
          </p:txBody>
        </p:sp>
      </p:grpSp>
      <p:sp>
        <p:nvSpPr>
          <p:cNvPr id="3" name="文本框 2"/>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2" cstate="print"/>
          <a:stretch>
            <a:fillRect/>
          </a:stretch>
        </p:blipFill>
        <p:spPr>
          <a:xfrm>
            <a:off x="10333990" y="52705"/>
            <a:ext cx="431165" cy="431165"/>
          </a:xfrm>
          <a:prstGeom prst="rect">
            <a:avLst/>
          </a:prstGeom>
        </p:spPr>
      </p:pic>
      <p:sp>
        <p:nvSpPr>
          <p:cNvPr id="34" name="圆角右箭头 33"/>
          <p:cNvSpPr/>
          <p:nvPr/>
        </p:nvSpPr>
        <p:spPr>
          <a:xfrm rot="16200000" flipH="1" flipV="1">
            <a:off x="4695995" y="-1342780"/>
            <a:ext cx="1512123" cy="10866968"/>
          </a:xfrm>
          <a:prstGeom prst="bentArrow">
            <a:avLst>
              <a:gd name="adj1" fmla="val 25820"/>
              <a:gd name="adj2" fmla="val 25000"/>
              <a:gd name="adj3" fmla="val 25000"/>
              <a:gd name="adj4" fmla="val 43750"/>
            </a:avLst>
          </a:prstGeom>
          <a:solidFill>
            <a:srgbClr val="6B6889"/>
          </a:solidFill>
          <a:ln w="6350" cap="flat" cmpd="sng" algn="ctr">
            <a:noFill/>
            <a:prstDash val="solid"/>
            <a:miter lim="800000"/>
          </a:ln>
          <a:effectLst>
            <a:outerShdw blurRad="40000" dist="23000" dir="5400000" rotWithShape="0">
              <a:srgbClr val="000000">
                <a:alpha val="20000"/>
              </a:srgbClr>
            </a:outerShdw>
          </a:effectLst>
        </p:spPr>
        <p:txBody>
          <a:bodyPr rtlCol="0" anchor="ctr"/>
          <a:lstStyle/>
          <a:p>
            <a:pPr algn="ctr" defTabSz="609600" fontAlgn="auto">
              <a:spcBef>
                <a:spcPts val="0"/>
              </a:spcBef>
              <a:spcAft>
                <a:spcPts val="0"/>
              </a:spcAft>
              <a:defRPr/>
            </a:pPr>
            <a:endParaRPr kumimoji="1" lang="zh-CN" altLang="en-US" sz="2400" kern="0" smtClean="0">
              <a:solidFill>
                <a:srgbClr val="000000"/>
              </a:solidFill>
              <a:latin typeface="Calibri" panose="020F0502020204030204"/>
              <a:ea typeface="宋体" panose="02010600030101010101" pitchFamily="2" charset="-122"/>
            </a:endParaRPr>
          </a:p>
        </p:txBody>
      </p:sp>
      <p:sp>
        <p:nvSpPr>
          <p:cNvPr id="2" name="圆角右箭头 1"/>
          <p:cNvSpPr/>
          <p:nvPr/>
        </p:nvSpPr>
        <p:spPr>
          <a:xfrm rot="5400000" flipH="1">
            <a:off x="3995490" y="-1756537"/>
            <a:ext cx="1512123" cy="9465963"/>
          </a:xfrm>
          <a:prstGeom prst="bentArrow">
            <a:avLst>
              <a:gd name="adj1" fmla="val 25820"/>
              <a:gd name="adj2" fmla="val 25000"/>
              <a:gd name="adj3" fmla="val 25000"/>
              <a:gd name="adj4" fmla="val 43750"/>
            </a:avLst>
          </a:prstGeom>
          <a:solidFill>
            <a:srgbClr val="436181"/>
          </a:solidFill>
          <a:ln w="6350" cap="flat" cmpd="sng" algn="ctr">
            <a:noFill/>
            <a:prstDash val="solid"/>
            <a:miter lim="800000"/>
          </a:ln>
          <a:effectLst>
            <a:outerShdw blurRad="40000" dist="23000" dir="5400000" rotWithShape="0">
              <a:srgbClr val="000000">
                <a:alpha val="20000"/>
              </a:srgbClr>
            </a:outerShdw>
          </a:effectLst>
        </p:spPr>
        <p:txBody>
          <a:bodyPr rtlCol="0" anchor="ctr"/>
          <a:lstStyle/>
          <a:p>
            <a:pPr algn="ctr" defTabSz="609600" fontAlgn="auto">
              <a:spcBef>
                <a:spcPts val="0"/>
              </a:spcBef>
              <a:spcAft>
                <a:spcPts val="0"/>
              </a:spcAft>
              <a:defRPr/>
            </a:pPr>
            <a:endParaRPr kumimoji="1" lang="zh-CN" altLang="en-US" sz="2400" kern="0" smtClean="0">
              <a:solidFill>
                <a:srgbClr val="000000"/>
              </a:solidFill>
              <a:latin typeface="Calibri" panose="020F0502020204030204"/>
              <a:ea typeface="宋体" panose="02010600030101010101" pitchFamily="2" charset="-122"/>
            </a:endParaRPr>
          </a:p>
        </p:txBody>
      </p:sp>
      <p:sp>
        <p:nvSpPr>
          <p:cNvPr id="36" name="圆角右箭头 35"/>
          <p:cNvSpPr/>
          <p:nvPr/>
        </p:nvSpPr>
        <p:spPr>
          <a:xfrm rot="16200000" flipH="1" flipV="1">
            <a:off x="3520445" y="-209508"/>
            <a:ext cx="1512123" cy="8552936"/>
          </a:xfrm>
          <a:prstGeom prst="bentArrow">
            <a:avLst>
              <a:gd name="adj1" fmla="val 25820"/>
              <a:gd name="adj2" fmla="val 25000"/>
              <a:gd name="adj3" fmla="val 25000"/>
              <a:gd name="adj4" fmla="val 43750"/>
            </a:avLst>
          </a:prstGeom>
          <a:solidFill>
            <a:srgbClr val="F76D68"/>
          </a:solidFill>
          <a:ln w="6350" cap="flat" cmpd="sng" algn="ctr">
            <a:noFill/>
            <a:prstDash val="solid"/>
            <a:miter lim="800000"/>
          </a:ln>
          <a:effectLst>
            <a:outerShdw blurRad="40000" dist="23000" dir="5400000" rotWithShape="0">
              <a:srgbClr val="000000">
                <a:alpha val="20000"/>
              </a:srgbClr>
            </a:outerShdw>
          </a:effectLst>
        </p:spPr>
        <p:txBody>
          <a:bodyPr rtlCol="0" anchor="ctr"/>
          <a:lstStyle/>
          <a:p>
            <a:pPr algn="ctr" defTabSz="609600" fontAlgn="auto">
              <a:spcBef>
                <a:spcPts val="0"/>
              </a:spcBef>
              <a:spcAft>
                <a:spcPts val="0"/>
              </a:spcAft>
              <a:defRPr/>
            </a:pPr>
            <a:endParaRPr kumimoji="1" lang="zh-CN" altLang="en-US" sz="2400" kern="0" smtClean="0">
              <a:solidFill>
                <a:srgbClr val="000000"/>
              </a:solidFill>
              <a:latin typeface="Calibri" panose="020F0502020204030204"/>
              <a:ea typeface="宋体" panose="02010600030101010101" pitchFamily="2" charset="-122"/>
            </a:endParaRPr>
          </a:p>
        </p:txBody>
      </p:sp>
      <p:sp>
        <p:nvSpPr>
          <p:cNvPr id="5" name="圆角右箭头 4"/>
          <p:cNvSpPr/>
          <p:nvPr/>
        </p:nvSpPr>
        <p:spPr>
          <a:xfrm rot="5400000" flipH="1">
            <a:off x="2912005" y="-715330"/>
            <a:ext cx="1512123" cy="7336061"/>
          </a:xfrm>
          <a:prstGeom prst="bentArrow">
            <a:avLst>
              <a:gd name="adj1" fmla="val 25820"/>
              <a:gd name="adj2" fmla="val 25000"/>
              <a:gd name="adj3" fmla="val 25000"/>
              <a:gd name="adj4" fmla="val 43750"/>
            </a:avLst>
          </a:prstGeom>
          <a:solidFill>
            <a:srgbClr val="FDC170"/>
          </a:solidFill>
          <a:ln w="6350" cap="flat" cmpd="sng" algn="ctr">
            <a:noFill/>
            <a:prstDash val="solid"/>
            <a:miter lim="800000"/>
          </a:ln>
          <a:effectLst>
            <a:outerShdw blurRad="40000" dist="23000" dir="5400000" rotWithShape="0">
              <a:srgbClr val="000000">
                <a:alpha val="20000"/>
              </a:srgbClr>
            </a:outerShdw>
          </a:effectLst>
        </p:spPr>
        <p:txBody>
          <a:bodyPr rtlCol="0" anchor="ctr"/>
          <a:lstStyle/>
          <a:p>
            <a:pPr algn="ctr" defTabSz="609600" fontAlgn="auto">
              <a:spcBef>
                <a:spcPts val="0"/>
              </a:spcBef>
              <a:spcAft>
                <a:spcPts val="0"/>
              </a:spcAft>
              <a:defRPr/>
            </a:pPr>
            <a:endParaRPr kumimoji="1" lang="zh-CN" altLang="en-US" sz="2400" kern="0" smtClean="0">
              <a:solidFill>
                <a:srgbClr val="000000"/>
              </a:solidFill>
              <a:latin typeface="Calibri" panose="020F0502020204030204"/>
              <a:ea typeface="宋体" panose="02010600030101010101" pitchFamily="2" charset="-122"/>
            </a:endParaRPr>
          </a:p>
        </p:txBody>
      </p:sp>
      <p:sp>
        <p:nvSpPr>
          <p:cNvPr id="6" name="圆角右箭头 5"/>
          <p:cNvSpPr/>
          <p:nvPr/>
        </p:nvSpPr>
        <p:spPr>
          <a:xfrm rot="16200000" flipH="1" flipV="1">
            <a:off x="2397599" y="931877"/>
            <a:ext cx="1512123" cy="6270171"/>
          </a:xfrm>
          <a:prstGeom prst="bentArrow">
            <a:avLst>
              <a:gd name="adj1" fmla="val 25820"/>
              <a:gd name="adj2" fmla="val 25000"/>
              <a:gd name="adj3" fmla="val 25000"/>
              <a:gd name="adj4" fmla="val 43750"/>
            </a:avLst>
          </a:prstGeom>
          <a:solidFill>
            <a:srgbClr val="84C8AE"/>
          </a:solidFill>
          <a:ln w="6350" cap="flat" cmpd="sng" algn="ctr">
            <a:noFill/>
            <a:prstDash val="solid"/>
            <a:miter lim="800000"/>
          </a:ln>
          <a:effectLst>
            <a:outerShdw blurRad="40000" dist="23000" dir="5400000" rotWithShape="0">
              <a:srgbClr val="000000">
                <a:alpha val="20000"/>
              </a:srgbClr>
            </a:outerShdw>
          </a:effectLst>
        </p:spPr>
        <p:txBody>
          <a:bodyPr rtlCol="0" anchor="ctr"/>
          <a:lstStyle/>
          <a:p>
            <a:pPr algn="ctr" defTabSz="609600" fontAlgn="auto">
              <a:spcBef>
                <a:spcPts val="0"/>
              </a:spcBef>
              <a:spcAft>
                <a:spcPts val="0"/>
              </a:spcAft>
              <a:defRPr/>
            </a:pPr>
            <a:endParaRPr kumimoji="1" lang="zh-CN" altLang="en-US" sz="2400" kern="0" smtClean="0">
              <a:solidFill>
                <a:srgbClr val="000000"/>
              </a:solidFill>
              <a:latin typeface="Calibri" panose="020F0502020204030204"/>
              <a:ea typeface="宋体" panose="02010600030101010101" pitchFamily="2" charset="-122"/>
            </a:endParaRPr>
          </a:p>
        </p:txBody>
      </p:sp>
      <p:sp>
        <p:nvSpPr>
          <p:cNvPr id="7" name="圆角右箭头 6"/>
          <p:cNvSpPr/>
          <p:nvPr/>
        </p:nvSpPr>
        <p:spPr>
          <a:xfrm rot="5400000" flipH="1">
            <a:off x="1951551" y="263664"/>
            <a:ext cx="1512123" cy="5378079"/>
          </a:xfrm>
          <a:prstGeom prst="bentArrow">
            <a:avLst>
              <a:gd name="adj1" fmla="val 25820"/>
              <a:gd name="adj2" fmla="val 25000"/>
              <a:gd name="adj3" fmla="val 25000"/>
              <a:gd name="adj4" fmla="val 43750"/>
            </a:avLst>
          </a:prstGeom>
          <a:solidFill>
            <a:srgbClr val="6B6889">
              <a:lumMod val="75000"/>
            </a:srgbClr>
          </a:solidFill>
          <a:ln w="6350" cap="flat" cmpd="sng" algn="ctr">
            <a:noFill/>
            <a:prstDash val="solid"/>
            <a:miter lim="800000"/>
          </a:ln>
          <a:effectLst>
            <a:outerShdw blurRad="40000" dist="23000" dir="5400000" rotWithShape="0">
              <a:srgbClr val="000000">
                <a:alpha val="20000"/>
              </a:srgbClr>
            </a:outerShdw>
          </a:effectLst>
        </p:spPr>
        <p:txBody>
          <a:bodyPr rtlCol="0" anchor="ctr"/>
          <a:lstStyle/>
          <a:p>
            <a:pPr algn="ctr" defTabSz="609600" fontAlgn="auto">
              <a:spcBef>
                <a:spcPts val="0"/>
              </a:spcBef>
              <a:spcAft>
                <a:spcPts val="0"/>
              </a:spcAft>
              <a:defRPr/>
            </a:pPr>
            <a:endParaRPr kumimoji="1" lang="zh-CN" altLang="en-US" sz="2400" kern="0" smtClean="0">
              <a:solidFill>
                <a:srgbClr val="000000"/>
              </a:solidFill>
              <a:latin typeface="Calibri" panose="020F0502020204030204"/>
              <a:ea typeface="宋体" panose="02010600030101010101" pitchFamily="2" charset="-122"/>
            </a:endParaRPr>
          </a:p>
        </p:txBody>
      </p:sp>
      <p:sp>
        <p:nvSpPr>
          <p:cNvPr id="8" name="圆角右箭头 7"/>
          <p:cNvSpPr/>
          <p:nvPr/>
        </p:nvSpPr>
        <p:spPr>
          <a:xfrm rot="16200000" flipH="1" flipV="1">
            <a:off x="1210066" y="2119410"/>
            <a:ext cx="1512123" cy="3895107"/>
          </a:xfrm>
          <a:prstGeom prst="bentArrow">
            <a:avLst>
              <a:gd name="adj1" fmla="val 25820"/>
              <a:gd name="adj2" fmla="val 25000"/>
              <a:gd name="adj3" fmla="val 25000"/>
              <a:gd name="adj4" fmla="val 43750"/>
            </a:avLst>
          </a:prstGeom>
          <a:solidFill>
            <a:srgbClr val="F76D68">
              <a:lumMod val="60000"/>
              <a:lumOff val="40000"/>
            </a:srgbClr>
          </a:solidFill>
          <a:ln w="6350" cap="flat" cmpd="sng" algn="ctr">
            <a:noFill/>
            <a:prstDash val="solid"/>
            <a:miter lim="800000"/>
          </a:ln>
          <a:effectLst>
            <a:outerShdw blurRad="40000" dist="23000" dir="5400000" rotWithShape="0">
              <a:srgbClr val="000000">
                <a:alpha val="20000"/>
              </a:srgbClr>
            </a:outerShdw>
          </a:effectLst>
        </p:spPr>
        <p:txBody>
          <a:bodyPr rtlCol="0" anchor="ctr"/>
          <a:lstStyle/>
          <a:p>
            <a:pPr algn="ctr" defTabSz="609600" fontAlgn="auto">
              <a:spcBef>
                <a:spcPts val="0"/>
              </a:spcBef>
              <a:spcAft>
                <a:spcPts val="0"/>
              </a:spcAft>
              <a:defRPr/>
            </a:pPr>
            <a:endParaRPr kumimoji="1" lang="zh-CN" altLang="en-US" sz="2400" kern="0" smtClean="0">
              <a:solidFill>
                <a:srgbClr val="000000"/>
              </a:solidFill>
              <a:latin typeface="Calibri" panose="020F0502020204030204"/>
              <a:ea typeface="宋体" panose="02010600030101010101" pitchFamily="2" charset="-122"/>
            </a:endParaRPr>
          </a:p>
        </p:txBody>
      </p:sp>
      <p:sp>
        <p:nvSpPr>
          <p:cNvPr id="41" name="圆角右箭头 40"/>
          <p:cNvSpPr/>
          <p:nvPr/>
        </p:nvSpPr>
        <p:spPr>
          <a:xfrm rot="5400000" flipH="1">
            <a:off x="932974" y="1282242"/>
            <a:ext cx="1512123" cy="3340927"/>
          </a:xfrm>
          <a:prstGeom prst="bentArrow">
            <a:avLst>
              <a:gd name="adj1" fmla="val 25820"/>
              <a:gd name="adj2" fmla="val 25000"/>
              <a:gd name="adj3" fmla="val 25000"/>
              <a:gd name="adj4" fmla="val 43750"/>
            </a:avLst>
          </a:prstGeom>
          <a:solidFill>
            <a:srgbClr val="84C8AE">
              <a:lumMod val="75000"/>
            </a:srgbClr>
          </a:solidFill>
          <a:ln w="6350" cap="flat" cmpd="sng" algn="ctr">
            <a:noFill/>
            <a:prstDash val="solid"/>
            <a:miter lim="800000"/>
          </a:ln>
          <a:effectLst>
            <a:outerShdw blurRad="40000" dist="23000" dir="5400000" rotWithShape="0">
              <a:srgbClr val="000000">
                <a:alpha val="20000"/>
              </a:srgbClr>
            </a:outerShdw>
          </a:effectLst>
        </p:spPr>
        <p:txBody>
          <a:bodyPr rtlCol="0" anchor="ctr"/>
          <a:lstStyle/>
          <a:p>
            <a:pPr algn="ctr" defTabSz="609600" fontAlgn="auto">
              <a:spcBef>
                <a:spcPts val="0"/>
              </a:spcBef>
              <a:spcAft>
                <a:spcPts val="0"/>
              </a:spcAft>
              <a:defRPr/>
            </a:pPr>
            <a:endParaRPr kumimoji="1" lang="zh-CN" altLang="en-US" sz="2400" kern="0" smtClean="0">
              <a:solidFill>
                <a:srgbClr val="000000"/>
              </a:solidFill>
              <a:latin typeface="Calibri" panose="020F0502020204030204"/>
              <a:ea typeface="宋体" panose="02010600030101010101" pitchFamily="2" charset="-122"/>
            </a:endParaRPr>
          </a:p>
        </p:txBody>
      </p:sp>
      <p:sp>
        <p:nvSpPr>
          <p:cNvPr id="43" name="文本框 36"/>
          <p:cNvSpPr txBox="1"/>
          <p:nvPr/>
        </p:nvSpPr>
        <p:spPr>
          <a:xfrm>
            <a:off x="491320" y="1530535"/>
            <a:ext cx="3310748" cy="461665"/>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defTabSz="609600" fontAlgn="auto">
              <a:spcBef>
                <a:spcPts val="0"/>
              </a:spcBef>
              <a:spcAft>
                <a:spcPts val="0"/>
              </a:spcAft>
            </a:pPr>
            <a:r>
              <a:rPr kumimoji="1" lang="zh-CN" sz="2400" b="1" dirty="0">
                <a:solidFill>
                  <a:srgbClr val="84C8AE">
                    <a:lumMod val="75000"/>
                  </a:srgbClr>
                </a:solidFill>
                <a:latin typeface="Calibri" panose="020F0502020204030204"/>
                <a:ea typeface="宋体" panose="02010600030101010101" pitchFamily="2" charset="-122"/>
              </a:rPr>
              <a:t>球罐零部件及基础验收</a:t>
            </a:r>
            <a:endParaRPr kumimoji="1" lang="zh-CN" sz="2400" b="1" dirty="0">
              <a:solidFill>
                <a:srgbClr val="84C8AE">
                  <a:lumMod val="75000"/>
                </a:srgbClr>
              </a:solidFill>
              <a:latin typeface="Calibri" panose="020F0502020204030204"/>
              <a:ea typeface="宋体" panose="02010600030101010101" pitchFamily="2" charset="-122"/>
            </a:endParaRPr>
          </a:p>
        </p:txBody>
      </p:sp>
      <p:sp>
        <p:nvSpPr>
          <p:cNvPr id="46" name="文本框 39"/>
          <p:cNvSpPr txBox="1"/>
          <p:nvPr/>
        </p:nvSpPr>
        <p:spPr>
          <a:xfrm>
            <a:off x="2780665" y="5012690"/>
            <a:ext cx="1407160" cy="460375"/>
          </a:xfrm>
          <a:prstGeom prst="rect">
            <a:avLst/>
          </a:prstGeom>
        </p:spPr>
        <p:style>
          <a:lnRef idx="2">
            <a:schemeClr val="dk1"/>
          </a:lnRef>
          <a:fillRef idx="1">
            <a:schemeClr val="lt1"/>
          </a:fillRef>
          <a:effectRef idx="0">
            <a:schemeClr val="dk1"/>
          </a:effectRef>
          <a:fontRef idx="minor">
            <a:schemeClr val="dk1"/>
          </a:fontRef>
        </p:style>
        <p:txBody>
          <a:bodyPr wrap="none" rtlCol="0" anchor="ctr">
            <a:spAutoFit/>
          </a:bodyPr>
          <a:lstStyle/>
          <a:p>
            <a:pPr defTabSz="609600" fontAlgn="auto">
              <a:spcBef>
                <a:spcPts val="0"/>
              </a:spcBef>
              <a:spcAft>
                <a:spcPts val="0"/>
              </a:spcAft>
            </a:pPr>
            <a:r>
              <a:rPr kumimoji="1" lang="zh-CN" altLang="en-US" sz="2400" b="1" dirty="0">
                <a:solidFill>
                  <a:srgbClr val="F76D68">
                    <a:lumMod val="60000"/>
                    <a:lumOff val="40000"/>
                  </a:srgbClr>
                </a:solidFill>
                <a:latin typeface="Calibri" panose="020F0502020204030204"/>
                <a:ea typeface="宋体" panose="02010600030101010101" pitchFamily="2" charset="-122"/>
              </a:rPr>
              <a:t>球罐组装</a:t>
            </a:r>
            <a:endParaRPr kumimoji="1" lang="zh-CN" altLang="en-US" sz="2400" b="1" dirty="0">
              <a:solidFill>
                <a:srgbClr val="F76D68">
                  <a:lumMod val="60000"/>
                  <a:lumOff val="40000"/>
                </a:srgbClr>
              </a:solidFill>
              <a:latin typeface="Calibri" panose="020F0502020204030204"/>
              <a:ea typeface="宋体" panose="02010600030101010101" pitchFamily="2" charset="-122"/>
            </a:endParaRPr>
          </a:p>
        </p:txBody>
      </p:sp>
      <p:sp>
        <p:nvSpPr>
          <p:cNvPr id="49" name="文本框 42"/>
          <p:cNvSpPr txBox="1"/>
          <p:nvPr/>
        </p:nvSpPr>
        <p:spPr>
          <a:xfrm>
            <a:off x="4084319" y="1527810"/>
            <a:ext cx="1945005" cy="460375"/>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defTabSz="609600" fontAlgn="auto">
              <a:spcBef>
                <a:spcPts val="0"/>
              </a:spcBef>
              <a:spcAft>
                <a:spcPts val="0"/>
              </a:spcAft>
            </a:pPr>
            <a:r>
              <a:rPr kumimoji="1" lang="zh-CN" sz="2400" b="1" dirty="0">
                <a:solidFill>
                  <a:srgbClr val="6B6889">
                    <a:lumMod val="75000"/>
                  </a:srgbClr>
                </a:solidFill>
                <a:latin typeface="Calibri" panose="020F0502020204030204"/>
                <a:ea typeface="宋体" panose="02010600030101010101" pitchFamily="2" charset="-122"/>
              </a:rPr>
              <a:t>脚手架搭设</a:t>
            </a:r>
            <a:endParaRPr kumimoji="1" lang="zh-CN" sz="2400" b="1" dirty="0">
              <a:solidFill>
                <a:srgbClr val="6B6889">
                  <a:lumMod val="75000"/>
                </a:srgbClr>
              </a:solidFill>
              <a:latin typeface="Calibri" panose="020F0502020204030204"/>
              <a:ea typeface="宋体" panose="02010600030101010101" pitchFamily="2" charset="-122"/>
            </a:endParaRPr>
          </a:p>
        </p:txBody>
      </p:sp>
      <p:sp>
        <p:nvSpPr>
          <p:cNvPr id="52" name="文本框 45"/>
          <p:cNvSpPr txBox="1"/>
          <p:nvPr/>
        </p:nvSpPr>
        <p:spPr>
          <a:xfrm>
            <a:off x="5175250" y="5012690"/>
            <a:ext cx="1407160" cy="460375"/>
          </a:xfrm>
          <a:prstGeom prst="rect">
            <a:avLst/>
          </a:prstGeom>
        </p:spPr>
        <p:style>
          <a:lnRef idx="2">
            <a:schemeClr val="dk1"/>
          </a:lnRef>
          <a:fillRef idx="1">
            <a:schemeClr val="lt1"/>
          </a:fillRef>
          <a:effectRef idx="0">
            <a:schemeClr val="dk1"/>
          </a:effectRef>
          <a:fontRef idx="minor">
            <a:schemeClr val="dk1"/>
          </a:fontRef>
        </p:style>
        <p:txBody>
          <a:bodyPr wrap="none" rtlCol="0" anchor="ctr">
            <a:spAutoFit/>
          </a:bodyPr>
          <a:lstStyle/>
          <a:p>
            <a:pPr defTabSz="609600" fontAlgn="auto">
              <a:spcBef>
                <a:spcPts val="0"/>
              </a:spcBef>
              <a:spcAft>
                <a:spcPts val="0"/>
              </a:spcAft>
            </a:pPr>
            <a:r>
              <a:rPr kumimoji="1" lang="zh-CN" sz="2400" b="1" dirty="0">
                <a:solidFill>
                  <a:srgbClr val="84C8AE">
                    <a:lumMod val="75000"/>
                  </a:srgbClr>
                </a:solidFill>
                <a:latin typeface="Calibri" panose="020F0502020204030204"/>
                <a:ea typeface="宋体" panose="02010600030101010101" pitchFamily="2" charset="-122"/>
              </a:rPr>
              <a:t>球罐焊接</a:t>
            </a:r>
            <a:endParaRPr kumimoji="1" lang="zh-CN" sz="2400" b="1" dirty="0">
              <a:solidFill>
                <a:srgbClr val="84C8AE">
                  <a:lumMod val="75000"/>
                </a:srgbClr>
              </a:solidFill>
              <a:latin typeface="Calibri" panose="020F0502020204030204"/>
              <a:ea typeface="宋体" panose="02010600030101010101" pitchFamily="2" charset="-122"/>
            </a:endParaRPr>
          </a:p>
        </p:txBody>
      </p:sp>
      <p:sp>
        <p:nvSpPr>
          <p:cNvPr id="55" name="文本框 48"/>
          <p:cNvSpPr txBox="1"/>
          <p:nvPr/>
        </p:nvSpPr>
        <p:spPr>
          <a:xfrm>
            <a:off x="6288405" y="1518920"/>
            <a:ext cx="1407160" cy="460375"/>
          </a:xfrm>
          <a:prstGeom prst="rect">
            <a:avLst/>
          </a:prstGeom>
        </p:spPr>
        <p:style>
          <a:lnRef idx="2">
            <a:schemeClr val="dk1"/>
          </a:lnRef>
          <a:fillRef idx="1">
            <a:schemeClr val="lt1"/>
          </a:fillRef>
          <a:effectRef idx="0">
            <a:schemeClr val="dk1"/>
          </a:effectRef>
          <a:fontRef idx="minor">
            <a:schemeClr val="dk1"/>
          </a:fontRef>
        </p:style>
        <p:txBody>
          <a:bodyPr wrap="none" rtlCol="0" anchor="ctr">
            <a:spAutoFit/>
          </a:bodyPr>
          <a:lstStyle/>
          <a:p>
            <a:pPr defTabSz="609600" fontAlgn="auto">
              <a:spcBef>
                <a:spcPts val="0"/>
              </a:spcBef>
              <a:spcAft>
                <a:spcPts val="0"/>
              </a:spcAft>
            </a:pPr>
            <a:r>
              <a:rPr kumimoji="1" lang="zh-CN" altLang="en-US" sz="2400" b="1" dirty="0">
                <a:solidFill>
                  <a:srgbClr val="FDC170"/>
                </a:solidFill>
                <a:latin typeface="Calibri" panose="020F0502020204030204"/>
                <a:ea typeface="宋体" panose="02010600030101010101" pitchFamily="2" charset="-122"/>
              </a:rPr>
              <a:t>无损检测</a:t>
            </a:r>
            <a:endParaRPr kumimoji="1" lang="zh-CN" altLang="en-US" sz="2400" b="1" dirty="0">
              <a:solidFill>
                <a:srgbClr val="FDC170"/>
              </a:solidFill>
              <a:latin typeface="Calibri" panose="020F0502020204030204"/>
              <a:ea typeface="宋体" panose="02010600030101010101" pitchFamily="2" charset="-122"/>
            </a:endParaRPr>
          </a:p>
        </p:txBody>
      </p:sp>
      <p:sp>
        <p:nvSpPr>
          <p:cNvPr id="58" name="文本框 51"/>
          <p:cNvSpPr txBox="1"/>
          <p:nvPr/>
        </p:nvSpPr>
        <p:spPr>
          <a:xfrm>
            <a:off x="8333105" y="1518285"/>
            <a:ext cx="2421332" cy="461665"/>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defTabSz="609600" fontAlgn="auto">
              <a:spcBef>
                <a:spcPts val="0"/>
              </a:spcBef>
              <a:spcAft>
                <a:spcPts val="0"/>
              </a:spcAft>
            </a:pPr>
            <a:r>
              <a:rPr kumimoji="1" lang="zh-CN" sz="2400" b="1" dirty="0" smtClean="0">
                <a:solidFill>
                  <a:srgbClr val="436181"/>
                </a:solidFill>
                <a:latin typeface="Calibri" panose="020F0502020204030204"/>
                <a:ea typeface="宋体" panose="02010600030101010101" pitchFamily="2" charset="-122"/>
              </a:rPr>
              <a:t>压力试验</a:t>
            </a:r>
            <a:r>
              <a:rPr kumimoji="1" lang="zh-CN" altLang="en-US" sz="2400" b="1" dirty="0" smtClean="0">
                <a:solidFill>
                  <a:srgbClr val="436181"/>
                </a:solidFill>
                <a:latin typeface="Calibri" panose="020F0502020204030204"/>
                <a:ea typeface="宋体" panose="02010600030101010101" pitchFamily="2" charset="-122"/>
              </a:rPr>
              <a:t>、防腐</a:t>
            </a:r>
            <a:endParaRPr kumimoji="1" lang="zh-CN" sz="2400" b="1" dirty="0">
              <a:solidFill>
                <a:srgbClr val="436181"/>
              </a:solidFill>
              <a:latin typeface="Calibri" panose="020F0502020204030204"/>
              <a:ea typeface="宋体" panose="02010600030101010101" pitchFamily="2" charset="-122"/>
            </a:endParaRPr>
          </a:p>
        </p:txBody>
      </p:sp>
      <p:sp>
        <p:nvSpPr>
          <p:cNvPr id="61" name="文本框 54"/>
          <p:cNvSpPr txBox="1"/>
          <p:nvPr/>
        </p:nvSpPr>
        <p:spPr>
          <a:xfrm>
            <a:off x="7202170" y="5012690"/>
            <a:ext cx="1713230" cy="460375"/>
          </a:xfrm>
          <a:prstGeom prst="rect">
            <a:avLst/>
          </a:prstGeom>
        </p:spPr>
        <p:style>
          <a:lnRef idx="2">
            <a:schemeClr val="dk1"/>
          </a:lnRef>
          <a:fillRef idx="1">
            <a:schemeClr val="lt1"/>
          </a:fillRef>
          <a:effectRef idx="0">
            <a:schemeClr val="dk1"/>
          </a:effectRef>
          <a:fontRef idx="minor">
            <a:schemeClr val="dk1"/>
          </a:fontRef>
        </p:style>
        <p:txBody>
          <a:bodyPr wrap="none" rtlCol="0" anchor="ctr">
            <a:spAutoFit/>
          </a:bodyPr>
          <a:lstStyle/>
          <a:p>
            <a:pPr defTabSz="609600" fontAlgn="auto">
              <a:spcBef>
                <a:spcPts val="0"/>
              </a:spcBef>
              <a:spcAft>
                <a:spcPts val="0"/>
              </a:spcAft>
            </a:pPr>
            <a:r>
              <a:rPr kumimoji="1" lang="zh-CN" sz="2400" b="1" dirty="0">
                <a:solidFill>
                  <a:srgbClr val="F76D68">
                    <a:lumMod val="60000"/>
                    <a:lumOff val="40000"/>
                  </a:srgbClr>
                </a:solidFill>
                <a:latin typeface="Calibri" panose="020F0502020204030204"/>
                <a:ea typeface="宋体" panose="02010600030101010101" pitchFamily="2" charset="-122"/>
              </a:rPr>
              <a:t>整体热处理</a:t>
            </a:r>
            <a:endParaRPr kumimoji="1" lang="zh-CN" sz="2400" b="1" dirty="0">
              <a:solidFill>
                <a:srgbClr val="F76D68">
                  <a:lumMod val="60000"/>
                  <a:lumOff val="40000"/>
                </a:srgbClr>
              </a:solidFill>
              <a:latin typeface="Calibri" panose="020F0502020204030204"/>
              <a:ea typeface="宋体" panose="02010600030101010101" pitchFamily="2" charset="-122"/>
            </a:endParaRPr>
          </a:p>
        </p:txBody>
      </p:sp>
      <p:sp>
        <p:nvSpPr>
          <p:cNvPr id="9" name="文本框 51"/>
          <p:cNvSpPr txBox="1"/>
          <p:nvPr/>
        </p:nvSpPr>
        <p:spPr>
          <a:xfrm>
            <a:off x="9740265" y="5012690"/>
            <a:ext cx="1407160" cy="460375"/>
          </a:xfrm>
          <a:prstGeom prst="rect">
            <a:avLst/>
          </a:prstGeom>
        </p:spPr>
        <p:style>
          <a:lnRef idx="2">
            <a:schemeClr val="dk1"/>
          </a:lnRef>
          <a:fillRef idx="1">
            <a:schemeClr val="lt1"/>
          </a:fillRef>
          <a:effectRef idx="0">
            <a:schemeClr val="dk1"/>
          </a:effectRef>
          <a:fontRef idx="minor">
            <a:schemeClr val="dk1"/>
          </a:fontRef>
        </p:style>
        <p:txBody>
          <a:bodyPr wrap="none" rtlCol="0" anchor="ctr">
            <a:spAutoFit/>
          </a:bodyPr>
          <a:lstStyle/>
          <a:p>
            <a:pPr defTabSz="609600" fontAlgn="auto">
              <a:spcBef>
                <a:spcPts val="0"/>
              </a:spcBef>
              <a:spcAft>
                <a:spcPts val="0"/>
              </a:spcAft>
            </a:pPr>
            <a:r>
              <a:rPr kumimoji="1" lang="zh-CN" altLang="en-US" sz="2400" b="1" dirty="0">
                <a:solidFill>
                  <a:srgbClr val="436181"/>
                </a:solidFill>
                <a:latin typeface="Calibri" panose="020F0502020204030204"/>
                <a:ea typeface="宋体" panose="02010600030101010101" pitchFamily="2" charset="-122"/>
              </a:rPr>
              <a:t>竣工验收</a:t>
            </a:r>
            <a:endParaRPr kumimoji="1" lang="zh-CN" altLang="en-US" sz="2400" b="1" dirty="0">
              <a:solidFill>
                <a:srgbClr val="436181"/>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6500">
        <p:random/>
      </p:transition>
    </mc:Choice>
    <mc:Fallback>
      <p:transition spd="slow" advTm="65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000"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2" presetClass="entr" presetSubtype="1"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p:tgtEl>
                                          <p:spTgt spid="37"/>
                                        </p:tgtEl>
                                        <p:attrNameLst>
                                          <p:attrName>ppt_y</p:attrName>
                                        </p:attrNameLst>
                                      </p:cBhvr>
                                      <p:tavLst>
                                        <p:tav tm="0">
                                          <p:val>
                                            <p:strVal val="#ppt_y+#ppt_h*1.125000"/>
                                          </p:val>
                                        </p:tav>
                                        <p:tav tm="100000">
                                          <p:val>
                                            <p:strVal val="#ppt_y"/>
                                          </p:val>
                                        </p:tav>
                                      </p:tavLst>
                                    </p:anim>
                                    <p:animEffect transition="in" filter="wipe(up)">
                                      <p:cBhvr>
                                        <p:cTn id="18" dur="500"/>
                                        <p:tgtEl>
                                          <p:spTgt spid="37"/>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5"/>
                                        </p:tgtEl>
                                        <p:attrNameLst>
                                          <p:attrName>style.visibility</p:attrName>
                                        </p:attrNameLst>
                                      </p:cBhvr>
                                      <p:to>
                                        <p:strVal val="visible"/>
                                      </p:to>
                                    </p:set>
                                    <p:anim to="" calcmode="lin" valueType="num">
                                      <p:cBhvr>
                                        <p:cTn id="21" dur="700" fill="hold">
                                          <p:stCondLst>
                                            <p:cond delay="0"/>
                                          </p:stCondLst>
                                        </p:cTn>
                                        <p:tgtEl>
                                          <p:spTgt spid="35"/>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5"/>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5"/>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5"/>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400"/>
                            </p:stCondLst>
                            <p:childTnLst>
                              <p:par>
                                <p:cTn id="26" presetID="22" presetClass="entr" presetSubtype="8" fill="hold" grpId="1" nodeType="afterEffect">
                                  <p:stCondLst>
                                    <p:cond delay="0"/>
                                  </p:stCondLst>
                                  <p:childTnLst>
                                    <p:set>
                                      <p:cBhvr>
                                        <p:cTn id="27" dur="1000" fill="hold">
                                          <p:stCondLst>
                                            <p:cond delay="0"/>
                                          </p:stCondLst>
                                        </p:cTn>
                                        <p:tgtEl>
                                          <p:spTgt spid="34"/>
                                        </p:tgtEl>
                                        <p:attrNameLst>
                                          <p:attrName>style.visibility</p:attrName>
                                        </p:attrNameLst>
                                      </p:cBhvr>
                                      <p:to>
                                        <p:strVal val="visible"/>
                                      </p:to>
                                    </p:set>
                                    <p:animEffect transition="in" filter="wipe(left)">
                                      <p:cBhvr>
                                        <p:cTn id="28" dur="1000"/>
                                        <p:tgtEl>
                                          <p:spTgt spid="34"/>
                                        </p:tgtEl>
                                      </p:cBhvr>
                                    </p:animEffect>
                                  </p:childTnLst>
                                </p:cTn>
                              </p:par>
                              <p:par>
                                <p:cTn id="29" presetID="22" presetClass="entr" presetSubtype="8" fill="hold" grpId="1" nodeType="withEffect">
                                  <p:stCondLst>
                                    <p:cond delay="0"/>
                                  </p:stCondLst>
                                  <p:childTnLst>
                                    <p:set>
                                      <p:cBhvr>
                                        <p:cTn id="30" dur="1000" fill="hold">
                                          <p:stCondLst>
                                            <p:cond delay="0"/>
                                          </p:stCondLst>
                                        </p:cTn>
                                        <p:tgtEl>
                                          <p:spTgt spid="2"/>
                                        </p:tgtEl>
                                        <p:attrNameLst>
                                          <p:attrName>style.visibility</p:attrName>
                                        </p:attrNameLst>
                                      </p:cBhvr>
                                      <p:to>
                                        <p:strVal val="visible"/>
                                      </p:to>
                                    </p:set>
                                    <p:animEffect transition="in" filter="wipe(left)">
                                      <p:cBhvr>
                                        <p:cTn id="31" dur="1000"/>
                                        <p:tgtEl>
                                          <p:spTgt spid="2"/>
                                        </p:tgtEl>
                                      </p:cBhvr>
                                    </p:animEffect>
                                  </p:childTnLst>
                                </p:cTn>
                              </p:par>
                              <p:par>
                                <p:cTn id="32" presetID="22" presetClass="entr" presetSubtype="8" fill="hold" grpId="1" nodeType="withEffect">
                                  <p:stCondLst>
                                    <p:cond delay="0"/>
                                  </p:stCondLst>
                                  <p:childTnLst>
                                    <p:set>
                                      <p:cBhvr>
                                        <p:cTn id="33" dur="1000" fill="hold">
                                          <p:stCondLst>
                                            <p:cond delay="0"/>
                                          </p:stCondLst>
                                        </p:cTn>
                                        <p:tgtEl>
                                          <p:spTgt spid="36"/>
                                        </p:tgtEl>
                                        <p:attrNameLst>
                                          <p:attrName>style.visibility</p:attrName>
                                        </p:attrNameLst>
                                      </p:cBhvr>
                                      <p:to>
                                        <p:strVal val="visible"/>
                                      </p:to>
                                    </p:set>
                                    <p:animEffect transition="in" filter="wipe(left)">
                                      <p:cBhvr>
                                        <p:cTn id="34" dur="1000"/>
                                        <p:tgtEl>
                                          <p:spTgt spid="36"/>
                                        </p:tgtEl>
                                      </p:cBhvr>
                                    </p:animEffect>
                                  </p:childTnLst>
                                </p:cTn>
                              </p:par>
                              <p:par>
                                <p:cTn id="35" presetID="22" presetClass="entr" presetSubtype="8" fill="hold" grpId="1" nodeType="withEffect">
                                  <p:stCondLst>
                                    <p:cond delay="0"/>
                                  </p:stCondLst>
                                  <p:childTnLst>
                                    <p:set>
                                      <p:cBhvr>
                                        <p:cTn id="36" dur="1000" fill="hold">
                                          <p:stCondLst>
                                            <p:cond delay="0"/>
                                          </p:stCondLst>
                                        </p:cTn>
                                        <p:tgtEl>
                                          <p:spTgt spid="5"/>
                                        </p:tgtEl>
                                        <p:attrNameLst>
                                          <p:attrName>style.visibility</p:attrName>
                                        </p:attrNameLst>
                                      </p:cBhvr>
                                      <p:to>
                                        <p:strVal val="visible"/>
                                      </p:to>
                                    </p:set>
                                    <p:animEffect transition="in" filter="wipe(left)">
                                      <p:cBhvr>
                                        <p:cTn id="37" dur="1000"/>
                                        <p:tgtEl>
                                          <p:spTgt spid="5"/>
                                        </p:tgtEl>
                                      </p:cBhvr>
                                    </p:animEffect>
                                  </p:childTnLst>
                                </p:cTn>
                              </p:par>
                              <p:par>
                                <p:cTn id="38" presetID="22" presetClass="entr" presetSubtype="8" fill="hold" grpId="1" nodeType="withEffect">
                                  <p:stCondLst>
                                    <p:cond delay="0"/>
                                  </p:stCondLst>
                                  <p:childTnLst>
                                    <p:set>
                                      <p:cBhvr>
                                        <p:cTn id="39" dur="1000" fill="hold">
                                          <p:stCondLst>
                                            <p:cond delay="0"/>
                                          </p:stCondLst>
                                        </p:cTn>
                                        <p:tgtEl>
                                          <p:spTgt spid="6"/>
                                        </p:tgtEl>
                                        <p:attrNameLst>
                                          <p:attrName>style.visibility</p:attrName>
                                        </p:attrNameLst>
                                      </p:cBhvr>
                                      <p:to>
                                        <p:strVal val="visible"/>
                                      </p:to>
                                    </p:set>
                                    <p:animEffect transition="in" filter="wipe(left)">
                                      <p:cBhvr>
                                        <p:cTn id="40" dur="1000"/>
                                        <p:tgtEl>
                                          <p:spTgt spid="6"/>
                                        </p:tgtEl>
                                      </p:cBhvr>
                                    </p:animEffect>
                                  </p:childTnLst>
                                </p:cTn>
                              </p:par>
                              <p:par>
                                <p:cTn id="41" presetID="22" presetClass="entr" presetSubtype="8" fill="hold" grpId="1" nodeType="withEffect">
                                  <p:stCondLst>
                                    <p:cond delay="0"/>
                                  </p:stCondLst>
                                  <p:childTnLst>
                                    <p:set>
                                      <p:cBhvr>
                                        <p:cTn id="42" dur="1000" fill="hold">
                                          <p:stCondLst>
                                            <p:cond delay="0"/>
                                          </p:stCondLst>
                                        </p:cTn>
                                        <p:tgtEl>
                                          <p:spTgt spid="7"/>
                                        </p:tgtEl>
                                        <p:attrNameLst>
                                          <p:attrName>style.visibility</p:attrName>
                                        </p:attrNameLst>
                                      </p:cBhvr>
                                      <p:to>
                                        <p:strVal val="visible"/>
                                      </p:to>
                                    </p:set>
                                    <p:animEffect transition="in" filter="wipe(left)">
                                      <p:cBhvr>
                                        <p:cTn id="43" dur="1000"/>
                                        <p:tgtEl>
                                          <p:spTgt spid="7"/>
                                        </p:tgtEl>
                                      </p:cBhvr>
                                    </p:animEffect>
                                  </p:childTnLst>
                                </p:cTn>
                              </p:par>
                              <p:par>
                                <p:cTn id="44" presetID="22" presetClass="entr" presetSubtype="8" fill="hold" grpId="1" nodeType="withEffect">
                                  <p:stCondLst>
                                    <p:cond delay="0"/>
                                  </p:stCondLst>
                                  <p:childTnLst>
                                    <p:set>
                                      <p:cBhvr>
                                        <p:cTn id="45" dur="1000" fill="hold">
                                          <p:stCondLst>
                                            <p:cond delay="0"/>
                                          </p:stCondLst>
                                        </p:cTn>
                                        <p:tgtEl>
                                          <p:spTgt spid="8"/>
                                        </p:tgtEl>
                                        <p:attrNameLst>
                                          <p:attrName>style.visibility</p:attrName>
                                        </p:attrNameLst>
                                      </p:cBhvr>
                                      <p:to>
                                        <p:strVal val="visible"/>
                                      </p:to>
                                    </p:set>
                                    <p:animEffect transition="in" filter="wipe(left)">
                                      <p:cBhvr>
                                        <p:cTn id="46" dur="1000"/>
                                        <p:tgtEl>
                                          <p:spTgt spid="8"/>
                                        </p:tgtEl>
                                      </p:cBhvr>
                                    </p:animEffect>
                                  </p:childTnLst>
                                </p:cTn>
                              </p:par>
                              <p:par>
                                <p:cTn id="47" presetID="22" presetClass="entr" presetSubtype="8" fill="hold" grpId="1" nodeType="withEffect">
                                  <p:stCondLst>
                                    <p:cond delay="0"/>
                                  </p:stCondLst>
                                  <p:childTnLst>
                                    <p:set>
                                      <p:cBhvr>
                                        <p:cTn id="48" dur="1000" fill="hold">
                                          <p:stCondLst>
                                            <p:cond delay="0"/>
                                          </p:stCondLst>
                                        </p:cTn>
                                        <p:tgtEl>
                                          <p:spTgt spid="41"/>
                                        </p:tgtEl>
                                        <p:attrNameLst>
                                          <p:attrName>style.visibility</p:attrName>
                                        </p:attrNameLst>
                                      </p:cBhvr>
                                      <p:to>
                                        <p:strVal val="visible"/>
                                      </p:to>
                                    </p:set>
                                    <p:animEffect transition="in" filter="wipe(left)">
                                      <p:cBhvr>
                                        <p:cTn id="49" dur="1000"/>
                                        <p:tgtEl>
                                          <p:spTgt spid="41"/>
                                        </p:tgtEl>
                                      </p:cBhvr>
                                    </p:animEffect>
                                  </p:childTnLst>
                                </p:cTn>
                              </p:par>
                            </p:childTnLst>
                          </p:cTn>
                        </p:par>
                        <p:par>
                          <p:cTn id="50" fill="hold">
                            <p:stCondLst>
                              <p:cond delay="2400"/>
                            </p:stCondLst>
                            <p:childTnLst>
                              <p:par>
                                <p:cTn id="51" presetID="22" presetClass="entr" presetSubtype="4" fill="hold" grpId="0" nodeType="afterEffect">
                                  <p:stCondLst>
                                    <p:cond delay="0"/>
                                  </p:stCondLst>
                                  <p:childTnLst>
                                    <p:set>
                                      <p:cBhvr>
                                        <p:cTn id="52" dur="1000" fill="hold">
                                          <p:stCondLst>
                                            <p:cond delay="0"/>
                                          </p:stCondLst>
                                        </p:cTn>
                                        <p:tgtEl>
                                          <p:spTgt spid="43"/>
                                        </p:tgtEl>
                                        <p:attrNameLst>
                                          <p:attrName>style.visibility</p:attrName>
                                        </p:attrNameLst>
                                      </p:cBhvr>
                                      <p:to>
                                        <p:strVal val="visible"/>
                                      </p:to>
                                    </p:set>
                                    <p:animEffect transition="in" filter="wipe(down)">
                                      <p:cBhvr>
                                        <p:cTn id="53" dur="1000"/>
                                        <p:tgtEl>
                                          <p:spTgt spid="43"/>
                                        </p:tgtEl>
                                      </p:cBhvr>
                                    </p:animEffect>
                                  </p:childTnLst>
                                </p:cTn>
                              </p:par>
                            </p:childTnLst>
                          </p:cTn>
                        </p:par>
                        <p:par>
                          <p:cTn id="54" fill="hold">
                            <p:stCondLst>
                              <p:cond delay="3400"/>
                            </p:stCondLst>
                            <p:childTnLst>
                              <p:par>
                                <p:cTn id="55" presetID="22" presetClass="entr" presetSubtype="1" fill="hold" grpId="0" nodeType="afterEffect">
                                  <p:stCondLst>
                                    <p:cond delay="0"/>
                                  </p:stCondLst>
                                  <p:childTnLst>
                                    <p:set>
                                      <p:cBhvr>
                                        <p:cTn id="56" dur="1000" fill="hold">
                                          <p:stCondLst>
                                            <p:cond delay="0"/>
                                          </p:stCondLst>
                                        </p:cTn>
                                        <p:tgtEl>
                                          <p:spTgt spid="46"/>
                                        </p:tgtEl>
                                        <p:attrNameLst>
                                          <p:attrName>style.visibility</p:attrName>
                                        </p:attrNameLst>
                                      </p:cBhvr>
                                      <p:to>
                                        <p:strVal val="visible"/>
                                      </p:to>
                                    </p:set>
                                    <p:animEffect transition="in" filter="wipe(up)">
                                      <p:cBhvr>
                                        <p:cTn id="57" dur="1000"/>
                                        <p:tgtEl>
                                          <p:spTgt spid="46"/>
                                        </p:tgtEl>
                                      </p:cBhvr>
                                    </p:animEffect>
                                  </p:childTnLst>
                                </p:cTn>
                              </p:par>
                            </p:childTnLst>
                          </p:cTn>
                        </p:par>
                        <p:par>
                          <p:cTn id="58" fill="hold">
                            <p:stCondLst>
                              <p:cond delay="4400"/>
                            </p:stCondLst>
                            <p:childTnLst>
                              <p:par>
                                <p:cTn id="59" presetID="22" presetClass="entr" presetSubtype="4" fill="hold" grpId="0" nodeType="afterEffect">
                                  <p:stCondLst>
                                    <p:cond delay="0"/>
                                  </p:stCondLst>
                                  <p:childTnLst>
                                    <p:set>
                                      <p:cBhvr>
                                        <p:cTn id="60" dur="1000" fill="hold">
                                          <p:stCondLst>
                                            <p:cond delay="0"/>
                                          </p:stCondLst>
                                        </p:cTn>
                                        <p:tgtEl>
                                          <p:spTgt spid="49"/>
                                        </p:tgtEl>
                                        <p:attrNameLst>
                                          <p:attrName>style.visibility</p:attrName>
                                        </p:attrNameLst>
                                      </p:cBhvr>
                                      <p:to>
                                        <p:strVal val="visible"/>
                                      </p:to>
                                    </p:set>
                                    <p:animEffect transition="in" filter="wipe(down)">
                                      <p:cBhvr>
                                        <p:cTn id="61" dur="1000"/>
                                        <p:tgtEl>
                                          <p:spTgt spid="49"/>
                                        </p:tgtEl>
                                      </p:cBhvr>
                                    </p:animEffect>
                                  </p:childTnLst>
                                </p:cTn>
                              </p:par>
                            </p:childTnLst>
                          </p:cTn>
                        </p:par>
                        <p:par>
                          <p:cTn id="62" fill="hold">
                            <p:stCondLst>
                              <p:cond delay="5400"/>
                            </p:stCondLst>
                            <p:childTnLst>
                              <p:par>
                                <p:cTn id="63" presetID="22" presetClass="entr" presetSubtype="1" fill="hold" grpId="0" nodeType="afterEffect">
                                  <p:stCondLst>
                                    <p:cond delay="0"/>
                                  </p:stCondLst>
                                  <p:childTnLst>
                                    <p:set>
                                      <p:cBhvr>
                                        <p:cTn id="64" dur="1000" fill="hold">
                                          <p:stCondLst>
                                            <p:cond delay="0"/>
                                          </p:stCondLst>
                                        </p:cTn>
                                        <p:tgtEl>
                                          <p:spTgt spid="52"/>
                                        </p:tgtEl>
                                        <p:attrNameLst>
                                          <p:attrName>style.visibility</p:attrName>
                                        </p:attrNameLst>
                                      </p:cBhvr>
                                      <p:to>
                                        <p:strVal val="visible"/>
                                      </p:to>
                                    </p:set>
                                    <p:animEffect transition="in" filter="wipe(up)">
                                      <p:cBhvr>
                                        <p:cTn id="65" dur="1000"/>
                                        <p:tgtEl>
                                          <p:spTgt spid="52"/>
                                        </p:tgtEl>
                                      </p:cBhvr>
                                    </p:animEffect>
                                  </p:childTnLst>
                                </p:cTn>
                              </p:par>
                            </p:childTnLst>
                          </p:cTn>
                        </p:par>
                        <p:par>
                          <p:cTn id="66" fill="hold">
                            <p:stCondLst>
                              <p:cond delay="6400"/>
                            </p:stCondLst>
                            <p:childTnLst>
                              <p:par>
                                <p:cTn id="67" presetID="22" presetClass="entr" presetSubtype="4" fill="hold" grpId="0" nodeType="afterEffect">
                                  <p:stCondLst>
                                    <p:cond delay="0"/>
                                  </p:stCondLst>
                                  <p:childTnLst>
                                    <p:set>
                                      <p:cBhvr>
                                        <p:cTn id="68" dur="1000" fill="hold">
                                          <p:stCondLst>
                                            <p:cond delay="0"/>
                                          </p:stCondLst>
                                        </p:cTn>
                                        <p:tgtEl>
                                          <p:spTgt spid="55"/>
                                        </p:tgtEl>
                                        <p:attrNameLst>
                                          <p:attrName>style.visibility</p:attrName>
                                        </p:attrNameLst>
                                      </p:cBhvr>
                                      <p:to>
                                        <p:strVal val="visible"/>
                                      </p:to>
                                    </p:set>
                                    <p:animEffect transition="in" filter="wipe(down)">
                                      <p:cBhvr>
                                        <p:cTn id="69" dur="1000"/>
                                        <p:tgtEl>
                                          <p:spTgt spid="55"/>
                                        </p:tgtEl>
                                      </p:cBhvr>
                                    </p:animEffect>
                                  </p:childTnLst>
                                </p:cTn>
                              </p:par>
                            </p:childTnLst>
                          </p:cTn>
                        </p:par>
                        <p:par>
                          <p:cTn id="70" fill="hold">
                            <p:stCondLst>
                              <p:cond delay="7400"/>
                            </p:stCondLst>
                            <p:childTnLst>
                              <p:par>
                                <p:cTn id="71" presetID="22" presetClass="entr" presetSubtype="1" fill="hold" grpId="0" nodeType="afterEffect">
                                  <p:stCondLst>
                                    <p:cond delay="0"/>
                                  </p:stCondLst>
                                  <p:childTnLst>
                                    <p:set>
                                      <p:cBhvr>
                                        <p:cTn id="72" dur="1000" fill="hold">
                                          <p:stCondLst>
                                            <p:cond delay="0"/>
                                          </p:stCondLst>
                                        </p:cTn>
                                        <p:tgtEl>
                                          <p:spTgt spid="61"/>
                                        </p:tgtEl>
                                        <p:attrNameLst>
                                          <p:attrName>style.visibility</p:attrName>
                                        </p:attrNameLst>
                                      </p:cBhvr>
                                      <p:to>
                                        <p:strVal val="visible"/>
                                      </p:to>
                                    </p:set>
                                    <p:animEffect transition="in" filter="wipe(up)">
                                      <p:cBhvr>
                                        <p:cTn id="73" dur="1000"/>
                                        <p:tgtEl>
                                          <p:spTgt spid="61"/>
                                        </p:tgtEl>
                                      </p:cBhvr>
                                    </p:animEffect>
                                  </p:childTnLst>
                                </p:cTn>
                              </p:par>
                            </p:childTnLst>
                          </p:cTn>
                        </p:par>
                        <p:par>
                          <p:cTn id="74" fill="hold">
                            <p:stCondLst>
                              <p:cond delay="8400"/>
                            </p:stCondLst>
                            <p:childTnLst>
                              <p:par>
                                <p:cTn id="75" presetID="22" presetClass="entr" presetSubtype="4" fill="hold" grpId="0" nodeType="afterEffect">
                                  <p:stCondLst>
                                    <p:cond delay="0"/>
                                  </p:stCondLst>
                                  <p:childTnLst>
                                    <p:set>
                                      <p:cBhvr>
                                        <p:cTn id="76" dur="1000" fill="hold">
                                          <p:stCondLst>
                                            <p:cond delay="0"/>
                                          </p:stCondLst>
                                        </p:cTn>
                                        <p:tgtEl>
                                          <p:spTgt spid="58"/>
                                        </p:tgtEl>
                                        <p:attrNameLst>
                                          <p:attrName>style.visibility</p:attrName>
                                        </p:attrNameLst>
                                      </p:cBhvr>
                                      <p:to>
                                        <p:strVal val="visible"/>
                                      </p:to>
                                    </p:set>
                                    <p:animEffect transition="in" filter="wipe(down)">
                                      <p:cBhvr>
                                        <p:cTn id="77" dur="1000"/>
                                        <p:tgtEl>
                                          <p:spTgt spid="58"/>
                                        </p:tgtEl>
                                      </p:cBhvr>
                                    </p:animEffect>
                                  </p:childTnLst>
                                </p:cTn>
                              </p:par>
                            </p:childTnLst>
                          </p:cTn>
                        </p:par>
                        <p:par>
                          <p:cTn id="78" fill="hold">
                            <p:stCondLst>
                              <p:cond delay="9400"/>
                            </p:stCondLst>
                            <p:childTnLst>
                              <p:par>
                                <p:cTn id="79" presetID="22" presetClass="entr" presetSubtype="1" fill="hold" grpId="0" nodeType="afterEffect">
                                  <p:stCondLst>
                                    <p:cond delay="0"/>
                                  </p:stCondLst>
                                  <p:childTnLst>
                                    <p:set>
                                      <p:cBhvr>
                                        <p:cTn id="80" dur="1000" fill="hold">
                                          <p:stCondLst>
                                            <p:cond delay="0"/>
                                          </p:stCondLst>
                                        </p:cTn>
                                        <p:tgtEl>
                                          <p:spTgt spid="9"/>
                                        </p:tgtEl>
                                        <p:attrNameLst>
                                          <p:attrName>style.visibility</p:attrName>
                                        </p:attrNameLst>
                                      </p:cBhvr>
                                      <p:to>
                                        <p:strVal val="visible"/>
                                      </p:to>
                                    </p:set>
                                    <p:animEffect transition="in" filter="wipe(up)">
                                      <p:cBhvr>
                                        <p:cTn id="8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animBg="1"/>
      <p:bldP spid="3" grpId="0"/>
      <p:bldP spid="34" grpId="1" animBg="1"/>
      <p:bldP spid="2" grpId="1" animBg="1"/>
      <p:bldP spid="36" grpId="1" animBg="1"/>
      <p:bldP spid="5" grpId="1" animBg="1"/>
      <p:bldP spid="6" grpId="1" animBg="1"/>
      <p:bldP spid="7" grpId="1" animBg="1"/>
      <p:bldP spid="8" grpId="1" animBg="1"/>
      <p:bldP spid="41" grpId="1" animBg="1"/>
      <p:bldP spid="43" grpId="0" bldLvl="0" animBg="1"/>
      <p:bldP spid="46" grpId="0" bldLvl="0" animBg="1"/>
      <p:bldP spid="49" grpId="0" bldLvl="0" animBg="1"/>
      <p:bldP spid="52" grpId="0" bldLvl="0" animBg="1"/>
      <p:bldP spid="55" grpId="0" bldLvl="0" animBg="1"/>
      <p:bldP spid="58" grpId="0" bldLvl="0" animBg="1"/>
      <p:bldP spid="61" grpId="0" bldLvl="0" animBg="1"/>
      <p:bldP spid="9"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919480" y="812800"/>
            <a:ext cx="10139045" cy="5169535"/>
          </a:xfrm>
          <a:prstGeom prst="rect">
            <a:avLst/>
          </a:prstGeom>
        </p:spPr>
        <p:txBody>
          <a:bodyPr wrap="square">
            <a:spAutoFit/>
            <a:scene3d>
              <a:camera prst="orthographicFront"/>
              <a:lightRig rig="threePt" dir="t"/>
            </a:scene3d>
            <a:sp3d contourW="12700"/>
          </a:bodyPr>
          <a:lstStyle/>
          <a:p>
            <a:pPr marR="0" algn="l" defTabSz="914400">
              <a:lnSpc>
                <a:spcPct val="150000"/>
              </a:lnSpc>
              <a:buClrTx/>
              <a:buSzTx/>
              <a:buFontTx/>
              <a:buNone/>
            </a:pPr>
            <a:r>
              <a:rPr lang="en-US" altLang="zh-CN" sz="2000" dirty="0" smtClean="0">
                <a:solidFill>
                  <a:srgbClr val="002060"/>
                </a:solidFill>
                <a:latin typeface="Calibri" panose="020F0502020204030204" charset="0"/>
                <a:ea typeface="宋体" panose="02010600030101010101" pitchFamily="2" charset="-122"/>
                <a:sym typeface="+mn-ea"/>
              </a:rPr>
              <a:t>        </a:t>
            </a:r>
            <a:r>
              <a:rPr lang="zh-CN" altLang="zh-CN" sz="2000" dirty="0" smtClean="0">
                <a:solidFill>
                  <a:srgbClr val="002060"/>
                </a:solidFill>
                <a:latin typeface="+mj-lt"/>
                <a:ea typeface="+mj-lt"/>
                <a:cs typeface="+mj-lt"/>
                <a:sym typeface="+mn-ea"/>
              </a:rPr>
              <a:t>首先</a:t>
            </a:r>
            <a:r>
              <a:rPr lang="zh-CN" altLang="zh-CN" sz="2000" dirty="0">
                <a:solidFill>
                  <a:srgbClr val="002060"/>
                </a:solidFill>
                <a:latin typeface="+mj-lt"/>
                <a:ea typeface="+mj-lt"/>
                <a:cs typeface="+mj-lt"/>
                <a:sym typeface="+mn-ea"/>
              </a:rPr>
              <a:t>应在自检合格的基础上，提前24h报监理申请检查，并约定检查的时间和地点</a:t>
            </a:r>
            <a:r>
              <a:rPr lang="zh-CN" altLang="zh-CN" sz="2000" dirty="0" smtClean="0">
                <a:solidFill>
                  <a:srgbClr val="002060"/>
                </a:solidFill>
                <a:latin typeface="+mj-lt"/>
                <a:ea typeface="+mj-lt"/>
                <a:cs typeface="+mj-lt"/>
                <a:sym typeface="+mn-ea"/>
              </a:rPr>
              <a:t>。在</a:t>
            </a:r>
            <a:r>
              <a:rPr lang="zh-CN" altLang="zh-CN" sz="2000" dirty="0">
                <a:solidFill>
                  <a:srgbClr val="002060"/>
                </a:solidFill>
                <a:latin typeface="+mj-lt"/>
                <a:ea typeface="+mj-lt"/>
                <a:cs typeface="+mj-lt"/>
                <a:sym typeface="+mn-ea"/>
              </a:rPr>
              <a:t>监理相应专业质量工程师接到通知的24h内，应将检查相应控制点的有关资料(包括：图纸、规范、变更及辅助检查工具、仪器等)准备好。</a:t>
            </a:r>
            <a:endParaRPr lang="zh-CN" altLang="zh-CN" sz="2000" dirty="0">
              <a:solidFill>
                <a:srgbClr val="002060"/>
              </a:solidFill>
              <a:latin typeface="+mj-lt"/>
              <a:ea typeface="+mj-lt"/>
              <a:cs typeface="+mj-lt"/>
            </a:endParaRPr>
          </a:p>
          <a:p>
            <a:pPr marR="0" indent="295275" algn="l" defTabSz="914400">
              <a:lnSpc>
                <a:spcPct val="150000"/>
              </a:lnSpc>
              <a:buClrTx/>
              <a:buSzTx/>
              <a:buFontTx/>
              <a:buNone/>
            </a:pPr>
            <a:r>
              <a:rPr lang="en-US" altLang="zh-CN" sz="2000" dirty="0" smtClean="0">
                <a:solidFill>
                  <a:srgbClr val="002060"/>
                </a:solidFill>
                <a:latin typeface="+mj-lt"/>
                <a:ea typeface="+mj-lt"/>
                <a:cs typeface="+mj-lt"/>
                <a:sym typeface="+mn-ea"/>
              </a:rPr>
              <a:t>    </a:t>
            </a:r>
            <a:r>
              <a:rPr lang="zh-CN" altLang="zh-CN" sz="2000" dirty="0" smtClean="0">
                <a:solidFill>
                  <a:srgbClr val="002060"/>
                </a:solidFill>
                <a:latin typeface="+mj-lt"/>
                <a:ea typeface="+mj-lt"/>
                <a:cs typeface="+mj-lt"/>
                <a:sym typeface="+mn-ea"/>
              </a:rPr>
              <a:t>按时</a:t>
            </a:r>
            <a:r>
              <a:rPr lang="zh-CN" altLang="zh-CN" sz="2000" dirty="0">
                <a:solidFill>
                  <a:srgbClr val="002060"/>
                </a:solidFill>
                <a:latin typeface="+mj-lt"/>
                <a:ea typeface="+mj-lt"/>
                <a:cs typeface="+mj-lt"/>
                <a:sym typeface="+mn-ea"/>
              </a:rPr>
              <a:t>参加双方共检，并将检查结果及时、准确地记录，要求双方签字，对检查的结果进行确认。</a:t>
            </a:r>
            <a:r>
              <a:rPr lang="zh-CN" sz="2000" dirty="0">
                <a:solidFill>
                  <a:srgbClr val="002060"/>
                </a:solidFill>
                <a:latin typeface="+mj-lt"/>
                <a:ea typeface="+mj-lt"/>
                <a:cs typeface="+mj-lt"/>
                <a:sym typeface="+mn-ea"/>
              </a:rPr>
              <a:t>经检查合格并在接到监理专业工程师发出的“检查合格准予进入下一道工序”的通知后，方可进入下一道工序的施工</a:t>
            </a:r>
            <a:r>
              <a:rPr lang="zh-CN" sz="2000" dirty="0" smtClean="0">
                <a:solidFill>
                  <a:srgbClr val="002060"/>
                </a:solidFill>
                <a:latin typeface="+mj-lt"/>
                <a:ea typeface="+mj-lt"/>
                <a:cs typeface="+mj-lt"/>
                <a:sym typeface="+mn-ea"/>
              </a:rPr>
              <a:t>。对于</a:t>
            </a:r>
            <a:r>
              <a:rPr lang="zh-CN" sz="2000" dirty="0">
                <a:solidFill>
                  <a:srgbClr val="002060"/>
                </a:solidFill>
                <a:latin typeface="+mj-lt"/>
                <a:ea typeface="+mj-lt"/>
                <a:cs typeface="+mj-lt"/>
                <a:sym typeface="+mn-ea"/>
              </a:rPr>
              <a:t>检查不合格的工序，施工单位应根据监理工程师的指令及时整改，改后经自检合格后，重新报监理申请检查、验收。</a:t>
            </a:r>
            <a:endParaRPr kumimoji="0" lang="zh-CN" sz="2000" kern="1200" cap="none" spc="0" normalizeH="0" baseline="0" noProof="1">
              <a:solidFill>
                <a:srgbClr val="002060"/>
              </a:solidFill>
              <a:latin typeface="+mj-lt"/>
              <a:ea typeface="+mj-lt"/>
              <a:cs typeface="+mj-lt"/>
            </a:endParaRPr>
          </a:p>
          <a:p>
            <a:pPr marR="0" defTabSz="914400">
              <a:lnSpc>
                <a:spcPct val="150000"/>
              </a:lnSpc>
              <a:buClrTx/>
              <a:buSzTx/>
              <a:buFontTx/>
              <a:defRPr/>
            </a:pPr>
            <a:r>
              <a:rPr lang="zh-CN" sz="2000" dirty="0">
                <a:solidFill>
                  <a:srgbClr val="002060"/>
                </a:solidFill>
                <a:latin typeface="+mj-lt"/>
                <a:ea typeface="+mj-lt"/>
                <a:cs typeface="+mj-lt"/>
                <a:sym typeface="+mn-ea"/>
              </a:rPr>
              <a:t>C级质量控制点的执行程序</a:t>
            </a:r>
            <a:endParaRPr kumimoji="0" lang="en-US" sz="2000" kern="1200" cap="none" spc="0" normalizeH="0" baseline="0" noProof="1">
              <a:solidFill>
                <a:srgbClr val="002060"/>
              </a:solidFill>
              <a:latin typeface="+mj-lt"/>
              <a:ea typeface="+mj-lt"/>
              <a:cs typeface="+mj-lt"/>
            </a:endParaRPr>
          </a:p>
          <a:p>
            <a:pPr marR="0" defTabSz="914400">
              <a:lnSpc>
                <a:spcPct val="150000"/>
              </a:lnSpc>
              <a:buClrTx/>
              <a:buSzTx/>
              <a:buFontTx/>
              <a:defRPr/>
            </a:pPr>
            <a:r>
              <a:rPr lang="en-US" sz="2000" dirty="0">
                <a:solidFill>
                  <a:srgbClr val="002060"/>
                </a:solidFill>
                <a:latin typeface="+mj-lt"/>
                <a:ea typeface="+mj-lt"/>
                <a:cs typeface="+mj-lt"/>
                <a:sym typeface="+mn-ea"/>
              </a:rPr>
              <a:t> </a:t>
            </a:r>
            <a:r>
              <a:rPr lang="en-US" sz="2000" dirty="0" smtClean="0">
                <a:solidFill>
                  <a:srgbClr val="002060"/>
                </a:solidFill>
                <a:latin typeface="+mj-lt"/>
                <a:ea typeface="+mj-lt"/>
                <a:cs typeface="+mj-lt"/>
                <a:sym typeface="+mn-ea"/>
              </a:rPr>
              <a:t>   </a:t>
            </a:r>
            <a:r>
              <a:rPr lang="zh-CN" sz="2000" dirty="0" smtClean="0">
                <a:solidFill>
                  <a:srgbClr val="002060"/>
                </a:solidFill>
                <a:latin typeface="+mj-lt"/>
                <a:ea typeface="+mj-lt"/>
                <a:cs typeface="+mj-lt"/>
                <a:sym typeface="+mn-ea"/>
              </a:rPr>
              <a:t>C</a:t>
            </a:r>
            <a:r>
              <a:rPr lang="zh-CN" sz="2000" dirty="0">
                <a:solidFill>
                  <a:srgbClr val="002060"/>
                </a:solidFill>
                <a:latin typeface="+mj-lt"/>
                <a:ea typeface="+mj-lt"/>
                <a:cs typeface="+mj-lt"/>
                <a:sym typeface="+mn-ea"/>
              </a:rPr>
              <a:t>级质量控制点虽是一般的质量控制点，但也应严格按照质量要求对其进行检验。</a:t>
            </a:r>
            <a:endParaRPr kumimoji="0" lang="zh-CN" sz="2000" kern="1200" cap="none" spc="0" normalizeH="0" baseline="0" noProof="1">
              <a:solidFill>
                <a:srgbClr val="002060"/>
              </a:solidFill>
              <a:latin typeface="+mj-lt"/>
              <a:ea typeface="+mj-lt"/>
              <a:cs typeface="+mj-lt"/>
            </a:endParaRPr>
          </a:p>
          <a:p>
            <a:pPr marR="0" defTabSz="914400">
              <a:lnSpc>
                <a:spcPct val="150000"/>
              </a:lnSpc>
              <a:buClrTx/>
              <a:buSzTx/>
              <a:buFontTx/>
              <a:defRPr/>
            </a:pPr>
            <a:r>
              <a:rPr lang="zh-CN" sz="2000" dirty="0">
                <a:solidFill>
                  <a:srgbClr val="002060"/>
                </a:solidFill>
                <a:latin typeface="+mj-lt"/>
                <a:ea typeface="+mj-lt"/>
                <a:cs typeface="+mj-lt"/>
                <a:sym typeface="+mn-ea"/>
              </a:rPr>
              <a:t>工单位按照《质量管理程序》要求，对其进行严格的检验</a:t>
            </a:r>
            <a:r>
              <a:rPr lang="zh-CN" sz="2000" dirty="0" smtClean="0">
                <a:solidFill>
                  <a:srgbClr val="002060"/>
                </a:solidFill>
                <a:latin typeface="+mj-lt"/>
                <a:ea typeface="+mj-lt"/>
                <a:cs typeface="+mj-lt"/>
                <a:sym typeface="+mn-ea"/>
              </a:rPr>
              <a:t>。合格</a:t>
            </a:r>
            <a:r>
              <a:rPr lang="zh-CN" sz="2000" dirty="0">
                <a:solidFill>
                  <a:srgbClr val="002060"/>
                </a:solidFill>
                <a:latin typeface="+mj-lt"/>
                <a:ea typeface="+mj-lt"/>
                <a:cs typeface="+mj-lt"/>
                <a:sym typeface="+mn-ea"/>
              </a:rPr>
              <a:t>后方可放行进入下道工序。并将检查结果及时、准确地记录下来，签字存档以备查验。</a:t>
            </a:r>
            <a:endParaRPr kumimoji="0" lang="zh-CN" altLang="en-US" sz="2000" b="1" i="0" u="none" strike="noStrike" kern="1200" cap="none" spc="0" normalizeH="0" baseline="0" noProof="0" dirty="0">
              <a:ln>
                <a:noFill/>
              </a:ln>
              <a:solidFill>
                <a:srgbClr val="002060"/>
              </a:solidFill>
              <a:effectLst>
                <a:outerShdw blurRad="38100" dist="19050" dir="2700000" algn="tl" rotWithShape="0">
                  <a:schemeClr val="dk1">
                    <a:alpha val="40000"/>
                  </a:schemeClr>
                </a:outerShdw>
              </a:effectLst>
              <a:uLnTx/>
              <a:uFillTx/>
              <a:latin typeface="+mj-lt"/>
              <a:ea typeface="+mj-lt"/>
              <a:cs typeface="+mj-lt"/>
              <a:sym typeface="+mn-ea"/>
            </a:endParaRPr>
          </a:p>
        </p:txBody>
      </p:sp>
      <p:sp>
        <p:nvSpPr>
          <p:cNvPr id="30" name="PA-矩形 7"/>
          <p:cNvSpPr/>
          <p:nvPr>
            <p:custDataLst>
              <p:tags r:id="rId1"/>
            </p:custDataLst>
          </p:nvPr>
        </p:nvSpPr>
        <p:spPr>
          <a:xfrm>
            <a:off x="1014049" y="52817"/>
            <a:ext cx="37388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球罐安装质量控制要点</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3"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2" cstate="print"/>
          <a:stretch>
            <a:fillRect/>
          </a:stretch>
        </p:blipFill>
        <p:spPr>
          <a:xfrm>
            <a:off x="10333990" y="52705"/>
            <a:ext cx="431165" cy="4311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600"/>
                            </p:stCondLst>
                            <p:childTnLst>
                              <p:par>
                                <p:cTn id="26" presetID="2" presetClass="entr" presetSubtype="4" fill="hold" grpId="0" nodeType="afterEffect">
                                  <p:stCondLst>
                                    <p:cond delay="0"/>
                                  </p:stCondLst>
                                  <p:childTnLst>
                                    <p:set>
                                      <p:cBhvr>
                                        <p:cTn id="27" dur="1000"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905832" y="649027"/>
            <a:ext cx="10139045" cy="706755"/>
          </a:xfrm>
          <a:prstGeom prst="rect">
            <a:avLst/>
          </a:prstGeom>
        </p:spPr>
        <p:txBody>
          <a:bodyPr wrap="square">
            <a:spAutoFit/>
            <a:scene3d>
              <a:camera prst="orthographicFront"/>
              <a:lightRig rig="threePt" dir="t"/>
            </a:scene3d>
            <a:sp3d contourW="12700"/>
          </a:bodyPr>
          <a:lstStyle/>
          <a:p>
            <a:pPr marR="0" defTabSz="914400">
              <a:buClrTx/>
              <a:buSzTx/>
              <a:buFontTx/>
              <a:defRPr/>
            </a:pPr>
            <a:r>
              <a:rPr lang="en-US" sz="20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1</a:t>
            </a:r>
            <a:r>
              <a:rPr lang="zh-CN" sz="2000" b="1" dirty="0">
                <a:solidFill>
                  <a:srgbClr val="002060"/>
                </a:solidFill>
                <a:latin typeface="Times New Roman" panose="02020603050405020304" pitchFamily="18" charset="0"/>
                <a:ea typeface="宋体" panose="02010600030101010101" pitchFamily="2" charset="-122"/>
                <a:sym typeface="+mn-ea"/>
              </a:rPr>
              <a:t>  施工</a:t>
            </a:r>
            <a:r>
              <a:rPr lang="en-US" sz="2000" b="1" dirty="0" err="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准备</a:t>
            </a:r>
            <a:endParaRPr lang="en-US" sz="20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R="0" defTabSz="914400">
              <a:buClrTx/>
              <a:buSzTx/>
              <a:buFontTx/>
              <a:defRPr/>
            </a:pPr>
            <a:endParaRPr kumimoji="0" lang="en-US" sz="2000" b="1" i="0" u="none" strike="noStrike" kern="1200" cap="none" spc="0" normalizeH="0" baseline="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0" name="PA-矩形 7"/>
          <p:cNvSpPr/>
          <p:nvPr>
            <p:custDataLst>
              <p:tags r:id="rId1"/>
            </p:custDataLst>
          </p:nvPr>
        </p:nvSpPr>
        <p:spPr>
          <a:xfrm>
            <a:off x="1014049" y="52817"/>
            <a:ext cx="37388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球罐安装质量控制要点</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3"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2" cstate="print"/>
          <a:stretch>
            <a:fillRect/>
          </a:stretch>
        </p:blipFill>
        <p:spPr>
          <a:xfrm>
            <a:off x="10333990" y="52705"/>
            <a:ext cx="431165" cy="431165"/>
          </a:xfrm>
          <a:prstGeom prst="rect">
            <a:avLst/>
          </a:prstGeom>
        </p:spPr>
      </p:pic>
      <p:graphicFrame>
        <p:nvGraphicFramePr>
          <p:cNvPr id="3" name="表格 2"/>
          <p:cNvGraphicFramePr/>
          <p:nvPr/>
        </p:nvGraphicFramePr>
        <p:xfrm>
          <a:off x="418465" y="1065245"/>
          <a:ext cx="11198225" cy="5131435"/>
        </p:xfrm>
        <a:graphic>
          <a:graphicData uri="http://schemas.openxmlformats.org/drawingml/2006/table">
            <a:tbl>
              <a:tblPr firstRow="1" bandRow="1">
                <a:tableStyleId>{5940675A-B579-460E-94D1-54222C63F5DA}</a:tableStyleId>
              </a:tblPr>
              <a:tblGrid>
                <a:gridCol w="1647825"/>
                <a:gridCol w="499489"/>
                <a:gridCol w="5390866"/>
                <a:gridCol w="1323833"/>
                <a:gridCol w="2336212"/>
              </a:tblGrid>
              <a:tr h="285115">
                <a:tc>
                  <a:txBody>
                    <a:bodyPr/>
                    <a:lstStyle/>
                    <a:p>
                      <a:pPr indent="0" algn="ctr">
                        <a:buNone/>
                      </a:pPr>
                      <a:r>
                        <a:rPr lang="en-US" sz="1200" b="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质量控制点</a:t>
                      </a:r>
                      <a:endParaRPr lang="en-US" alt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控制等级</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标准及有关要求</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方式方法</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质量记录</a:t>
                      </a:r>
                      <a:r>
                        <a:rPr lang="en-US" sz="1200" b="0">
                          <a:solidFill>
                            <a:srgbClr val="002060"/>
                          </a:solidFill>
                          <a:uFillTx/>
                          <a:latin typeface="Times New Roman" panose="02020603050405020304" pitchFamily="18" charset="0"/>
                          <a:ea typeface="宋体" panose="02010600030101010101" pitchFamily="2" charset="-122"/>
                          <a:cs typeface="Times New Roman" panose="02020603050405020304" pitchFamily="18" charset="0"/>
                        </a:rPr>
                        <a:t>/</a:t>
                      </a: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证明文件</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48640">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1）施工图会审</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A</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业主、监理、采购商、施工单位联合对设计图纸进行审查，广泛听取意见，避免图纸中的差错、遗漏，力求将工程质量的缺陷消灭在施工之前。</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会议</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施工图会审记录</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5760">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2）施工技术交底</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B</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设计单位对安装单位进行技术交底，介绍设计意图、施工要求、质量标准、技术措施等。</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会议</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技术交底记录</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8625">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3）施工组织设计及专项施工方案审查</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A</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对施工单位编制的施工组织设计及专项施工方案进行审查，并报监理、业主审批</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审查资料</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在施工组织设计会签表上签字</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70230">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4）焊工资格认定</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A</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1）焊工合格证必须在有效期内，所施焊的钢种、焊接方法、焊接位置需满足该球罐施焊的需要；2）按焊工考试办法，对所有施焊焊工进行焊工考试，根据考试结果核发焊工上岗证</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焊工考试</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焊工考试结果报告焊工上岗证合格焊工登记表</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5760">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5）其他特种作业人员资格认定</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B</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审查无损检测、吊装、电工等特种作业人员资格证书</a:t>
                      </a:r>
                      <a:endParaRPr lang="en-US" alt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查验证书</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特种作业人员登记表、证书</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720">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6）施工机具审查</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B</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审查施工机具的质量证明材料，计量器具的检定资料</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查验资料、检查实物</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机具器具出厂及检定资料</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5760">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7）焊条复验</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B</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按批复验熔敷金属化学成分、力学性能和扩散氢[H]</a:t>
                      </a:r>
                      <a:r>
                        <a:rPr lang="en-US" sz="1200" b="0">
                          <a:solidFill>
                            <a:srgbClr val="002060"/>
                          </a:solidFill>
                          <a:uFillTx/>
                          <a:latin typeface="Times New Roman" panose="02020603050405020304" pitchFamily="18" charset="0"/>
                          <a:ea typeface="宋体" panose="02010600030101010101" pitchFamily="2" charset="-122"/>
                          <a:cs typeface="Times New Roman" panose="02020603050405020304" pitchFamily="18" charset="0"/>
                        </a:rPr>
                        <a:t>,</a:t>
                      </a: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满足技术条件要求</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查验质量证明书、复验报告</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质量证明书、焊条复验报告</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55980">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8）焊接工艺评定及焊接工艺指导书审查</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B</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焊接工艺评定，立焊、横焊、平焊+仰焊三种位置分别评定，其钢材类别、焊条牌号、焊接工艺参数、焊后热处理规范等重要因素和补加因素须符合NB/T47014的规定，尤其是焊接接头的冲击韧性指标须符合技术条件要求；根据焊评结果，制定焊接工艺指导书。</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查看焊评报告、焊接工艺指导书</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焊评报告焊接工艺指导书</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48640">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9）无损检测单位及</a:t>
                      </a:r>
                      <a:r>
                        <a:rPr lang="en-US" sz="1200" b="0">
                          <a:solidFill>
                            <a:srgbClr val="002060"/>
                          </a:solidFill>
                          <a:uFillTx/>
                          <a:latin typeface="Times New Roman" panose="02020603050405020304" pitchFamily="18" charset="0"/>
                          <a:ea typeface="宋体" panose="02010600030101010101" pitchFamily="2" charset="-122"/>
                          <a:cs typeface="Times New Roman" panose="02020603050405020304" pitchFamily="18" charset="0"/>
                        </a:rPr>
                        <a:t>从业人员</a:t>
                      </a: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资格</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A</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无损检测单位资质必须符合《特种设备安全监察条例》的规定；无损探伤的人员必须具有国家有关部门颁发的并与其工作相适应的资格证书。</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查验证书</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单位资质证书特种作业人员登记表、证书</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0520">
                <a:tc>
                  <a:txBody>
                    <a:bodyPr/>
                    <a:lstStyle/>
                    <a:p>
                      <a:pPr indent="0">
                        <a:buNone/>
                      </a:pPr>
                      <a:r>
                        <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rPr>
                        <a:t>10）开工报告</a:t>
                      </a:r>
                      <a:endParaRPr lang="en-US" alt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A</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审查施工单位开工报告，确认具备开工条件后，报监理、业主批准。</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审查报告</a:t>
                      </a:r>
                      <a:endParaRPr lang="en-US" alt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在开工报告上签字</a:t>
                      </a:r>
                      <a:endParaRPr lang="en-US" alt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600"/>
                            </p:stCondLst>
                            <p:childTnLst>
                              <p:par>
                                <p:cTn id="26" presetID="2" presetClass="entr" presetSubtype="4" fill="hold" grpId="0" nodeType="afterEffect">
                                  <p:stCondLst>
                                    <p:cond delay="0"/>
                                  </p:stCondLst>
                                  <p:childTnLst>
                                    <p:set>
                                      <p:cBhvr>
                                        <p:cTn id="27" dur="1000"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2600"/>
                            </p:stCondLst>
                            <p:childTnLst>
                              <p:par>
                                <p:cTn id="31" presetID="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933127" y="635379"/>
            <a:ext cx="10139045" cy="398780"/>
          </a:xfrm>
          <a:prstGeom prst="rect">
            <a:avLst/>
          </a:prstGeom>
        </p:spPr>
        <p:txBody>
          <a:bodyPr wrap="square">
            <a:spAutoFit/>
            <a:scene3d>
              <a:camera prst="orthographicFront"/>
              <a:lightRig rig="threePt" dir="t"/>
            </a:scene3d>
            <a:sp3d contourW="12700"/>
          </a:bodyPr>
          <a:lstStyle/>
          <a:p>
            <a:pPr marR="0" defTabSz="914400">
              <a:buClrTx/>
              <a:buSzTx/>
              <a:buFontTx/>
              <a:defRPr/>
            </a:pPr>
            <a:r>
              <a:rPr lang="en-US" altLang="zh-CN" sz="2000" b="1" dirty="0">
                <a:solidFill>
                  <a:srgbClr val="002060"/>
                </a:solidFill>
                <a:latin typeface="Times New Roman" panose="02020603050405020304" pitchFamily="18" charset="0"/>
                <a:ea typeface="宋体" panose="02010600030101010101" pitchFamily="2" charset="-122"/>
                <a:sym typeface="+mn-ea"/>
              </a:rPr>
              <a:t>2</a:t>
            </a:r>
            <a:r>
              <a:rPr lang="zh-CN" sz="2000" b="1" dirty="0">
                <a:solidFill>
                  <a:srgbClr val="002060"/>
                </a:solidFill>
                <a:latin typeface="Times New Roman" panose="02020603050405020304" pitchFamily="18" charset="0"/>
                <a:ea typeface="宋体" panose="02010600030101010101" pitchFamily="2" charset="-122"/>
                <a:sym typeface="+mn-ea"/>
              </a:rPr>
              <a:t>  基础交接检验</a:t>
            </a:r>
            <a:endParaRPr kumimoji="0" lang="zh-CN" sz="2000" b="1" i="0" u="none" strike="noStrike" kern="1200" cap="none" spc="0" normalizeH="0" baseline="0" dirty="0">
              <a:solidFill>
                <a:srgbClr val="002060"/>
              </a:solidFill>
              <a:latin typeface="Times New Roman" panose="02020603050405020304" pitchFamily="18" charset="0"/>
              <a:ea typeface="宋体" panose="02010600030101010101" pitchFamily="2" charset="-122"/>
              <a:sym typeface="+mn-ea"/>
            </a:endParaRPr>
          </a:p>
        </p:txBody>
      </p:sp>
      <p:sp>
        <p:nvSpPr>
          <p:cNvPr id="30" name="PA-矩形 7"/>
          <p:cNvSpPr/>
          <p:nvPr>
            <p:custDataLst>
              <p:tags r:id="rId1"/>
            </p:custDataLst>
          </p:nvPr>
        </p:nvSpPr>
        <p:spPr>
          <a:xfrm>
            <a:off x="1014049" y="52817"/>
            <a:ext cx="37388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球罐安装质量控制要点</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3"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2" cstate="print"/>
          <a:stretch>
            <a:fillRect/>
          </a:stretch>
        </p:blipFill>
        <p:spPr>
          <a:xfrm>
            <a:off x="10333990" y="52705"/>
            <a:ext cx="431165" cy="431165"/>
          </a:xfrm>
          <a:prstGeom prst="rect">
            <a:avLst/>
          </a:prstGeom>
        </p:spPr>
      </p:pic>
      <p:graphicFrame>
        <p:nvGraphicFramePr>
          <p:cNvPr id="8" name="表格 7"/>
          <p:cNvGraphicFramePr/>
          <p:nvPr/>
        </p:nvGraphicFramePr>
        <p:xfrm>
          <a:off x="370205" y="1032254"/>
          <a:ext cx="11337290" cy="784860"/>
        </p:xfrm>
        <a:graphic>
          <a:graphicData uri="http://schemas.openxmlformats.org/drawingml/2006/table">
            <a:tbl>
              <a:tblPr firstRow="1" bandRow="1">
                <a:tableStyleId>{5940675A-B579-460E-94D1-54222C63F5DA}</a:tableStyleId>
              </a:tblPr>
              <a:tblGrid>
                <a:gridCol w="1606550"/>
                <a:gridCol w="467360"/>
                <a:gridCol w="2513330"/>
                <a:gridCol w="4323080"/>
                <a:gridCol w="2426970"/>
              </a:tblGrid>
              <a:tr h="321310">
                <a:tc>
                  <a:txBody>
                    <a:bodyPr/>
                    <a:lstStyle/>
                    <a:p>
                      <a:pPr algn="l">
                        <a:buClrTx/>
                        <a:buSzTx/>
                        <a:buFontTx/>
                        <a:buNone/>
                      </a:pPr>
                      <a:r>
                        <a:rPr lang="en-US" sz="1200" b="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质量控制点</a:t>
                      </a:r>
                      <a:endPar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控制等级</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标准及有关要求</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方式方法</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质量记录/证明文件</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9100">
                <a:tc>
                  <a:txBody>
                    <a:bodyPr/>
                    <a:lstStyle/>
                    <a:p>
                      <a:pPr algn="l">
                        <a:buClrTx/>
                        <a:buSzTx/>
                        <a:buFontTx/>
                        <a:buNone/>
                      </a:pPr>
                      <a:r>
                        <a:rPr lang="en-US" sz="1200" b="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基础几何尺寸检查和验收</a:t>
                      </a:r>
                      <a:endPar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ctr">
                        <a:buClrTx/>
                        <a:buSzTx/>
                        <a:buFontTx/>
                        <a:buNone/>
                      </a:pPr>
                      <a:r>
                        <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rPr>
                        <a:t>A</a:t>
                      </a:r>
                      <a:endPar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符合技术条件及GB12337、GB50094的要求</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1200" b="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业主、监理、土建施工单位及安装施工单位联合进行实测并检查报告</a:t>
                      </a:r>
                      <a:endPar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algn="l">
                        <a:buClrTx/>
                        <a:buSzTx/>
                        <a:buFontTx/>
                        <a:buNone/>
                      </a:pPr>
                      <a:r>
                        <a:rPr lang="en-US" sz="1200" b="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土建施工交工资料球罐基础验收记录</a:t>
                      </a:r>
                      <a:endPar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9" name="表格 8"/>
          <p:cNvGraphicFramePr>
            <a:graphicFrameLocks noGrp="1"/>
          </p:cNvGraphicFramePr>
          <p:nvPr/>
        </p:nvGraphicFramePr>
        <p:xfrm>
          <a:off x="504967" y="2403475"/>
          <a:ext cx="11196813" cy="3628835"/>
        </p:xfrm>
        <a:graphic>
          <a:graphicData uri="http://schemas.openxmlformats.org/drawingml/2006/table">
            <a:tbl>
              <a:tblPr/>
              <a:tblGrid>
                <a:gridCol w="1573013"/>
                <a:gridCol w="466194"/>
                <a:gridCol w="6252521"/>
                <a:gridCol w="1389133"/>
                <a:gridCol w="1515952"/>
              </a:tblGrid>
              <a:tr h="26479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质量控制点</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控制等级</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标准及有关要求</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方式方法</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质量记录/证明文件</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315159">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制造质量证明文件</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B</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符合GB12337及技术条件对交工资料的要求</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审查质量证明文件</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质量证明文件</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46031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球壳板几何尺寸、曲率及坡口</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B</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1、几何尺寸允许偏差a）长度方向弦长允差不大于±2.5mm；b）宽度方向弦长允差不大于±2.0mm；c) 对角线弦长允差不大于±3.0mm；d）两条对角线应在同一平面上。用两直线对角测量时，两直线的垂直距离允差不大于5.0mm。2、曲率允许偏差采用弦长≥2000mm的样板进行检查，球壳板弦长小于2000mm时，样板的弦长不得小于球壳板的弦长。球壳板曲率允差100%的测点e≤3mm。3、坡口    坡口几何尺寸及允许偏差应符合图样要求，坡口半角偏差为±2.5°，钝边厚度偏差±1mm，中心位移偏差±1mm。</a:t>
                      </a: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坡口应涂可焊性防锈涂料，应平滑、无裂纹、分层、无明显麻点、表面损伤等</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抽查、现场监督施工单位检测、审查报告</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球罐壳板到货检查记录</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487606">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球壳板无损检测</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B</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1、对球壳板应进行超声检测抽查。抽查数量按GB50094-2010执行。超声检测按NB /T47013 标准，Ⅰ级合格。2、对气割坡口表面应进行磁粉或渗透检测抽查，抽查数量不少于球壳板总数的20%，并应覆盖到每个规格的球壳板。磁粉或渗透检测分别按NB /T47013 标准，Ⅰ级合格。3、对球壳板厚度应进行测厚抽查，抽查的数量应不少于球壳板总数的20%，且赤道带各不得少于四块，上、下极带各不得少于两块。每块球壳板最少应测9个点，球壳板实测厚度不得小于名义厚度减钢板负偏差。4、对球壳板的厚度、超声检测抽查时，检查若有不合格，应加倍抽查；若仍有不合格，应对球壳板逐张进行检查。</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抽查、现场监督施工单位检测、审查报告</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球壳板超声检测报告球壳板渗透检测报告球壳板磁粉检测报告球壳板测厚报告</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bl>
          </a:graphicData>
        </a:graphic>
      </p:graphicFrame>
      <p:sp>
        <p:nvSpPr>
          <p:cNvPr id="13" name="矩形 12"/>
          <p:cNvSpPr/>
          <p:nvPr/>
        </p:nvSpPr>
        <p:spPr bwMode="auto">
          <a:xfrm>
            <a:off x="892184" y="1918268"/>
            <a:ext cx="10139045" cy="398780"/>
          </a:xfrm>
          <a:prstGeom prst="rect">
            <a:avLst/>
          </a:prstGeom>
        </p:spPr>
        <p:txBody>
          <a:bodyPr wrap="square">
            <a:spAutoFit/>
            <a:scene3d>
              <a:camera prst="orthographicFront"/>
              <a:lightRig rig="threePt" dir="t"/>
            </a:scene3d>
            <a:sp3d contourW="12700"/>
          </a:bodyPr>
          <a:lstStyle/>
          <a:p>
            <a:pPr marR="0" defTabSz="914400">
              <a:buClrTx/>
              <a:buSzTx/>
              <a:buFontTx/>
              <a:defRPr/>
            </a:pPr>
            <a:r>
              <a:rPr lang="en-US" altLang="zh-CN" sz="2000" b="1" dirty="0" smtClean="0">
                <a:solidFill>
                  <a:srgbClr val="002060"/>
                </a:solidFill>
                <a:latin typeface="Times New Roman" panose="02020603050405020304" pitchFamily="18" charset="0"/>
                <a:ea typeface="宋体" panose="02010600030101010101" pitchFamily="2" charset="-122"/>
                <a:sym typeface="+mn-ea"/>
              </a:rPr>
              <a:t>3</a:t>
            </a:r>
            <a:r>
              <a:rPr lang="zh-CN" sz="2000" b="1" dirty="0" smtClean="0">
                <a:solidFill>
                  <a:srgbClr val="002060"/>
                </a:solidFill>
                <a:latin typeface="Times New Roman" panose="02020603050405020304" pitchFamily="18" charset="0"/>
                <a:ea typeface="宋体" panose="02010600030101010101" pitchFamily="2" charset="-122"/>
                <a:sym typeface="+mn-ea"/>
              </a:rPr>
              <a:t>  </a:t>
            </a:r>
            <a:r>
              <a:rPr lang="zh-CN" altLang="en-US" sz="2000" b="1" dirty="0" smtClean="0">
                <a:solidFill>
                  <a:srgbClr val="002060"/>
                </a:solidFill>
                <a:latin typeface="Times New Roman" panose="02020603050405020304" pitchFamily="18" charset="0"/>
                <a:ea typeface="宋体" panose="02010600030101010101" pitchFamily="2" charset="-122"/>
                <a:sym typeface="+mn-ea"/>
              </a:rPr>
              <a:t>零部件验收</a:t>
            </a:r>
            <a:endParaRPr kumimoji="0" lang="zh-CN" sz="2000" b="1" i="0" u="none" strike="noStrike" kern="1200" cap="none" spc="0" normalizeH="0" baseline="0" dirty="0">
              <a:solidFill>
                <a:srgbClr val="002060"/>
              </a:solidFill>
              <a:latin typeface="Times New Roman" panose="02020603050405020304" pitchFamily="18" charset="0"/>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600"/>
                            </p:stCondLst>
                            <p:childTnLst>
                              <p:par>
                                <p:cTn id="26" presetID="2" presetClass="entr" presetSubtype="4" fill="hold" grpId="0" nodeType="afterEffect">
                                  <p:stCondLst>
                                    <p:cond delay="0"/>
                                  </p:stCondLst>
                                  <p:childTnLst>
                                    <p:set>
                                      <p:cBhvr>
                                        <p:cTn id="27" dur="1000"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2600"/>
                            </p:stCondLst>
                            <p:childTnLst>
                              <p:par>
                                <p:cTn id="31" presetID="2" presetClass="entr" presetSubtype="4"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3100"/>
                            </p:stCondLst>
                            <p:childTnLst>
                              <p:par>
                                <p:cTn id="36" presetID="2" presetClass="entr" presetSubtype="4" fill="hold" grpId="0" nodeType="afterEffect">
                                  <p:stCondLst>
                                    <p:cond delay="0"/>
                                  </p:stCondLst>
                                  <p:childTnLst>
                                    <p:set>
                                      <p:cBhvr>
                                        <p:cTn id="37" dur="1000" fill="hold">
                                          <p:stCondLst>
                                            <p:cond delay="0"/>
                                          </p:stCondLst>
                                        </p:cTn>
                                        <p:tgtEl>
                                          <p:spTgt spid="13"/>
                                        </p:tgtEl>
                                        <p:attrNameLst>
                                          <p:attrName>style.visibility</p:attrName>
                                        </p:attrNameLst>
                                      </p:cBhvr>
                                      <p:to>
                                        <p:strVal val="visible"/>
                                      </p:to>
                                    </p:set>
                                    <p:anim calcmode="lin" valueType="num">
                                      <p:cBhvr additive="base">
                                        <p:cTn id="38" dur="1000" fill="hold"/>
                                        <p:tgtEl>
                                          <p:spTgt spid="13"/>
                                        </p:tgtEl>
                                        <p:attrNameLst>
                                          <p:attrName>ppt_x</p:attrName>
                                        </p:attrNameLst>
                                      </p:cBhvr>
                                      <p:tavLst>
                                        <p:tav tm="0">
                                          <p:val>
                                            <p:strVal val="#ppt_x"/>
                                          </p:val>
                                        </p:tav>
                                        <p:tav tm="100000">
                                          <p:val>
                                            <p:strVal val="#ppt_x"/>
                                          </p:val>
                                        </p:tav>
                                      </p:tavLst>
                                    </p:anim>
                                    <p:anim calcmode="lin" valueType="num">
                                      <p:cBhvr additive="base">
                                        <p:cTn id="39" dur="1000" fill="hold"/>
                                        <p:tgtEl>
                                          <p:spTgt spid="13"/>
                                        </p:tgtEl>
                                        <p:attrNameLst>
                                          <p:attrName>ppt_y</p:attrName>
                                        </p:attrNameLst>
                                      </p:cBhvr>
                                      <p:tavLst>
                                        <p:tav tm="0">
                                          <p:val>
                                            <p:strVal val="1+#ppt_h/2"/>
                                          </p:val>
                                        </p:tav>
                                        <p:tav tm="100000">
                                          <p:val>
                                            <p:strVal val="#ppt_y"/>
                                          </p:val>
                                        </p:tav>
                                      </p:tavLst>
                                    </p:anim>
                                  </p:childTnLst>
                                </p:cTn>
                              </p:par>
                            </p:childTnLst>
                          </p:cTn>
                        </p:par>
                        <p:par>
                          <p:cTn id="40" fill="hold">
                            <p:stCondLst>
                              <p:cond delay="4100"/>
                            </p:stCondLst>
                            <p:childTnLst>
                              <p:par>
                                <p:cTn id="41" presetID="2" presetClass="entr" presetSubtype="4"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769354" y="2750782"/>
            <a:ext cx="10139045" cy="398780"/>
          </a:xfrm>
          <a:prstGeom prst="rect">
            <a:avLst/>
          </a:prstGeom>
        </p:spPr>
        <p:txBody>
          <a:bodyPr wrap="square">
            <a:spAutoFit/>
            <a:scene3d>
              <a:camera prst="orthographicFront"/>
              <a:lightRig rig="threePt" dir="t"/>
            </a:scene3d>
            <a:sp3d contourW="12700"/>
          </a:bodyPr>
          <a:lstStyle/>
          <a:p>
            <a:pPr marR="0" defTabSz="914400">
              <a:buClrTx/>
              <a:buSzTx/>
              <a:buFontTx/>
              <a:defRPr/>
            </a:pPr>
            <a:r>
              <a:rPr lang="en-US" altLang="zh-CN" sz="2000" b="1" dirty="0">
                <a:solidFill>
                  <a:srgbClr val="002060"/>
                </a:solidFill>
                <a:latin typeface="Times New Roman" panose="02020603050405020304" pitchFamily="18" charset="0"/>
                <a:ea typeface="宋体" panose="02010600030101010101" pitchFamily="2" charset="-122"/>
                <a:sym typeface="+mn-ea"/>
              </a:rPr>
              <a:t>4</a:t>
            </a:r>
            <a:r>
              <a:rPr lang="zh-CN" sz="2000" b="1" dirty="0">
                <a:solidFill>
                  <a:srgbClr val="002060"/>
                </a:solidFill>
                <a:latin typeface="Times New Roman" panose="02020603050405020304" pitchFamily="18" charset="0"/>
                <a:ea typeface="宋体" panose="02010600030101010101" pitchFamily="2" charset="-122"/>
                <a:sym typeface="+mn-ea"/>
              </a:rPr>
              <a:t>  球罐组装</a:t>
            </a:r>
            <a:endParaRPr kumimoji="0" lang="en-US" altLang="zh-CN" sz="2000" b="1" i="0" u="none" strike="noStrike" kern="1200" cap="none" spc="0" normalizeH="0" baseline="0" dirty="0">
              <a:solidFill>
                <a:srgbClr val="002060"/>
              </a:solidFill>
              <a:latin typeface="Times New Roman" panose="02020603050405020304" pitchFamily="18" charset="0"/>
              <a:ea typeface="宋体" panose="02010600030101010101" pitchFamily="2" charset="-122"/>
              <a:sym typeface="+mn-ea"/>
            </a:endParaRPr>
          </a:p>
        </p:txBody>
      </p:sp>
      <p:sp>
        <p:nvSpPr>
          <p:cNvPr id="30" name="PA-矩形 7"/>
          <p:cNvSpPr/>
          <p:nvPr>
            <p:custDataLst>
              <p:tags r:id="rId1"/>
            </p:custDataLst>
          </p:nvPr>
        </p:nvSpPr>
        <p:spPr>
          <a:xfrm>
            <a:off x="1014049" y="52817"/>
            <a:ext cx="37388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球罐安装质量控制要点</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3"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2" cstate="print"/>
          <a:stretch>
            <a:fillRect/>
          </a:stretch>
        </p:blipFill>
        <p:spPr>
          <a:xfrm>
            <a:off x="10333990" y="52705"/>
            <a:ext cx="431165" cy="431165"/>
          </a:xfrm>
          <a:prstGeom prst="rect">
            <a:avLst/>
          </a:prstGeom>
        </p:spPr>
      </p:pic>
      <p:graphicFrame>
        <p:nvGraphicFramePr>
          <p:cNvPr id="5" name="表格 4"/>
          <p:cNvGraphicFramePr>
            <a:graphicFrameLocks noGrp="1"/>
          </p:cNvGraphicFramePr>
          <p:nvPr/>
        </p:nvGraphicFramePr>
        <p:xfrm>
          <a:off x="504966" y="3260933"/>
          <a:ext cx="11132675" cy="2852474"/>
        </p:xfrm>
        <a:graphic>
          <a:graphicData uri="http://schemas.openxmlformats.org/drawingml/2006/table">
            <a:tbl>
              <a:tblPr/>
              <a:tblGrid>
                <a:gridCol w="1443100"/>
                <a:gridCol w="458262"/>
                <a:gridCol w="6233753"/>
                <a:gridCol w="1521090"/>
                <a:gridCol w="1476470"/>
              </a:tblGrid>
              <a:tr h="38136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质量控制点</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控制等级</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标准及有关要求</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方式方法</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质量记录/证明文件</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37228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组装条件确认</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A</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基础已交接验收；零部件检查合格；质检部门的报检手续已完成；组装方案已经监理、业主审批</a:t>
                      </a: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审查报告</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停检点（组装前）确认卡</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626289">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上下支柱组对焊接</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C</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1、焊缝及焊脚高度符合规范要求，焊缝表面无裂纹咬边等超标缺陷存在；2、焊肉饱满、焊道宽度均匀、成型质量好；3、长度偏差±3mm；直线度偏差≤10mm</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抽查</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 </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819656">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球罐组装</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B</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1、组对尺寸要求:符合标准规范要求。2、采用工卡具调整球壳板组对间隙和错边量，不得进行强力组装；3、定位焊应焊在初焊层背面（小坡口侧），长度、间距符合GB12337要求；4、极带板组装方位符合设计图纸要求；5、拉杆安装应对称均匀拧紧。</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抽查、监督施工单位检查、审查报告</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球罐组装几何尺寸检查汇总表球罐组装焊缝检查记录球罐组装内直径及椭圆度测量记录</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558129">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支柱安装垂直度</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C</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支柱安装找正后，应在球罐径向和周向两个方向检查支柱的垂直度。垂直度允许偏差为支柱高度的1.5‰，且不应大于10mm。</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抽查、审查报告</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球罐支柱安装垂直度检查记录</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bl>
          </a:graphicData>
        </a:graphic>
      </p:graphicFrame>
      <p:graphicFrame>
        <p:nvGraphicFramePr>
          <p:cNvPr id="11" name="表格 10"/>
          <p:cNvGraphicFramePr>
            <a:graphicFrameLocks noGrp="1"/>
          </p:cNvGraphicFramePr>
          <p:nvPr/>
        </p:nvGraphicFramePr>
        <p:xfrm>
          <a:off x="477673" y="1337481"/>
          <a:ext cx="11232106" cy="1385028"/>
        </p:xfrm>
        <a:graphic>
          <a:graphicData uri="http://schemas.openxmlformats.org/drawingml/2006/table">
            <a:tbl>
              <a:tblPr/>
              <a:tblGrid>
                <a:gridCol w="1491130"/>
                <a:gridCol w="466108"/>
                <a:gridCol w="6251362"/>
                <a:gridCol w="1506851"/>
                <a:gridCol w="1516655"/>
              </a:tblGrid>
              <a:tr h="42308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质量控制点</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控制等级</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标准及有关要求</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方式方法</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质量记录/证明文件</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65532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支柱</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B</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支柱全长长度允许偏差为±3mm；支柱与底板焊接后应保持垂直，其垂直度允许偏差为2mm；上支柱与赤道板组焊后的直线度允差不大于L1/1000，且不大于2.5mm，轴线位置偏移不应大于2mm；下支柱的直线度偏差应小于L2/1000，且不大于6mm。</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抽查、现场监督施工单位检测、审查报告</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球罐支柱到货检查记录上支柱角焊缝渗透检测报告</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30662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拉杆、松紧螺母</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C</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加工精度、螺旋方向满足图纸要求</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抽查</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bl>
          </a:graphicData>
        </a:graphic>
      </p:graphicFrame>
      <p:sp>
        <p:nvSpPr>
          <p:cNvPr id="12" name="矩形 11"/>
          <p:cNvSpPr/>
          <p:nvPr/>
        </p:nvSpPr>
        <p:spPr bwMode="auto">
          <a:xfrm>
            <a:off x="728411" y="812800"/>
            <a:ext cx="10139045" cy="398780"/>
          </a:xfrm>
          <a:prstGeom prst="rect">
            <a:avLst/>
          </a:prstGeom>
        </p:spPr>
        <p:txBody>
          <a:bodyPr wrap="square">
            <a:spAutoFit/>
            <a:scene3d>
              <a:camera prst="orthographicFront"/>
              <a:lightRig rig="threePt" dir="t"/>
            </a:scene3d>
            <a:sp3d contourW="12700"/>
          </a:bodyPr>
          <a:lstStyle/>
          <a:p>
            <a:pPr marR="0" defTabSz="914400">
              <a:buClrTx/>
              <a:buSzTx/>
              <a:buFontTx/>
              <a:defRPr/>
            </a:pPr>
            <a:r>
              <a:rPr lang="en-US" altLang="zh-CN" sz="2000" b="1" dirty="0" smtClean="0">
                <a:solidFill>
                  <a:srgbClr val="002060"/>
                </a:solidFill>
                <a:latin typeface="Times New Roman" panose="02020603050405020304" pitchFamily="18" charset="0"/>
                <a:ea typeface="宋体" panose="02010600030101010101" pitchFamily="2" charset="-122"/>
                <a:sym typeface="+mn-ea"/>
              </a:rPr>
              <a:t>3</a:t>
            </a:r>
            <a:r>
              <a:rPr lang="zh-CN" sz="2000" b="1" dirty="0" smtClean="0">
                <a:solidFill>
                  <a:srgbClr val="002060"/>
                </a:solidFill>
                <a:latin typeface="Times New Roman" panose="02020603050405020304" pitchFamily="18" charset="0"/>
                <a:ea typeface="宋体" panose="02010600030101010101" pitchFamily="2" charset="-122"/>
                <a:sym typeface="+mn-ea"/>
              </a:rPr>
              <a:t>  </a:t>
            </a:r>
            <a:r>
              <a:rPr lang="zh-CN" altLang="en-US" sz="2000" b="1" dirty="0" smtClean="0">
                <a:solidFill>
                  <a:srgbClr val="002060"/>
                </a:solidFill>
                <a:latin typeface="Times New Roman" panose="02020603050405020304" pitchFamily="18" charset="0"/>
                <a:ea typeface="宋体" panose="02010600030101010101" pitchFamily="2" charset="-122"/>
                <a:sym typeface="+mn-ea"/>
              </a:rPr>
              <a:t>零部件验收</a:t>
            </a:r>
            <a:endParaRPr kumimoji="0" lang="en-US" altLang="zh-CN" sz="2000" b="1" i="0" u="none" strike="noStrike" kern="1200" cap="none" spc="0" normalizeH="0" baseline="0" dirty="0">
              <a:solidFill>
                <a:srgbClr val="002060"/>
              </a:solidFill>
              <a:latin typeface="Times New Roman" panose="02020603050405020304" pitchFamily="18" charset="0"/>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600"/>
                            </p:stCondLst>
                            <p:childTnLst>
                              <p:par>
                                <p:cTn id="26" presetID="2" presetClass="entr" presetSubtype="4" fill="hold" grpId="0" nodeType="afterEffect">
                                  <p:stCondLst>
                                    <p:cond delay="0"/>
                                  </p:stCondLst>
                                  <p:childTnLst>
                                    <p:set>
                                      <p:cBhvr>
                                        <p:cTn id="27" dur="500"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100"/>
                            </p:stCondLst>
                            <p:childTnLst>
                              <p:par>
                                <p:cTn id="31" presetID="2" presetClass="entr" presetSubtype="4"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par>
                          <p:cTn id="35" fill="hold">
                            <p:stCondLst>
                              <p:cond delay="2600"/>
                            </p:stCondLst>
                            <p:childTnLst>
                              <p:par>
                                <p:cTn id="36" presetID="2" presetClass="entr" presetSubtype="4" fill="hold" grpId="0" nodeType="afterEffect">
                                  <p:stCondLst>
                                    <p:cond delay="0"/>
                                  </p:stCondLst>
                                  <p:childTnLst>
                                    <p:set>
                                      <p:cBhvr>
                                        <p:cTn id="37" dur="500"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par>
                          <p:cTn id="40" fill="hold">
                            <p:stCondLst>
                              <p:cond delay="3100"/>
                            </p:stCondLst>
                            <p:childTnLst>
                              <p:par>
                                <p:cTn id="41" presetID="2" presetClass="entr" presetSubtype="4"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919480" y="676322"/>
            <a:ext cx="10139045" cy="398780"/>
          </a:xfrm>
          <a:prstGeom prst="rect">
            <a:avLst/>
          </a:prstGeom>
        </p:spPr>
        <p:txBody>
          <a:bodyPr wrap="square">
            <a:spAutoFit/>
            <a:scene3d>
              <a:camera prst="orthographicFront"/>
              <a:lightRig rig="threePt" dir="t"/>
            </a:scene3d>
            <a:sp3d contourW="12700"/>
          </a:bodyPr>
          <a:lstStyle/>
          <a:p>
            <a:pPr marR="0" defTabSz="914400">
              <a:buClrTx/>
              <a:buSzTx/>
              <a:buFontTx/>
              <a:defRPr/>
            </a:pPr>
            <a:r>
              <a:rPr lang="en-US" altLang="zh-CN" sz="2000" b="1" dirty="0">
                <a:solidFill>
                  <a:srgbClr val="002060"/>
                </a:solidFill>
                <a:latin typeface="Times New Roman" panose="02020603050405020304" pitchFamily="18" charset="0"/>
                <a:ea typeface="宋体" panose="02010600030101010101" pitchFamily="2" charset="-122"/>
                <a:sym typeface="+mn-ea"/>
              </a:rPr>
              <a:t>5</a:t>
            </a:r>
            <a:r>
              <a:rPr lang="zh-CN" sz="2000" b="1" dirty="0">
                <a:solidFill>
                  <a:srgbClr val="002060"/>
                </a:solidFill>
                <a:latin typeface="Times New Roman" panose="02020603050405020304" pitchFamily="18" charset="0"/>
                <a:ea typeface="宋体" panose="02010600030101010101" pitchFamily="2" charset="-122"/>
                <a:sym typeface="+mn-ea"/>
              </a:rPr>
              <a:t>  球罐焊接</a:t>
            </a:r>
            <a:endParaRPr kumimoji="0" lang="en-US" altLang="zh-CN" sz="2000" b="1" i="0" u="none" strike="noStrike" kern="1200" cap="none" spc="0" normalizeH="0" baseline="0" dirty="0">
              <a:solidFill>
                <a:srgbClr val="002060"/>
              </a:solidFill>
              <a:latin typeface="Times New Roman" panose="02020603050405020304" pitchFamily="18" charset="0"/>
              <a:ea typeface="宋体" panose="02010600030101010101" pitchFamily="2" charset="-122"/>
              <a:sym typeface="+mn-ea"/>
            </a:endParaRPr>
          </a:p>
        </p:txBody>
      </p:sp>
      <p:sp>
        <p:nvSpPr>
          <p:cNvPr id="30" name="PA-矩形 7"/>
          <p:cNvSpPr/>
          <p:nvPr>
            <p:custDataLst>
              <p:tags r:id="rId1"/>
            </p:custDataLst>
          </p:nvPr>
        </p:nvSpPr>
        <p:spPr>
          <a:xfrm>
            <a:off x="1014049" y="52817"/>
            <a:ext cx="37388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球罐安装质量控制要点</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3"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2" cstate="print"/>
          <a:stretch>
            <a:fillRect/>
          </a:stretch>
        </p:blipFill>
        <p:spPr>
          <a:xfrm>
            <a:off x="10333990" y="52705"/>
            <a:ext cx="431165" cy="431165"/>
          </a:xfrm>
          <a:prstGeom prst="rect">
            <a:avLst/>
          </a:prstGeom>
        </p:spPr>
      </p:pic>
      <p:graphicFrame>
        <p:nvGraphicFramePr>
          <p:cNvPr id="2" name="表格 1"/>
          <p:cNvGraphicFramePr>
            <a:graphicFrameLocks noGrp="1"/>
          </p:cNvGraphicFramePr>
          <p:nvPr/>
        </p:nvGraphicFramePr>
        <p:xfrm>
          <a:off x="409433" y="1211580"/>
          <a:ext cx="11308857" cy="5085080"/>
        </p:xfrm>
        <a:graphic>
          <a:graphicData uri="http://schemas.openxmlformats.org/drawingml/2006/table">
            <a:tbl>
              <a:tblPr/>
              <a:tblGrid>
                <a:gridCol w="1537929"/>
                <a:gridCol w="522883"/>
                <a:gridCol w="5071069"/>
                <a:gridCol w="1876349"/>
                <a:gridCol w="2300627"/>
              </a:tblGrid>
              <a:tr h="36576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质量控制点</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控制等级</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标准及有关要求</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方式方法</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质量记录/证明文件</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36004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焊接前确认</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A</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组装尺寸合格；焊接工艺评定已完成；焊接工艺及焊接方案经监理审批。</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审查报告</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停检点（球罐焊前）确认卡</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41084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焊工资格确认</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C</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焊工合格证有效；施焊的钢种、焊接方法、焊接位置需满足该球罐施焊的需要，通过现场焊工考试获得上岗证</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不定期抽查焊工上岗证</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 </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27432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焊工布置及焊接顺序</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C</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焊工布置应均匀，并同步焊接；先纵后环，先外后里。</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现场查验</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球罐组焊焊缝布置及焊工分布图</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41148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焊接工艺卡</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C</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根据焊接工艺评定报告，结合焊接接头的具体类型及特点编制焊接工艺卡，应符合NB/T47015规定。 </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审查资料</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焊接工艺卡</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83502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焊条烘干与发放</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C</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焊条使用前应经350～400℃×1hr烘干，然后置于100～150℃恒温箱内，随用随取。焊工应使用焊条保温筒，保温筒内的焊条须在4小时内用完，否则应重新烘干，但烘干次数不宜超过两次，超过两次的焊条不得用于球壳板及受压元件的焊接。焊条的烘干发放回收制度严格记录控制。</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抽查</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焊条烘干和发放记录</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80581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施焊环境</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C</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    施焊环境出现下列任一情况且无有效防护措施时，禁止施焊：雨天和雪天；手工焊时风速超过8m/s；环境湿度在90%以上；环境温度在-5℃以下。注：焊接环境的温度和相对湿度应在距球罐表面500-1000mm处测得。</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每日多次巡检</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现场焊接环境监测记录</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36068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坡口清洁度</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C</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应清除坡口表面和两侧至少20mm范围内的铁锈、水分、油污和灰尘。</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抽查</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 </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26111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预热、后热及层间温度</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C</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预热温度不低于100℃，预热宽度应为焊缝中心两侧各取3倍板厚，且不少于200mm；预热温度的测量按GB/T 18591的规定进行，预热温度应距坡口边缘不超过50mm的距离处对称测量，每条焊缝测点不少于三对；层间温度应不低于焊前预热温度，最高不超过180℃；焊缝焊后应立即进行后热消氢处理，后热规范为200～250℃保温1小时；其加热范围、温度测量等应与预热相同。</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每日多次巡检</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焊接记录</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600"/>
                            </p:stCondLst>
                            <p:childTnLst>
                              <p:par>
                                <p:cTn id="26" presetID="2" presetClass="entr" presetSubtype="4" fill="hold" grpId="0" nodeType="afterEffect">
                                  <p:stCondLst>
                                    <p:cond delay="0"/>
                                  </p:stCondLst>
                                  <p:childTnLst>
                                    <p:set>
                                      <p:cBhvr>
                                        <p:cTn id="27" dur="500"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2100"/>
                            </p:stCondLst>
                            <p:childTnLst>
                              <p:par>
                                <p:cTn id="31" presetID="2" presetClass="entr" presetSubtype="4"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919480" y="812800"/>
            <a:ext cx="10139045" cy="398780"/>
          </a:xfrm>
          <a:prstGeom prst="rect">
            <a:avLst/>
          </a:prstGeom>
        </p:spPr>
        <p:txBody>
          <a:bodyPr wrap="square">
            <a:spAutoFit/>
            <a:scene3d>
              <a:camera prst="orthographicFront"/>
              <a:lightRig rig="threePt" dir="t"/>
            </a:scene3d>
            <a:sp3d contourW="12700"/>
          </a:bodyPr>
          <a:lstStyle/>
          <a:p>
            <a:pPr marR="0" defTabSz="914400">
              <a:buClrTx/>
              <a:buSzTx/>
              <a:buFontTx/>
              <a:defRPr/>
            </a:pPr>
            <a:r>
              <a:rPr lang="en-US" altLang="zh-CN" sz="2000" b="1">
                <a:solidFill>
                  <a:srgbClr val="002060"/>
                </a:solidFill>
                <a:latin typeface="Times New Roman" panose="02020603050405020304" pitchFamily="18" charset="0"/>
                <a:ea typeface="宋体" panose="02010600030101010101" pitchFamily="2" charset="-122"/>
                <a:sym typeface="+mn-ea"/>
              </a:rPr>
              <a:t>5</a:t>
            </a:r>
            <a:r>
              <a:rPr lang="zh-CN" sz="2000" b="1">
                <a:solidFill>
                  <a:srgbClr val="002060"/>
                </a:solidFill>
                <a:latin typeface="Times New Roman" panose="02020603050405020304" pitchFamily="18" charset="0"/>
                <a:ea typeface="宋体" panose="02010600030101010101" pitchFamily="2" charset="-122"/>
                <a:sym typeface="+mn-ea"/>
              </a:rPr>
              <a:t>  球罐焊接</a:t>
            </a:r>
            <a:endParaRPr kumimoji="0" lang="en-US" altLang="zh-CN" sz="2000" b="1" i="0" u="none" strike="noStrike" kern="1200" cap="none" spc="0" normalizeH="0" baseline="0">
              <a:solidFill>
                <a:srgbClr val="002060"/>
              </a:solidFill>
              <a:latin typeface="Times New Roman" panose="02020603050405020304" pitchFamily="18" charset="0"/>
              <a:ea typeface="宋体" panose="02010600030101010101" pitchFamily="2" charset="-122"/>
              <a:sym typeface="+mn-ea"/>
            </a:endParaRPr>
          </a:p>
        </p:txBody>
      </p:sp>
      <p:sp>
        <p:nvSpPr>
          <p:cNvPr id="30" name="PA-矩形 7"/>
          <p:cNvSpPr/>
          <p:nvPr>
            <p:custDataLst>
              <p:tags r:id="rId1"/>
            </p:custDataLst>
          </p:nvPr>
        </p:nvSpPr>
        <p:spPr>
          <a:xfrm>
            <a:off x="1014049" y="52817"/>
            <a:ext cx="37388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球罐安装质量控制要点</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3"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2" cstate="print"/>
          <a:stretch>
            <a:fillRect/>
          </a:stretch>
        </p:blipFill>
        <p:spPr>
          <a:xfrm>
            <a:off x="10333990" y="52705"/>
            <a:ext cx="431165" cy="431165"/>
          </a:xfrm>
          <a:prstGeom prst="rect">
            <a:avLst/>
          </a:prstGeom>
        </p:spPr>
      </p:pic>
      <p:graphicFrame>
        <p:nvGraphicFramePr>
          <p:cNvPr id="3" name="表格 2"/>
          <p:cNvGraphicFramePr>
            <a:graphicFrameLocks noGrp="1"/>
          </p:cNvGraphicFramePr>
          <p:nvPr/>
        </p:nvGraphicFramePr>
        <p:xfrm>
          <a:off x="627797" y="1211580"/>
          <a:ext cx="10832048" cy="4905375"/>
        </p:xfrm>
        <a:graphic>
          <a:graphicData uri="http://schemas.openxmlformats.org/drawingml/2006/table">
            <a:tbl>
              <a:tblPr/>
              <a:tblGrid>
                <a:gridCol w="1246723"/>
                <a:gridCol w="527486"/>
                <a:gridCol w="5011619"/>
                <a:gridCol w="1724660"/>
                <a:gridCol w="2321560"/>
              </a:tblGrid>
              <a:tr h="39560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质量控制点</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控制等级</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标准及有关要求</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方式方法</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质量记录/证明文件</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20332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焊接线能量控制</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C</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应严格控制焊接线能量不超过40KJ/cm，施焊时，应采用窄焊道、薄层多层焊，每一焊道宽度不大于焊芯直径的4倍，每一层焊道的厚度不超过3.5mm；线能量符合设计文件及焊接工艺规程要求3、应将焊接线能量换算成每根焊条焊接的最小焊道长度。</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每日多次巡检</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焊接记录</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60071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产品试板焊接</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B</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平+仰焊、立焊、横焊三种位置的试板焊接符合标准和设计技术条件要求</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现场监督</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 </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20269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焊缝清根</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C</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清焊根时应将定位焊的焊缝金属清除干净；采用碳弧气刨法清完焊根后应采用砂轮磨除渗碳层、修整刨槽，使其呈U型，槽底半径应大于5mm，同时长度方向宽窄一致。清根后应经渗透检测确认无裂纹、未焊透、未熔合及夹渣等缺陷时方可施焊。</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抽查</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 </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50304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焊缝返修</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C</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返修前应提出相应返修方案，制定详细返修工艺；对返修部位应按对球罐该部位原无损检测的方法进行重新检查，直至合格；焊缝同一部位的返修次数不宜超过两次，如超过两次，应经制造单位技术总负责人批准；修补次数、部位和修补情况应记入球罐质量说明书。</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现场监督</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焊缝返修记录</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600"/>
                            </p:stCondLst>
                            <p:childTnLst>
                              <p:par>
                                <p:cTn id="26" presetID="2" presetClass="entr" presetSubtype="4" fill="hold" grpId="0" nodeType="afterEffect">
                                  <p:stCondLst>
                                    <p:cond delay="0"/>
                                  </p:stCondLst>
                                  <p:childTnLst>
                                    <p:set>
                                      <p:cBhvr>
                                        <p:cTn id="27" dur="500"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2100"/>
                            </p:stCondLst>
                            <p:childTnLst>
                              <p:par>
                                <p:cTn id="31" presetID="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919480" y="812800"/>
            <a:ext cx="10139045" cy="398780"/>
          </a:xfrm>
          <a:prstGeom prst="rect">
            <a:avLst/>
          </a:prstGeom>
        </p:spPr>
        <p:txBody>
          <a:bodyPr wrap="square">
            <a:spAutoFit/>
            <a:scene3d>
              <a:camera prst="orthographicFront"/>
              <a:lightRig rig="threePt" dir="t"/>
            </a:scene3d>
            <a:sp3d contourW="12700"/>
          </a:bodyPr>
          <a:lstStyle/>
          <a:p>
            <a:pPr marR="0" defTabSz="914400">
              <a:buClrTx/>
              <a:buSzTx/>
              <a:buFontTx/>
              <a:defRPr/>
            </a:pPr>
            <a:r>
              <a:rPr lang="en-US" altLang="zh-CN" sz="2000" b="1">
                <a:solidFill>
                  <a:srgbClr val="002060"/>
                </a:solidFill>
                <a:latin typeface="Times New Roman" panose="02020603050405020304" pitchFamily="18" charset="0"/>
                <a:ea typeface="宋体" panose="02010600030101010101" pitchFamily="2" charset="-122"/>
                <a:sym typeface="+mn-ea"/>
              </a:rPr>
              <a:t>6</a:t>
            </a:r>
            <a:r>
              <a:rPr lang="zh-CN" sz="2000" b="1">
                <a:solidFill>
                  <a:srgbClr val="002060"/>
                </a:solidFill>
                <a:latin typeface="Times New Roman" panose="02020603050405020304" pitchFamily="18" charset="0"/>
                <a:ea typeface="宋体" panose="02010600030101010101" pitchFamily="2" charset="-122"/>
                <a:sym typeface="+mn-ea"/>
              </a:rPr>
              <a:t>  焊后检验</a:t>
            </a:r>
            <a:endParaRPr kumimoji="0" lang="en-US" altLang="zh-CN" sz="2000" b="1" i="0" u="none" strike="noStrike" kern="1200" cap="none" spc="0" normalizeH="0" baseline="0">
              <a:solidFill>
                <a:srgbClr val="002060"/>
              </a:solidFill>
              <a:latin typeface="Times New Roman" panose="02020603050405020304" pitchFamily="18" charset="0"/>
              <a:ea typeface="宋体" panose="02010600030101010101" pitchFamily="2" charset="-122"/>
              <a:sym typeface="+mn-ea"/>
            </a:endParaRPr>
          </a:p>
        </p:txBody>
      </p:sp>
      <p:sp>
        <p:nvSpPr>
          <p:cNvPr id="30" name="PA-矩形 7"/>
          <p:cNvSpPr/>
          <p:nvPr>
            <p:custDataLst>
              <p:tags r:id="rId1"/>
            </p:custDataLst>
          </p:nvPr>
        </p:nvSpPr>
        <p:spPr>
          <a:xfrm>
            <a:off x="1014049" y="52817"/>
            <a:ext cx="37388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球罐安装质量控制要点</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3"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2" cstate="print"/>
          <a:stretch>
            <a:fillRect/>
          </a:stretch>
        </p:blipFill>
        <p:spPr>
          <a:xfrm>
            <a:off x="10333990" y="52705"/>
            <a:ext cx="431165" cy="431165"/>
          </a:xfrm>
          <a:prstGeom prst="rect">
            <a:avLst/>
          </a:prstGeom>
        </p:spPr>
      </p:pic>
      <p:graphicFrame>
        <p:nvGraphicFramePr>
          <p:cNvPr id="2" name="表格 1"/>
          <p:cNvGraphicFramePr/>
          <p:nvPr/>
        </p:nvGraphicFramePr>
        <p:xfrm>
          <a:off x="655093" y="1310005"/>
          <a:ext cx="10903812" cy="3268980"/>
        </p:xfrm>
        <a:graphic>
          <a:graphicData uri="http://schemas.openxmlformats.org/drawingml/2006/table">
            <a:tbl>
              <a:tblPr firstRow="1" bandRow="1">
                <a:tableStyleId>{5940675A-B579-460E-94D1-54222C63F5DA}</a:tableStyleId>
              </a:tblPr>
              <a:tblGrid>
                <a:gridCol w="1604435"/>
                <a:gridCol w="470024"/>
                <a:gridCol w="4904957"/>
                <a:gridCol w="1672203"/>
                <a:gridCol w="2252193"/>
              </a:tblGrid>
              <a:tr h="408940">
                <a:tc>
                  <a:txBody>
                    <a:bodyPr/>
                    <a:lstStyle/>
                    <a:p>
                      <a:pPr indent="0" algn="ctr">
                        <a:buNone/>
                      </a:pPr>
                      <a:r>
                        <a:rPr lang="en-US" sz="1200" b="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质量控制点</a:t>
                      </a:r>
                      <a:endPar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控制等级</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标准及有关要求</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方式方法</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质量记录/证明文件</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30020">
                <a:tc>
                  <a:txBody>
                    <a:bodyPr/>
                    <a:lstStyle/>
                    <a:p>
                      <a:pPr indent="0">
                        <a:buNone/>
                      </a:pPr>
                      <a:r>
                        <a:rPr lang="en-US" sz="1200" b="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焊缝外观检查</a:t>
                      </a:r>
                      <a:endPar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rPr>
                        <a:t>C</a:t>
                      </a:r>
                      <a:endPar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1、焊缝表面不得有裂纹、气孔、咬边、弧坑和夹渣等缺陷，且不得保留有熔渣与飞溅物；2、对接焊缝表面采用砂轮打磨方法消除焊波。球壳外表面焊缝余高应为0～1.0mm，球壳内表面焊缝余高应为0～0.5mm，但不得低于母材；对接焊缝在焊接接头每边的覆盖宽度为2±1mm。3、角焊缝应与母材呈圆滑过渡。</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抽查、监督施工单位测量、审查报告</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外观检查记录</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30020">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球罐几何尺寸检查</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rPr>
                        <a:t>B</a:t>
                      </a:r>
                      <a:endPar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1、对接焊缝形成的棱角度（包括错边量）不得大于10mm。采用弦长大于或等于1000mm的样板测量，沿焊缝每500mm长测量一点。2、焊接后球罐两极间的内直径、赤道截面的最大内直径和最小内直径三者之间相互之差均应小于设计内径的7/1000，且不大于80mm。3、支柱垂直度径向、周向垂直度≤支柱长度的1.5‰.且不大于10 mm</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抽查、监督施工单位测量、审查报告</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球罐焊后几何尺寸检查汇总表球罐焊缝焊后检查记录球罐焊后直径及椭圆度测量记录</a:t>
                      </a:r>
                      <a:endPar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600"/>
                            </p:stCondLst>
                            <p:childTnLst>
                              <p:par>
                                <p:cTn id="26" presetID="2" presetClass="entr" presetSubtype="4" fill="hold" grpId="0" nodeType="afterEffect">
                                  <p:stCondLst>
                                    <p:cond delay="0"/>
                                  </p:stCondLst>
                                  <p:childTnLst>
                                    <p:set>
                                      <p:cBhvr>
                                        <p:cTn id="27" dur="500"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2100"/>
                            </p:stCondLst>
                            <p:childTnLst>
                              <p:par>
                                <p:cTn id="31" presetID="2" presetClass="entr" presetSubtype="4"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919480" y="812800"/>
            <a:ext cx="10139045" cy="398780"/>
          </a:xfrm>
          <a:prstGeom prst="rect">
            <a:avLst/>
          </a:prstGeom>
        </p:spPr>
        <p:txBody>
          <a:bodyPr wrap="square">
            <a:spAutoFit/>
            <a:scene3d>
              <a:camera prst="orthographicFront"/>
              <a:lightRig rig="threePt" dir="t"/>
            </a:scene3d>
            <a:sp3d contourW="12700"/>
          </a:bodyPr>
          <a:lstStyle/>
          <a:p>
            <a:pPr marR="0" defTabSz="914400">
              <a:buClrTx/>
              <a:buSzTx/>
              <a:buFontTx/>
              <a:defRPr/>
            </a:pPr>
            <a:r>
              <a:rPr lang="en-US" altLang="zh-CN" sz="2000" b="1">
                <a:solidFill>
                  <a:srgbClr val="002060"/>
                </a:solidFill>
                <a:latin typeface="Times New Roman" panose="02020603050405020304" pitchFamily="18" charset="0"/>
                <a:ea typeface="宋体" panose="02010600030101010101" pitchFamily="2" charset="-122"/>
                <a:sym typeface="+mn-ea"/>
              </a:rPr>
              <a:t>7</a:t>
            </a:r>
            <a:r>
              <a:rPr lang="zh-CN" sz="2000" b="1">
                <a:solidFill>
                  <a:srgbClr val="002060"/>
                </a:solidFill>
                <a:latin typeface="Times New Roman" panose="02020603050405020304" pitchFamily="18" charset="0"/>
                <a:ea typeface="宋体" panose="02010600030101010101" pitchFamily="2" charset="-122"/>
                <a:sym typeface="+mn-ea"/>
              </a:rPr>
              <a:t>  热处理</a:t>
            </a:r>
            <a:endParaRPr kumimoji="0" lang="zh-CN" sz="2000" b="1" i="0" u="none" strike="noStrike" kern="1200" cap="none" spc="0" normalizeH="0" baseline="0">
              <a:solidFill>
                <a:srgbClr val="002060"/>
              </a:solidFill>
              <a:latin typeface="Times New Roman" panose="02020603050405020304" pitchFamily="18" charset="0"/>
              <a:ea typeface="宋体" panose="02010600030101010101" pitchFamily="2" charset="-122"/>
              <a:sym typeface="+mn-ea"/>
            </a:endParaRPr>
          </a:p>
        </p:txBody>
      </p:sp>
      <p:sp>
        <p:nvSpPr>
          <p:cNvPr id="30" name="PA-矩形 7"/>
          <p:cNvSpPr/>
          <p:nvPr>
            <p:custDataLst>
              <p:tags r:id="rId1"/>
            </p:custDataLst>
          </p:nvPr>
        </p:nvSpPr>
        <p:spPr>
          <a:xfrm>
            <a:off x="1014049" y="52817"/>
            <a:ext cx="37388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球罐安装质量控制要点</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3"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2" cstate="print"/>
          <a:stretch>
            <a:fillRect/>
          </a:stretch>
        </p:blipFill>
        <p:spPr>
          <a:xfrm>
            <a:off x="10333990" y="52705"/>
            <a:ext cx="431165" cy="431165"/>
          </a:xfrm>
          <a:prstGeom prst="rect">
            <a:avLst/>
          </a:prstGeom>
        </p:spPr>
      </p:pic>
      <p:graphicFrame>
        <p:nvGraphicFramePr>
          <p:cNvPr id="3" name="表格 2"/>
          <p:cNvGraphicFramePr>
            <a:graphicFrameLocks noGrp="1"/>
          </p:cNvGraphicFramePr>
          <p:nvPr/>
        </p:nvGraphicFramePr>
        <p:xfrm>
          <a:off x="627797" y="1211580"/>
          <a:ext cx="10960318" cy="4863465"/>
        </p:xfrm>
        <a:graphic>
          <a:graphicData uri="http://schemas.openxmlformats.org/drawingml/2006/table">
            <a:tbl>
              <a:tblPr/>
              <a:tblGrid>
                <a:gridCol w="1651379"/>
                <a:gridCol w="549749"/>
                <a:gridCol w="4709160"/>
                <a:gridCol w="1727200"/>
                <a:gridCol w="2322830"/>
              </a:tblGrid>
              <a:tr h="34099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质量控制点</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控制等级</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标准及有关要求</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方式方法</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质量记录/证明文件</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51054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热处理条件确认</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A</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预焊件焊接完成：无损检测合格后（包括焊接修补后无损检测）；热处理施工方案经监理、业主、质监部门审查认可；</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抽查、审查资料</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停检点（整体热处理前）确认卡</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34099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资格、设备、仪器</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 </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加热系统、测温系统、保温系统、备用措施满足要求</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审查资料</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资质认可文件、设备资料</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88582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测温系统</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 </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测温点应均匀布置在球壳表面，相邻测温点的间距宜不大于4500mm。距人孔与球壳板焊缝边缘200mm以内及产品焊接试板上，必须设测温点。温度记录宜采用连续自动记录仪表。仪表精度应达到1％的要求。</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抽查</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 </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68199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保温要求</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C</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球罐的人孔、接管、连接板以及从支柱与球壳连接焊缝的下端算起向下至少1000mm长度的支柱应进行保温；热处理时，保温层外表温度应不高于60℃</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实地检查</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 </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68135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热处理工艺</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C</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1、400℃以上升温速度50～80℃/h，降温速度宜控制在30~50℃/h，至400℃自然冷却；2、400℃以上升温和降温过程中，球壳表面上相邻两点的温差不得大于130℃。</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全过程跟踪检查</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热处理工艺卡热处理温度记录</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88582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柱脚位移</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C</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热处理前应在支柱底板下部设置移动装置。热处理过程中，应监测柱脚位移，并按计算位移及时调整柱脚位移。一般温度每变化100℃应调整一次。热处理后，应测量并调整支柱垂直度，其允许偏差应符合图样的要求。</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全过程跟踪检查</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球罐热处理柱腿移动记录球罐支柱垂直度检查记录</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热处理效果评定</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rPr>
                        <a:t>B</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实际热处理记录曲线、产品焊接试板性能数据等满足NB/T47016及技术条件要求</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rPr>
                        <a:t>审查资料</a:t>
                      </a:r>
                      <a:endParaRPr kumimoji="0" lang="en-US" sz="1200" b="0" i="0" u="none" strike="noStrike" cap="none" normalizeH="0" baseline="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球罐焊后整体热处理报告球罐产品焊接试板性能报告</a:t>
                      </a:r>
                      <a:endParaRPr kumimoji="0" lang="en-US" sz="1200" b="0" i="0" u="none" strike="noStrike" cap="none" normalizeH="0" baseline="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600"/>
                            </p:stCondLst>
                            <p:childTnLst>
                              <p:par>
                                <p:cTn id="26" presetID="2" presetClass="entr" presetSubtype="4" fill="hold" grpId="0" nodeType="afterEffect">
                                  <p:stCondLst>
                                    <p:cond delay="0"/>
                                  </p:stCondLst>
                                  <p:childTnLst>
                                    <p:set>
                                      <p:cBhvr>
                                        <p:cTn id="27" dur="500"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2100"/>
                            </p:stCondLst>
                            <p:childTnLst>
                              <p:par>
                                <p:cTn id="31" presetID="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919480" y="812800"/>
            <a:ext cx="10139045" cy="398780"/>
          </a:xfrm>
          <a:prstGeom prst="rect">
            <a:avLst/>
          </a:prstGeom>
        </p:spPr>
        <p:txBody>
          <a:bodyPr wrap="square">
            <a:spAutoFit/>
            <a:scene3d>
              <a:camera prst="orthographicFront"/>
              <a:lightRig rig="threePt" dir="t"/>
            </a:scene3d>
            <a:sp3d contourW="12700"/>
          </a:bodyPr>
          <a:lstStyle/>
          <a:p>
            <a:pPr marR="0" defTabSz="914400">
              <a:buClrTx/>
              <a:buSzTx/>
              <a:buFontTx/>
              <a:defRPr/>
            </a:pPr>
            <a:r>
              <a:rPr lang="en-US" altLang="zh-CN" sz="2000" b="1">
                <a:solidFill>
                  <a:srgbClr val="002060"/>
                </a:solidFill>
                <a:latin typeface="Times New Roman" panose="02020603050405020304" pitchFamily="18" charset="0"/>
                <a:ea typeface="宋体" panose="02010600030101010101" pitchFamily="2" charset="-122"/>
                <a:sym typeface="+mn-ea"/>
              </a:rPr>
              <a:t>8</a:t>
            </a:r>
            <a:r>
              <a:rPr lang="zh-CN" sz="2000" b="1">
                <a:solidFill>
                  <a:srgbClr val="002060"/>
                </a:solidFill>
                <a:latin typeface="Times New Roman" panose="02020603050405020304" pitchFamily="18" charset="0"/>
                <a:ea typeface="宋体" panose="02010600030101010101" pitchFamily="2" charset="-122"/>
                <a:sym typeface="+mn-ea"/>
              </a:rPr>
              <a:t>  </a:t>
            </a:r>
            <a:r>
              <a:rPr 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水压试验和气密试验</a:t>
            </a:r>
            <a:endParaRPr kumimoji="0" lang="en-US" sz="2000" b="1" i="0" u="none" strike="noStrike" kern="1200" cap="none" spc="0" normalizeH="0" baseline="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0" name="PA-矩形 7"/>
          <p:cNvSpPr/>
          <p:nvPr>
            <p:custDataLst>
              <p:tags r:id="rId1"/>
            </p:custDataLst>
          </p:nvPr>
        </p:nvSpPr>
        <p:spPr>
          <a:xfrm>
            <a:off x="1014049" y="52817"/>
            <a:ext cx="37388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球罐安装质量控制要点</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3"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2" cstate="print"/>
          <a:stretch>
            <a:fillRect/>
          </a:stretch>
        </p:blipFill>
        <p:spPr>
          <a:xfrm>
            <a:off x="10333990" y="52705"/>
            <a:ext cx="431165" cy="431165"/>
          </a:xfrm>
          <a:prstGeom prst="rect">
            <a:avLst/>
          </a:prstGeom>
        </p:spPr>
      </p:pic>
      <p:graphicFrame>
        <p:nvGraphicFramePr>
          <p:cNvPr id="5" name="表格 4"/>
          <p:cNvGraphicFramePr/>
          <p:nvPr/>
        </p:nvGraphicFramePr>
        <p:xfrm>
          <a:off x="545910" y="1211580"/>
          <a:ext cx="11072050" cy="2567305"/>
        </p:xfrm>
        <a:graphic>
          <a:graphicData uri="http://schemas.openxmlformats.org/drawingml/2006/table">
            <a:tbl>
              <a:tblPr firstRow="1" bandRow="1">
                <a:tableStyleId>{5940675A-B579-460E-94D1-54222C63F5DA}</a:tableStyleId>
              </a:tblPr>
              <a:tblGrid>
                <a:gridCol w="1719618"/>
                <a:gridCol w="478942"/>
                <a:gridCol w="4772025"/>
                <a:gridCol w="1746885"/>
                <a:gridCol w="2354580"/>
              </a:tblGrid>
              <a:tr h="494665">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质量控制点</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控制等级</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标准及有关要求</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方式方法</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质量记录/证明文件</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51180">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水压气密条件确认</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rPr>
                        <a:t>A</a:t>
                      </a:r>
                      <a:endPar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产品试板性能合格；支柱垂直度和拉杆调整完毕；压力表数量、量程、精度、直径满足标准要求并经校准合格；</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审查资料</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停检点（水压试验前）确认卡</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26795">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水压试验</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rPr>
                        <a:t>A</a:t>
                      </a:r>
                      <a:endPar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水温≥15℃；水压试验按GB12337有关规定进行，无渗漏和异常现象为合格；充放水及水压试验过程按GB12337第8.10.4.5条要求对基础沉降进行观察、测量并记录；放水后，平均沉降量不应大于基础中心圆直径的1‰，相邻支柱基础沉降差不应大于2mm。</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现场检查</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球罐压力试验报告球罐基础沉降观测记录</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4665">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气密试验</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rPr>
                        <a:t>A</a:t>
                      </a:r>
                      <a:endPar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气密试验时，气体温度不得低于5℃；试验应按GB 12337的有关规定执行无渗漏为合格。</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现场检查</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球罐气密试验报告</a:t>
                      </a:r>
                      <a:endPar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6" name="表格 5"/>
          <p:cNvGraphicFramePr/>
          <p:nvPr/>
        </p:nvGraphicFramePr>
        <p:xfrm>
          <a:off x="586853" y="4531057"/>
          <a:ext cx="11030472" cy="1064525"/>
        </p:xfrm>
        <a:graphic>
          <a:graphicData uri="http://schemas.openxmlformats.org/drawingml/2006/table">
            <a:tbl>
              <a:tblPr firstRow="1" bandRow="1">
                <a:tableStyleId>{5940675A-B579-460E-94D1-54222C63F5DA}</a:tableStyleId>
              </a:tblPr>
              <a:tblGrid>
                <a:gridCol w="1623357"/>
                <a:gridCol w="492047"/>
                <a:gridCol w="4944540"/>
                <a:gridCol w="1692175"/>
                <a:gridCol w="2278353"/>
              </a:tblGrid>
              <a:tr h="586853">
                <a:tc>
                  <a:txBody>
                    <a:bodyPr/>
                    <a:lstStyle/>
                    <a:p>
                      <a:pPr indent="0" algn="ctr">
                        <a:buNone/>
                      </a:pPr>
                      <a:r>
                        <a:rPr lang="en-US" sz="1200" b="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质量控制点</a:t>
                      </a:r>
                      <a:endPar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控制等级</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标准及有关要求</a:t>
                      </a:r>
                      <a:endPar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方式方法</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质量记录/证明文件</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77672">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最终验收</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rPr>
                        <a:t>A</a:t>
                      </a:r>
                      <a:endPar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相关的国家法律法规、标准规范、设计图纸、设计技术条件等</a:t>
                      </a:r>
                      <a:endPar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rPr>
                        <a:t>会议</a:t>
                      </a:r>
                      <a:endParaRPr lang="en-US" sz="1200" b="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200" b="0" dirty="0" err="1">
                          <a:solidFill>
                            <a:srgbClr val="002060"/>
                          </a:solidFill>
                          <a:uFillTx/>
                          <a:latin typeface="宋体" panose="02010600030101010101" pitchFamily="2" charset="-122"/>
                          <a:ea typeface="宋体" panose="02010600030101010101" pitchFamily="2" charset="-122"/>
                          <a:cs typeface="宋体" panose="02010600030101010101" pitchFamily="2" charset="-122"/>
                        </a:rPr>
                        <a:t>竣工验收证书</a:t>
                      </a:r>
                      <a:endParaRPr lang="en-US" sz="1200" b="0" dirty="0">
                        <a:solidFill>
                          <a:srgbClr val="002060"/>
                        </a:solidFill>
                        <a:uFillTx/>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8" name="矩形 7"/>
          <p:cNvSpPr/>
          <p:nvPr/>
        </p:nvSpPr>
        <p:spPr bwMode="auto">
          <a:xfrm>
            <a:off x="945856" y="3942659"/>
            <a:ext cx="10139045" cy="398780"/>
          </a:xfrm>
          <a:prstGeom prst="rect">
            <a:avLst/>
          </a:prstGeom>
        </p:spPr>
        <p:txBody>
          <a:bodyPr wrap="square">
            <a:spAutoFit/>
            <a:scene3d>
              <a:camera prst="orthographicFront"/>
              <a:lightRig rig="threePt" dir="t"/>
            </a:scene3d>
            <a:sp3d contourW="12700"/>
          </a:bodyPr>
          <a:lstStyle/>
          <a:p>
            <a:pPr marR="0" defTabSz="914400">
              <a:buClrTx/>
              <a:buSzTx/>
              <a:buFontTx/>
              <a:defRPr/>
            </a:pPr>
            <a:r>
              <a:rPr lang="en-US" altLang="zh-CN" sz="2000" b="1" dirty="0">
                <a:solidFill>
                  <a:srgbClr val="002060"/>
                </a:solidFill>
                <a:latin typeface="Times New Roman" panose="02020603050405020304" pitchFamily="18" charset="0"/>
                <a:ea typeface="宋体" panose="02010600030101010101" pitchFamily="2" charset="-122"/>
                <a:sym typeface="+mn-ea"/>
              </a:rPr>
              <a:t>9</a:t>
            </a:r>
            <a:r>
              <a:rPr lang="zh-CN" sz="2000" b="1" dirty="0">
                <a:solidFill>
                  <a:srgbClr val="002060"/>
                </a:solidFill>
                <a:latin typeface="Times New Roman" panose="02020603050405020304" pitchFamily="18" charset="0"/>
                <a:ea typeface="宋体" panose="02010600030101010101" pitchFamily="2" charset="-122"/>
                <a:sym typeface="+mn-ea"/>
              </a:rPr>
              <a:t>  </a:t>
            </a:r>
            <a:r>
              <a:rPr lang="zh-CN" altLang="en-US" sz="20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最终检验</a:t>
            </a:r>
            <a:endParaRPr kumimoji="0" lang="zh-CN" altLang="en-US" sz="2000" b="1" i="0" u="none" strike="noStrike" kern="1200" cap="none" spc="0" normalizeH="0" baseline="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600"/>
                            </p:stCondLst>
                            <p:childTnLst>
                              <p:par>
                                <p:cTn id="26" presetID="2" presetClass="entr" presetSubtype="4" fill="hold" grpId="0" nodeType="afterEffect">
                                  <p:stCondLst>
                                    <p:cond delay="0"/>
                                  </p:stCondLst>
                                  <p:childTnLst>
                                    <p:set>
                                      <p:cBhvr>
                                        <p:cTn id="27" dur="500"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2100"/>
                            </p:stCondLst>
                            <p:childTnLst>
                              <p:par>
                                <p:cTn id="31" presetID="2" presetClass="entr" presetSubtype="4"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par>
                          <p:cTn id="35" fill="hold">
                            <p:stCondLst>
                              <p:cond delay="2600"/>
                            </p:stCondLst>
                            <p:childTnLst>
                              <p:par>
                                <p:cTn id="36" presetID="2" presetClass="entr" presetSubtype="4" fill="hold" grpId="0" nodeType="afterEffect">
                                  <p:stCondLst>
                                    <p:cond delay="0"/>
                                  </p:stCondLst>
                                  <p:childTnLst>
                                    <p:set>
                                      <p:cBhvr>
                                        <p:cTn id="37" dur="500"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par>
                          <p:cTn id="40" fill="hold">
                            <p:stCondLst>
                              <p:cond delay="3100"/>
                            </p:stCondLst>
                            <p:childTnLst>
                              <p:par>
                                <p:cTn id="41" presetID="2" presetClass="entr" presetSubtype="4"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707693" y="1941621"/>
            <a:ext cx="2522855" cy="430374"/>
          </a:xfrm>
          <a:prstGeom prst="rect">
            <a:avLst/>
          </a:prstGeom>
          <a:noFill/>
        </p:spPr>
        <p:txBody>
          <a:bodyPr wrap="square" rtlCol="0">
            <a:spAutoFit/>
            <a:scene3d>
              <a:camera prst="orthographicFront"/>
              <a:lightRig rig="threePt" dir="t"/>
            </a:scene3d>
            <a:sp3d contourW="12700"/>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rPr>
              <a:t>零部件核对检验</a:t>
            </a:r>
            <a:endPar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sp>
        <p:nvSpPr>
          <p:cNvPr id="24" name="PA-文本框 23"/>
          <p:cNvSpPr txBox="1"/>
          <p:nvPr>
            <p:custDataLst>
              <p:tags r:id="rId1"/>
            </p:custDataLst>
          </p:nvPr>
        </p:nvSpPr>
        <p:spPr>
          <a:xfrm>
            <a:off x="893464" y="957742"/>
            <a:ext cx="5339715" cy="607695"/>
          </a:xfrm>
          <a:prstGeom prst="rect">
            <a:avLst/>
          </a:prstGeom>
          <a:noFill/>
        </p:spPr>
        <p:txBody>
          <a:bodyPr wrap="square" rtlCol="0">
            <a:spAutoFit/>
            <a:scene3d>
              <a:camera prst="orthographicFront"/>
              <a:lightRig rig="threePt" dir="t"/>
            </a:scene3d>
            <a:sp3d contourW="12700"/>
          </a:bodyPr>
          <a:lstStyle/>
          <a:p>
            <a:pPr marL="0" marR="0" lvl="0" indent="0" algn="l" defTabSz="457200" rtl="0" eaLnBrk="1" fontAlgn="auto" latinLnBrk="0" hangingPunct="1">
              <a:lnSpc>
                <a:spcPct val="12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0000">
                    <a:lumMod val="75000"/>
                    <a:lumOff val="25000"/>
                  </a:srgbClr>
                </a:solidFill>
                <a:effectLst/>
                <a:uLnTx/>
                <a:uFillTx/>
                <a:cs typeface="+mn-ea"/>
                <a:sym typeface="+mn-lt"/>
              </a:rPr>
              <a:t>球罐安装前进行部件及基础验收</a:t>
            </a:r>
            <a:endParaRPr kumimoji="0" lang="zh-CN" altLang="en-US" sz="28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pic>
        <p:nvPicPr>
          <p:cNvPr id="2" name="图片 1" descr="D:\1 FMX\润锋重工资质文件\素材\图片33.png图片33"/>
          <p:cNvPicPr>
            <a:picLocks noChangeAspect="1"/>
          </p:cNvPicPr>
          <p:nvPr/>
        </p:nvPicPr>
        <p:blipFill rotWithShape="1">
          <a:blip r:embed="rId2" cstate="print"/>
          <a:srcRect/>
          <a:stretch>
            <a:fillRect/>
          </a:stretch>
        </p:blipFill>
        <p:spPr>
          <a:xfrm>
            <a:off x="6186805" y="2712720"/>
            <a:ext cx="5500370" cy="3031490"/>
          </a:xfrm>
          <a:prstGeom prst="rect">
            <a:avLst/>
          </a:prstGeom>
        </p:spPr>
      </p:pic>
      <p:pic>
        <p:nvPicPr>
          <p:cNvPr id="3" name="图片 2" descr="D:\1 FMX\润锋重工资质文件\素材\图片31.png图片31"/>
          <p:cNvPicPr>
            <a:picLocks noChangeAspect="1"/>
          </p:cNvPicPr>
          <p:nvPr/>
        </p:nvPicPr>
        <p:blipFill rotWithShape="1">
          <a:blip r:embed="rId3" cstate="print"/>
          <a:srcRect/>
          <a:stretch>
            <a:fillRect/>
          </a:stretch>
        </p:blipFill>
        <p:spPr>
          <a:xfrm>
            <a:off x="410845" y="2712720"/>
            <a:ext cx="5389245" cy="3031490"/>
          </a:xfrm>
          <a:prstGeom prst="rect">
            <a:avLst/>
          </a:prstGeom>
        </p:spPr>
      </p:pic>
      <p:sp>
        <p:nvSpPr>
          <p:cNvPr id="33" name="PA-矩形 7"/>
          <p:cNvSpPr/>
          <p:nvPr>
            <p:custDataLst>
              <p:tags r:id="rId4"/>
            </p:custDataLst>
          </p:nvPr>
        </p:nvSpPr>
        <p:spPr>
          <a:xfrm>
            <a:off x="1014049" y="52817"/>
            <a:ext cx="26720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零部件基础验收</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5" name="矩形 34"/>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6" name="组合 35"/>
          <p:cNvGrpSpPr/>
          <p:nvPr/>
        </p:nvGrpSpPr>
        <p:grpSpPr>
          <a:xfrm>
            <a:off x="217540" y="1"/>
            <a:ext cx="730741" cy="812800"/>
            <a:chOff x="117754" y="1"/>
            <a:chExt cx="730741" cy="812800"/>
          </a:xfrm>
        </p:grpSpPr>
        <p:sp>
          <p:nvSpPr>
            <p:cNvPr id="37" name="矩形 36"/>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8" name="文本框 37"/>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5" name="图片 4" descr="企业logo图片_20211207094357"/>
          <p:cNvPicPr>
            <a:picLocks noChangeAspect="1"/>
          </p:cNvPicPr>
          <p:nvPr/>
        </p:nvPicPr>
        <p:blipFill>
          <a:blip r:embed="rId5" cstate="print"/>
          <a:stretch>
            <a:fillRect/>
          </a:stretch>
        </p:blipFill>
        <p:spPr>
          <a:xfrm>
            <a:off x="10333990" y="52705"/>
            <a:ext cx="431165" cy="431165"/>
          </a:xfrm>
          <a:prstGeom prst="rect">
            <a:avLst/>
          </a:prstGeom>
        </p:spPr>
      </p:pic>
      <p:sp>
        <p:nvSpPr>
          <p:cNvPr id="7" name="文本框 6"/>
          <p:cNvSpPr txBox="1"/>
          <p:nvPr/>
        </p:nvSpPr>
        <p:spPr>
          <a:xfrm>
            <a:off x="6287770" y="1927974"/>
            <a:ext cx="2522855" cy="430374"/>
          </a:xfrm>
          <a:prstGeom prst="rect">
            <a:avLst/>
          </a:prstGeom>
          <a:noFill/>
        </p:spPr>
        <p:txBody>
          <a:bodyPr wrap="square" rtlCol="0">
            <a:spAutoFit/>
            <a:scene3d>
              <a:camera prst="orthographicFront"/>
              <a:lightRig rig="threePt" dir="t"/>
            </a:scene3d>
            <a:sp3d contourW="12700"/>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rPr>
              <a:t>现场基础验收</a:t>
            </a:r>
            <a:endPar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7500">
        <p:random/>
      </p:transition>
    </mc:Choice>
    <mc:Fallback>
      <p:transition spd="slow" advTm="75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000" fill="hold">
                                          <p:stCondLst>
                                            <p:cond delay="0"/>
                                          </p:stCondLst>
                                        </p:cTn>
                                        <p:tgtEl>
                                          <p:spTgt spid="91"/>
                                        </p:tgtEl>
                                        <p:attrNameLst>
                                          <p:attrName>style.visibility</p:attrName>
                                        </p:attrNameLst>
                                      </p:cBhvr>
                                      <p:to>
                                        <p:strVal val="visible"/>
                                      </p:to>
                                    </p:set>
                                    <p:animEffect transition="in" filter="fade">
                                      <p:cBhvr>
                                        <p:cTn id="10" dur="10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p:tgtEl>
                                          <p:spTgt spid="35"/>
                                        </p:tgtEl>
                                        <p:attrNameLst>
                                          <p:attrName>ppt_y</p:attrName>
                                        </p:attrNameLst>
                                      </p:cBhvr>
                                      <p:tavLst>
                                        <p:tav tm="0">
                                          <p:val>
                                            <p:strVal val="#ppt_y+#ppt_h*1.125000"/>
                                          </p:val>
                                        </p:tav>
                                        <p:tav tm="100000">
                                          <p:val>
                                            <p:strVal val="#ppt_y"/>
                                          </p:val>
                                        </p:tav>
                                      </p:tavLst>
                                    </p:anim>
                                    <p:animEffect transition="in" filter="wipe(up)">
                                      <p:cBhvr>
                                        <p:cTn id="18" dur="500"/>
                                        <p:tgtEl>
                                          <p:spTgt spid="35"/>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3"/>
                                        </p:tgtEl>
                                        <p:attrNameLst>
                                          <p:attrName>style.visibility</p:attrName>
                                        </p:attrNameLst>
                                      </p:cBhvr>
                                      <p:to>
                                        <p:strVal val="visible"/>
                                      </p:to>
                                    </p:set>
                                    <p:anim to="" calcmode="lin" valueType="num">
                                      <p:cBhvr>
                                        <p:cTn id="21" dur="700" fill="hold">
                                          <p:stCondLst>
                                            <p:cond delay="0"/>
                                          </p:stCondLst>
                                        </p:cTn>
                                        <p:tgtEl>
                                          <p:spTgt spid="33"/>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3"/>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3"/>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3"/>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300"/>
                            </p:stCondLst>
                            <p:childTnLst>
                              <p:par>
                                <p:cTn id="26" presetID="0" presetClass="entr" presetSubtype="0" fill="hold" grpId="0" nodeType="afterEffect">
                                  <p:stCondLst>
                                    <p:cond delay="0"/>
                                  </p:stCondLst>
                                  <p:iterate type="lt">
                                    <p:tmPct val="10000"/>
                                  </p:iterate>
                                  <p:childTnLst>
                                    <p:set>
                                      <p:cBhvr>
                                        <p:cTn id="27" dur="1" fill="hold">
                                          <p:stCondLst>
                                            <p:cond delay="0"/>
                                          </p:stCondLst>
                                        </p:cTn>
                                        <p:tgtEl>
                                          <p:spTgt spid="24"/>
                                        </p:tgtEl>
                                        <p:attrNameLst>
                                          <p:attrName>style.visibility</p:attrName>
                                        </p:attrNameLst>
                                      </p:cBhvr>
                                      <p:to>
                                        <p:strVal val="visible"/>
                                      </p:to>
                                    </p:set>
                                    <p:anim to="" calcmode="lin" valueType="num">
                                      <p:cBhvr>
                                        <p:cTn id="28" dur="500" fill="hold">
                                          <p:stCondLst>
                                            <p:cond delay="0"/>
                                          </p:stCondLst>
                                        </p:cTn>
                                        <p:tgtEl>
                                          <p:spTgt spid="24"/>
                                        </p:tgtEl>
                                        <p:attrNameLst>
                                          <p:attrName>ppt_x</p:attrName>
                                        </p:attrNameLst>
                                      </p:cBhvr>
                                      <p:tavLst>
                                        <p:tav tm="0" fmla="#ppt_x-(-#ppt_w/2*cos(ppt_r/180*pi))*((1.5-1.5*$)^2-(1.5-1.5*$)^3)">
                                          <p:val>
                                            <p:fltVal val="0"/>
                                          </p:val>
                                        </p:tav>
                                        <p:tav tm="100000">
                                          <p:val>
                                            <p:fltVal val="1"/>
                                          </p:val>
                                        </p:tav>
                                      </p:tavLst>
                                    </p:anim>
                                    <p:anim to="" calcmode="lin" valueType="num">
                                      <p:cBhvr>
                                        <p:cTn id="29" dur="500" fill="hold">
                                          <p:stCondLst>
                                            <p:cond delay="0"/>
                                          </p:stCondLst>
                                        </p:cTn>
                                        <p:tgtEl>
                                          <p:spTgt spid="24"/>
                                        </p:tgtEl>
                                        <p:attrNameLst>
                                          <p:attrName>ppt_y</p:attrName>
                                        </p:attrNameLst>
                                      </p:cBhvr>
                                      <p:tavLst>
                                        <p:tav tm="0" fmla="#ppt_y+(-#ppt_h/2*cos(ppt_r/180*pi))*((1.5-1.5*$)^2-(1.5-1.5*$)^3)">
                                          <p:val>
                                            <p:fltVal val="0"/>
                                          </p:val>
                                        </p:tav>
                                        <p:tav tm="100000">
                                          <p:val>
                                            <p:fltVal val="1"/>
                                          </p:val>
                                        </p:tav>
                                      </p:tavLst>
                                    </p:anim>
                                    <p:anim to="" calcmode="lin" valueType="num">
                                      <p:cBhvr>
                                        <p:cTn id="30" dur="500" fill="hold">
                                          <p:stCondLst>
                                            <p:cond delay="0"/>
                                          </p:stCondLst>
                                        </p:cTn>
                                        <p:tgtEl>
                                          <p:spTgt spid="24"/>
                                        </p:tgtEl>
                                        <p:attrNameLst>
                                          <p:attrName>ppt_h</p:attrName>
                                        </p:attrNameLst>
                                      </p:cBhvr>
                                      <p:tavLst>
                                        <p:tav tm="0" fmla="#ppt_h-(-#ppt_h)*((1.5-1.5*$)^2-(1.5-1.5*$)^3)">
                                          <p:val>
                                            <p:fltVal val="0"/>
                                          </p:val>
                                        </p:tav>
                                        <p:tav tm="100000">
                                          <p:val>
                                            <p:fltVal val="1"/>
                                          </p:val>
                                        </p:tav>
                                      </p:tavLst>
                                    </p:anim>
                                    <p:anim to="" calcmode="lin" valueType="num">
                                      <p:cBhvr>
                                        <p:cTn id="31" dur="500" fill="hold">
                                          <p:stCondLst>
                                            <p:cond delay="0"/>
                                          </p:stCondLst>
                                        </p:cTn>
                                        <p:tgtEl>
                                          <p:spTgt spid="24"/>
                                        </p:tgtEl>
                                        <p:attrNameLst>
                                          <p:attrName>ppt_w</p:attrName>
                                        </p:attrNameLst>
                                      </p:cBhvr>
                                      <p:tavLst>
                                        <p:tav tm="0" fmla="#ppt_w-(-#ppt_w)*((1.5-1.5*$)^2-(1.5-1.5*$)^3)">
                                          <p:val>
                                            <p:fltVal val="0"/>
                                          </p:val>
                                        </p:tav>
                                        <p:tav tm="100000">
                                          <p:val>
                                            <p:fltVal val="1"/>
                                          </p:val>
                                        </p:tav>
                                      </p:tavLst>
                                    </p:anim>
                                  </p:childTnLst>
                                </p:cTn>
                              </p:par>
                            </p:childTnLst>
                          </p:cTn>
                        </p:par>
                        <p:par>
                          <p:cTn id="32" fill="hold">
                            <p:stCondLst>
                              <p:cond delay="2450"/>
                            </p:stCondLst>
                            <p:childTnLst>
                              <p:par>
                                <p:cTn id="33" presetID="2" presetClass="entr" presetSubtype="4" fill="hold" grpId="0" nodeType="afterEffect">
                                  <p:stCondLst>
                                    <p:cond delay="0"/>
                                  </p:stCondLst>
                                  <p:childTnLst>
                                    <p:set>
                                      <p:cBhvr>
                                        <p:cTn id="34" dur="1000" fill="hold">
                                          <p:stCondLst>
                                            <p:cond delay="0"/>
                                          </p:stCondLst>
                                        </p:cTn>
                                        <p:tgtEl>
                                          <p:spTgt spid="26"/>
                                        </p:tgtEl>
                                        <p:attrNameLst>
                                          <p:attrName>style.visibility</p:attrName>
                                        </p:attrNameLst>
                                      </p:cBhvr>
                                      <p:to>
                                        <p:strVal val="visible"/>
                                      </p:to>
                                    </p:set>
                                    <p:anim calcmode="lin" valueType="num">
                                      <p:cBhvr additive="base">
                                        <p:cTn id="35" dur="1000" fill="hold"/>
                                        <p:tgtEl>
                                          <p:spTgt spid="26"/>
                                        </p:tgtEl>
                                        <p:attrNameLst>
                                          <p:attrName>ppt_x</p:attrName>
                                        </p:attrNameLst>
                                      </p:cBhvr>
                                      <p:tavLst>
                                        <p:tav tm="0">
                                          <p:val>
                                            <p:strVal val="#ppt_x"/>
                                          </p:val>
                                        </p:tav>
                                        <p:tav tm="100000">
                                          <p:val>
                                            <p:strVal val="#ppt_x"/>
                                          </p:val>
                                        </p:tav>
                                      </p:tavLst>
                                    </p:anim>
                                    <p:anim calcmode="lin" valueType="num">
                                      <p:cBhvr additive="base">
                                        <p:cTn id="36" dur="10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000" fill="hold">
                                          <p:stCondLst>
                                            <p:cond delay="0"/>
                                          </p:stCondLst>
                                        </p:cTn>
                                        <p:tgtEl>
                                          <p:spTgt spid="7"/>
                                        </p:tgtEl>
                                        <p:attrNameLst>
                                          <p:attrName>style.visibility</p:attrName>
                                        </p:attrNameLst>
                                      </p:cBhvr>
                                      <p:to>
                                        <p:strVal val="visible"/>
                                      </p:to>
                                    </p:set>
                                    <p:anim calcmode="lin" valueType="num">
                                      <p:cBhvr additive="base">
                                        <p:cTn id="39" dur="1000" fill="hold"/>
                                        <p:tgtEl>
                                          <p:spTgt spid="7"/>
                                        </p:tgtEl>
                                        <p:attrNameLst>
                                          <p:attrName>ppt_x</p:attrName>
                                        </p:attrNameLst>
                                      </p:cBhvr>
                                      <p:tavLst>
                                        <p:tav tm="0">
                                          <p:val>
                                            <p:strVal val="#ppt_x"/>
                                          </p:val>
                                        </p:tav>
                                        <p:tav tm="100000">
                                          <p:val>
                                            <p:strVal val="#ppt_x"/>
                                          </p:val>
                                        </p:tav>
                                      </p:tavLst>
                                    </p:anim>
                                    <p:anim calcmode="lin" valueType="num">
                                      <p:cBhvr additive="base">
                                        <p:cTn id="40" dur="1000" fill="hold"/>
                                        <p:tgtEl>
                                          <p:spTgt spid="7"/>
                                        </p:tgtEl>
                                        <p:attrNameLst>
                                          <p:attrName>ppt_y</p:attrName>
                                        </p:attrNameLst>
                                      </p:cBhvr>
                                      <p:tavLst>
                                        <p:tav tm="0">
                                          <p:val>
                                            <p:strVal val="1+#ppt_h/2"/>
                                          </p:val>
                                        </p:tav>
                                        <p:tav tm="100000">
                                          <p:val>
                                            <p:strVal val="#ppt_y"/>
                                          </p:val>
                                        </p:tav>
                                      </p:tavLst>
                                    </p:anim>
                                  </p:childTnLst>
                                </p:cTn>
                              </p:par>
                            </p:childTnLst>
                          </p:cTn>
                        </p:par>
                        <p:par>
                          <p:cTn id="41" fill="hold">
                            <p:stCondLst>
                              <p:cond delay="3450"/>
                            </p:stCondLst>
                            <p:childTnLst>
                              <p:par>
                                <p:cTn id="42" presetID="18" presetClass="entr" presetSubtype="9"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strips(upLeft)">
                                      <p:cBhvr>
                                        <p:cTn id="44" dur="500"/>
                                        <p:tgtEl>
                                          <p:spTgt spid="3"/>
                                        </p:tgtEl>
                                      </p:cBhvr>
                                    </p:animEffect>
                                  </p:childTnLst>
                                </p:cTn>
                              </p:par>
                              <p:par>
                                <p:cTn id="45" presetID="18" presetClass="entr" presetSubtype="3" fill="hold" nodeType="withEffect">
                                  <p:stCondLst>
                                    <p:cond delay="250"/>
                                  </p:stCondLst>
                                  <p:childTnLst>
                                    <p:set>
                                      <p:cBhvr>
                                        <p:cTn id="46" dur="1" fill="hold">
                                          <p:stCondLst>
                                            <p:cond delay="0"/>
                                          </p:stCondLst>
                                        </p:cTn>
                                        <p:tgtEl>
                                          <p:spTgt spid="2"/>
                                        </p:tgtEl>
                                        <p:attrNameLst>
                                          <p:attrName>style.visibility</p:attrName>
                                        </p:attrNameLst>
                                      </p:cBhvr>
                                      <p:to>
                                        <p:strVal val="visible"/>
                                      </p:to>
                                    </p:set>
                                    <p:animEffect transition="in" filter="strips(upRight)">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P spid="33" grpId="0"/>
      <p:bldP spid="35" grpId="0" bldLvl="0" animBg="1"/>
      <p:bldP spid="91"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550071" y="2230812"/>
            <a:ext cx="2522855" cy="430374"/>
          </a:xfrm>
          <a:prstGeom prst="rect">
            <a:avLst/>
          </a:prstGeom>
          <a:noFill/>
        </p:spPr>
        <p:txBody>
          <a:bodyPr wrap="square" rtlCol="0">
            <a:spAutoFit/>
            <a:scene3d>
              <a:camera prst="orthographicFront"/>
              <a:lightRig rig="threePt" dir="t"/>
            </a:scene3d>
            <a:sp3d contourW="12700"/>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rPr>
              <a:t>球罐柱腿组装</a:t>
            </a:r>
            <a:endPar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sp>
        <p:nvSpPr>
          <p:cNvPr id="24" name="PA-文本框 23"/>
          <p:cNvSpPr txBox="1"/>
          <p:nvPr>
            <p:custDataLst>
              <p:tags r:id="rId1"/>
            </p:custDataLst>
          </p:nvPr>
        </p:nvSpPr>
        <p:spPr>
          <a:xfrm>
            <a:off x="948055" y="1421765"/>
            <a:ext cx="4542790" cy="607695"/>
          </a:xfrm>
          <a:prstGeom prst="rect">
            <a:avLst/>
          </a:prstGeom>
          <a:noFill/>
        </p:spPr>
        <p:txBody>
          <a:bodyPr wrap="square" rtlCol="0">
            <a:spAutoFit/>
            <a:scene3d>
              <a:camera prst="orthographicFront"/>
              <a:lightRig rig="threePt" dir="t"/>
            </a:scene3d>
            <a:sp3d contourW="12700"/>
          </a:bodyPr>
          <a:lstStyle/>
          <a:p>
            <a:pPr marL="0" marR="0" lvl="0" indent="0" algn="l" defTabSz="457200" rtl="0" eaLnBrk="1" fontAlgn="auto" latinLnBrk="0" hangingPunct="1">
              <a:lnSpc>
                <a:spcPct val="12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0000">
                    <a:lumMod val="75000"/>
                    <a:lumOff val="25000"/>
                  </a:srgbClr>
                </a:solidFill>
                <a:effectLst/>
                <a:uLnTx/>
                <a:uFillTx/>
                <a:cs typeface="+mn-ea"/>
                <a:sym typeface="+mn-lt"/>
              </a:rPr>
              <a:t>球罐组装</a:t>
            </a:r>
            <a:endParaRPr kumimoji="0" lang="zh-CN" altLang="en-US" sz="28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pic>
        <p:nvPicPr>
          <p:cNvPr id="2" name="图片 1" descr="D:\1 FMX\润锋重工资质文件\素材\图片17.png图片17"/>
          <p:cNvPicPr>
            <a:picLocks noChangeAspect="1"/>
          </p:cNvPicPr>
          <p:nvPr/>
        </p:nvPicPr>
        <p:blipFill rotWithShape="1">
          <a:blip r:embed="rId2" cstate="print"/>
          <a:srcRect/>
          <a:stretch>
            <a:fillRect/>
          </a:stretch>
        </p:blipFill>
        <p:spPr>
          <a:xfrm>
            <a:off x="7641590" y="812800"/>
            <a:ext cx="3726180" cy="2468880"/>
          </a:xfrm>
          <a:prstGeom prst="rect">
            <a:avLst/>
          </a:prstGeom>
        </p:spPr>
      </p:pic>
      <p:pic>
        <p:nvPicPr>
          <p:cNvPr id="3" name="图片 2" descr="D:\1 FMX\润锋重工资质文件\素材\图片16.png图片16"/>
          <p:cNvPicPr>
            <a:picLocks noChangeAspect="1"/>
          </p:cNvPicPr>
          <p:nvPr/>
        </p:nvPicPr>
        <p:blipFill rotWithShape="1">
          <a:blip r:embed="rId3" cstate="print"/>
          <a:srcRect/>
          <a:stretch>
            <a:fillRect/>
          </a:stretch>
        </p:blipFill>
        <p:spPr>
          <a:xfrm>
            <a:off x="3966210" y="812800"/>
            <a:ext cx="3580765" cy="2469515"/>
          </a:xfrm>
          <a:prstGeom prst="rect">
            <a:avLst/>
          </a:prstGeom>
        </p:spPr>
      </p:pic>
      <p:pic>
        <p:nvPicPr>
          <p:cNvPr id="4" name="图片 3" descr="D:\1 FMX\润锋重工资质文件\素材\图片20.png图片20"/>
          <p:cNvPicPr>
            <a:picLocks noChangeAspect="1"/>
          </p:cNvPicPr>
          <p:nvPr/>
        </p:nvPicPr>
        <p:blipFill rotWithShape="1">
          <a:blip r:embed="rId4" cstate="print"/>
          <a:srcRect/>
          <a:stretch>
            <a:fillRect/>
          </a:stretch>
        </p:blipFill>
        <p:spPr>
          <a:xfrm>
            <a:off x="7641590" y="3411220"/>
            <a:ext cx="3726180" cy="2740660"/>
          </a:xfrm>
          <a:prstGeom prst="rect">
            <a:avLst/>
          </a:prstGeom>
        </p:spPr>
      </p:pic>
      <p:sp>
        <p:nvSpPr>
          <p:cNvPr id="33" name="PA-矩形 7"/>
          <p:cNvSpPr/>
          <p:nvPr>
            <p:custDataLst>
              <p:tags r:id="rId5"/>
            </p:custDataLst>
          </p:nvPr>
        </p:nvSpPr>
        <p:spPr>
          <a:xfrm>
            <a:off x="1014049" y="52817"/>
            <a:ext cx="16052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球罐组装</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5" name="矩形 34"/>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6" name="组合 35"/>
          <p:cNvGrpSpPr/>
          <p:nvPr/>
        </p:nvGrpSpPr>
        <p:grpSpPr>
          <a:xfrm>
            <a:off x="217540" y="1"/>
            <a:ext cx="730741" cy="812800"/>
            <a:chOff x="117754" y="1"/>
            <a:chExt cx="730741" cy="812800"/>
          </a:xfrm>
        </p:grpSpPr>
        <p:sp>
          <p:nvSpPr>
            <p:cNvPr id="37" name="矩形 36"/>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8" name="文本框 37"/>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5" name="图片 4" descr="企业logo图片_20211207094357"/>
          <p:cNvPicPr>
            <a:picLocks noChangeAspect="1"/>
          </p:cNvPicPr>
          <p:nvPr/>
        </p:nvPicPr>
        <p:blipFill>
          <a:blip r:embed="rId6" cstate="print"/>
          <a:stretch>
            <a:fillRect/>
          </a:stretch>
        </p:blipFill>
        <p:spPr>
          <a:xfrm>
            <a:off x="10333990" y="52705"/>
            <a:ext cx="431165" cy="431165"/>
          </a:xfrm>
          <a:prstGeom prst="rect">
            <a:avLst/>
          </a:prstGeom>
        </p:spPr>
      </p:pic>
      <p:pic>
        <p:nvPicPr>
          <p:cNvPr id="6" name="图片 5" descr="D:\1 FMX\润锋重工资质文件\素材\图片18.png图片18"/>
          <p:cNvPicPr>
            <a:picLocks noChangeAspect="1"/>
          </p:cNvPicPr>
          <p:nvPr/>
        </p:nvPicPr>
        <p:blipFill rotWithShape="1">
          <a:blip r:embed="rId7" cstate="print"/>
          <a:srcRect/>
          <a:stretch>
            <a:fillRect/>
          </a:stretch>
        </p:blipFill>
        <p:spPr>
          <a:xfrm>
            <a:off x="3966845" y="3410585"/>
            <a:ext cx="3580130" cy="2741295"/>
          </a:xfrm>
          <a:prstGeom prst="rect">
            <a:avLst/>
          </a:prstGeom>
        </p:spPr>
      </p:pic>
      <p:sp>
        <p:nvSpPr>
          <p:cNvPr id="7" name="文本框 6"/>
          <p:cNvSpPr txBox="1"/>
          <p:nvPr/>
        </p:nvSpPr>
        <p:spPr>
          <a:xfrm>
            <a:off x="536424" y="2997209"/>
            <a:ext cx="2522855" cy="430374"/>
          </a:xfrm>
          <a:prstGeom prst="rect">
            <a:avLst/>
          </a:prstGeom>
          <a:noFill/>
        </p:spPr>
        <p:txBody>
          <a:bodyPr wrap="square" rtlCol="0">
            <a:spAutoFit/>
            <a:scene3d>
              <a:camera prst="orthographicFront"/>
              <a:lightRig rig="threePt" dir="t"/>
            </a:scene3d>
            <a:sp3d contourW="12700"/>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rPr>
              <a:t>球罐插板组装</a:t>
            </a:r>
            <a:endPar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sp>
        <p:nvSpPr>
          <p:cNvPr id="9" name="文本框 8"/>
          <p:cNvSpPr txBox="1"/>
          <p:nvPr/>
        </p:nvSpPr>
        <p:spPr>
          <a:xfrm>
            <a:off x="563718" y="3675067"/>
            <a:ext cx="2522855" cy="430374"/>
          </a:xfrm>
          <a:prstGeom prst="rect">
            <a:avLst/>
          </a:prstGeom>
          <a:noFill/>
        </p:spPr>
        <p:txBody>
          <a:bodyPr wrap="square" rtlCol="0">
            <a:spAutoFit/>
            <a:scene3d>
              <a:camera prst="orthographicFront"/>
              <a:lightRig rig="threePt" dir="t"/>
            </a:scene3d>
            <a:sp3d contourW="12700"/>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rPr>
              <a:t>球罐极板组装</a:t>
            </a:r>
            <a:endPar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sp>
        <p:nvSpPr>
          <p:cNvPr id="10" name="文本框 9"/>
          <p:cNvSpPr txBox="1"/>
          <p:nvPr/>
        </p:nvSpPr>
        <p:spPr>
          <a:xfrm>
            <a:off x="577366" y="4384353"/>
            <a:ext cx="3018790" cy="430374"/>
          </a:xfrm>
          <a:prstGeom prst="rect">
            <a:avLst/>
          </a:prstGeom>
          <a:noFill/>
        </p:spPr>
        <p:txBody>
          <a:bodyPr wrap="square" rtlCol="0">
            <a:spAutoFit/>
            <a:scene3d>
              <a:camera prst="orthographicFront"/>
              <a:lightRig rig="threePt" dir="t"/>
            </a:scene3d>
            <a:sp3d contourW="12700"/>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smtClean="0">
                <a:ln>
                  <a:noFill/>
                </a:ln>
                <a:solidFill>
                  <a:srgbClr val="000000">
                    <a:lumMod val="75000"/>
                    <a:lumOff val="25000"/>
                  </a:srgbClr>
                </a:solidFill>
                <a:effectLst/>
                <a:uLnTx/>
                <a:uFillTx/>
                <a:cs typeface="+mn-ea"/>
                <a:sym typeface="+mn-lt"/>
              </a:rPr>
              <a:t>搭脚手架满足</a:t>
            </a:r>
            <a:r>
              <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rPr>
              <a:t>焊接条件</a:t>
            </a:r>
            <a:endPar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7500">
        <p:random/>
      </p:transition>
    </mc:Choice>
    <mc:Fallback>
      <p:transition spd="slow" advTm="75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000" fill="hold">
                                          <p:stCondLst>
                                            <p:cond delay="0"/>
                                          </p:stCondLst>
                                        </p:cTn>
                                        <p:tgtEl>
                                          <p:spTgt spid="91"/>
                                        </p:tgtEl>
                                        <p:attrNameLst>
                                          <p:attrName>style.visibility</p:attrName>
                                        </p:attrNameLst>
                                      </p:cBhvr>
                                      <p:to>
                                        <p:strVal val="visible"/>
                                      </p:to>
                                    </p:set>
                                    <p:animEffect transition="in" filter="fade">
                                      <p:cBhvr>
                                        <p:cTn id="10" dur="10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p:tgtEl>
                                          <p:spTgt spid="35"/>
                                        </p:tgtEl>
                                        <p:attrNameLst>
                                          <p:attrName>ppt_y</p:attrName>
                                        </p:attrNameLst>
                                      </p:cBhvr>
                                      <p:tavLst>
                                        <p:tav tm="0">
                                          <p:val>
                                            <p:strVal val="#ppt_y+#ppt_h*1.125000"/>
                                          </p:val>
                                        </p:tav>
                                        <p:tav tm="100000">
                                          <p:val>
                                            <p:strVal val="#ppt_y"/>
                                          </p:val>
                                        </p:tav>
                                      </p:tavLst>
                                    </p:anim>
                                    <p:animEffect transition="in" filter="wipe(up)">
                                      <p:cBhvr>
                                        <p:cTn id="18" dur="500"/>
                                        <p:tgtEl>
                                          <p:spTgt spid="35"/>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3"/>
                                        </p:tgtEl>
                                        <p:attrNameLst>
                                          <p:attrName>style.visibility</p:attrName>
                                        </p:attrNameLst>
                                      </p:cBhvr>
                                      <p:to>
                                        <p:strVal val="visible"/>
                                      </p:to>
                                    </p:set>
                                    <p:anim to="" calcmode="lin" valueType="num">
                                      <p:cBhvr>
                                        <p:cTn id="21" dur="700" fill="hold">
                                          <p:stCondLst>
                                            <p:cond delay="0"/>
                                          </p:stCondLst>
                                        </p:cTn>
                                        <p:tgtEl>
                                          <p:spTgt spid="33"/>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3"/>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3"/>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3"/>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000"/>
                            </p:stCondLst>
                            <p:childTnLst>
                              <p:par>
                                <p:cTn id="26" presetID="0" presetClass="entr" presetSubtype="0" fill="hold" grpId="0" nodeType="afterEffect">
                                  <p:stCondLst>
                                    <p:cond delay="0"/>
                                  </p:stCondLst>
                                  <p:iterate type="lt">
                                    <p:tmPct val="10000"/>
                                  </p:iterate>
                                  <p:childTnLst>
                                    <p:set>
                                      <p:cBhvr>
                                        <p:cTn id="27" dur="1" fill="hold">
                                          <p:stCondLst>
                                            <p:cond delay="0"/>
                                          </p:stCondLst>
                                        </p:cTn>
                                        <p:tgtEl>
                                          <p:spTgt spid="24"/>
                                        </p:tgtEl>
                                        <p:attrNameLst>
                                          <p:attrName>style.visibility</p:attrName>
                                        </p:attrNameLst>
                                      </p:cBhvr>
                                      <p:to>
                                        <p:strVal val="visible"/>
                                      </p:to>
                                    </p:set>
                                    <p:anim to="" calcmode="lin" valueType="num">
                                      <p:cBhvr>
                                        <p:cTn id="28" dur="500" fill="hold">
                                          <p:stCondLst>
                                            <p:cond delay="0"/>
                                          </p:stCondLst>
                                        </p:cTn>
                                        <p:tgtEl>
                                          <p:spTgt spid="24"/>
                                        </p:tgtEl>
                                        <p:attrNameLst>
                                          <p:attrName>ppt_x</p:attrName>
                                        </p:attrNameLst>
                                      </p:cBhvr>
                                      <p:tavLst>
                                        <p:tav tm="0" fmla="#ppt_x-(-#ppt_w/2*cos(ppt_r/180*pi))*((1.5-1.5*$)^2-(1.5-1.5*$)^3)">
                                          <p:val>
                                            <p:fltVal val="0"/>
                                          </p:val>
                                        </p:tav>
                                        <p:tav tm="100000">
                                          <p:val>
                                            <p:fltVal val="1"/>
                                          </p:val>
                                        </p:tav>
                                      </p:tavLst>
                                    </p:anim>
                                    <p:anim to="" calcmode="lin" valueType="num">
                                      <p:cBhvr>
                                        <p:cTn id="29" dur="500" fill="hold">
                                          <p:stCondLst>
                                            <p:cond delay="0"/>
                                          </p:stCondLst>
                                        </p:cTn>
                                        <p:tgtEl>
                                          <p:spTgt spid="24"/>
                                        </p:tgtEl>
                                        <p:attrNameLst>
                                          <p:attrName>ppt_y</p:attrName>
                                        </p:attrNameLst>
                                      </p:cBhvr>
                                      <p:tavLst>
                                        <p:tav tm="0" fmla="#ppt_y+(-#ppt_h/2*cos(ppt_r/180*pi))*((1.5-1.5*$)^2-(1.5-1.5*$)^3)">
                                          <p:val>
                                            <p:fltVal val="0"/>
                                          </p:val>
                                        </p:tav>
                                        <p:tav tm="100000">
                                          <p:val>
                                            <p:fltVal val="1"/>
                                          </p:val>
                                        </p:tav>
                                      </p:tavLst>
                                    </p:anim>
                                    <p:anim to="" calcmode="lin" valueType="num">
                                      <p:cBhvr>
                                        <p:cTn id="30" dur="500" fill="hold">
                                          <p:stCondLst>
                                            <p:cond delay="0"/>
                                          </p:stCondLst>
                                        </p:cTn>
                                        <p:tgtEl>
                                          <p:spTgt spid="24"/>
                                        </p:tgtEl>
                                        <p:attrNameLst>
                                          <p:attrName>ppt_h</p:attrName>
                                        </p:attrNameLst>
                                      </p:cBhvr>
                                      <p:tavLst>
                                        <p:tav tm="0" fmla="#ppt_h-(-#ppt_h)*((1.5-1.5*$)^2-(1.5-1.5*$)^3)">
                                          <p:val>
                                            <p:fltVal val="0"/>
                                          </p:val>
                                        </p:tav>
                                        <p:tav tm="100000">
                                          <p:val>
                                            <p:fltVal val="1"/>
                                          </p:val>
                                        </p:tav>
                                      </p:tavLst>
                                    </p:anim>
                                    <p:anim to="" calcmode="lin" valueType="num">
                                      <p:cBhvr>
                                        <p:cTn id="31" dur="500" fill="hold">
                                          <p:stCondLst>
                                            <p:cond delay="0"/>
                                          </p:stCondLst>
                                        </p:cTn>
                                        <p:tgtEl>
                                          <p:spTgt spid="24"/>
                                        </p:tgtEl>
                                        <p:attrNameLst>
                                          <p:attrName>ppt_w</p:attrName>
                                        </p:attrNameLst>
                                      </p:cBhvr>
                                      <p:tavLst>
                                        <p:tav tm="0" fmla="#ppt_w-(-#ppt_w)*((1.5-1.5*$)^2-(1.5-1.5*$)^3)">
                                          <p:val>
                                            <p:fltVal val="0"/>
                                          </p:val>
                                        </p:tav>
                                        <p:tav tm="100000">
                                          <p:val>
                                            <p:fltVal val="1"/>
                                          </p:val>
                                        </p:tav>
                                      </p:tavLst>
                                    </p:anim>
                                  </p:childTnLst>
                                </p:cTn>
                              </p:par>
                            </p:childTnLst>
                          </p:cTn>
                        </p:par>
                        <p:par>
                          <p:cTn id="32" fill="hold">
                            <p:stCondLst>
                              <p:cond delay="1650"/>
                            </p:stCondLst>
                            <p:childTnLst>
                              <p:par>
                                <p:cTn id="33" presetID="18" presetClass="entr" presetSubtype="9"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strips(upLeft)">
                                      <p:cBhvr>
                                        <p:cTn id="35" dur="500"/>
                                        <p:tgtEl>
                                          <p:spTgt spid="3"/>
                                        </p:tgtEl>
                                      </p:cBhvr>
                                    </p:animEffect>
                                  </p:childTnLst>
                                </p:cTn>
                              </p:par>
                              <p:par>
                                <p:cTn id="36" presetID="18" presetClass="entr" presetSubtype="3" fill="hold" nodeType="withEffect">
                                  <p:stCondLst>
                                    <p:cond delay="250"/>
                                  </p:stCondLst>
                                  <p:childTnLst>
                                    <p:set>
                                      <p:cBhvr>
                                        <p:cTn id="37" dur="1" fill="hold">
                                          <p:stCondLst>
                                            <p:cond delay="0"/>
                                          </p:stCondLst>
                                        </p:cTn>
                                        <p:tgtEl>
                                          <p:spTgt spid="2"/>
                                        </p:tgtEl>
                                        <p:attrNameLst>
                                          <p:attrName>style.visibility</p:attrName>
                                        </p:attrNameLst>
                                      </p:cBhvr>
                                      <p:to>
                                        <p:strVal val="visible"/>
                                      </p:to>
                                    </p:set>
                                    <p:animEffect transition="in" filter="strips(upRight)">
                                      <p:cBhvr>
                                        <p:cTn id="38" dur="500"/>
                                        <p:tgtEl>
                                          <p:spTgt spid="2"/>
                                        </p:tgtEl>
                                      </p:cBhvr>
                                    </p:animEffect>
                                  </p:childTnLst>
                                </p:cTn>
                              </p:par>
                              <p:par>
                                <p:cTn id="39" presetID="18" presetClass="entr" presetSubtype="6" fill="hold" nodeType="withEffect">
                                  <p:stCondLst>
                                    <p:cond delay="500"/>
                                  </p:stCondLst>
                                  <p:childTnLst>
                                    <p:set>
                                      <p:cBhvr>
                                        <p:cTn id="40" dur="1" fill="hold">
                                          <p:stCondLst>
                                            <p:cond delay="0"/>
                                          </p:stCondLst>
                                        </p:cTn>
                                        <p:tgtEl>
                                          <p:spTgt spid="4"/>
                                        </p:tgtEl>
                                        <p:attrNameLst>
                                          <p:attrName>style.visibility</p:attrName>
                                        </p:attrNameLst>
                                      </p:cBhvr>
                                      <p:to>
                                        <p:strVal val="visible"/>
                                      </p:to>
                                    </p:set>
                                    <p:animEffect transition="in" filter="strips(downRight)">
                                      <p:cBhvr>
                                        <p:cTn id="41" dur="500"/>
                                        <p:tgtEl>
                                          <p:spTgt spid="4"/>
                                        </p:tgtEl>
                                      </p:cBhvr>
                                    </p:animEffect>
                                  </p:childTnLst>
                                </p:cTn>
                              </p:par>
                              <p:par>
                                <p:cTn id="42" presetID="18" presetClass="entr" presetSubtype="9"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strips(upLeft)">
                                      <p:cBhvr>
                                        <p:cTn id="44" dur="500"/>
                                        <p:tgtEl>
                                          <p:spTgt spid="6"/>
                                        </p:tgtEl>
                                      </p:cBhvr>
                                    </p:animEffect>
                                  </p:childTnLst>
                                </p:cTn>
                              </p:par>
                              <p:par>
                                <p:cTn id="45" presetID="2" presetClass="entr" presetSubtype="4" fill="hold" grpId="0" nodeType="withEffect">
                                  <p:stCondLst>
                                    <p:cond delay="0"/>
                                  </p:stCondLst>
                                  <p:childTnLst>
                                    <p:set>
                                      <p:cBhvr>
                                        <p:cTn id="46" dur="1000" fill="hold">
                                          <p:stCondLst>
                                            <p:cond delay="0"/>
                                          </p:stCondLst>
                                        </p:cTn>
                                        <p:tgtEl>
                                          <p:spTgt spid="26"/>
                                        </p:tgtEl>
                                        <p:attrNameLst>
                                          <p:attrName>style.visibility</p:attrName>
                                        </p:attrNameLst>
                                      </p:cBhvr>
                                      <p:to>
                                        <p:strVal val="visible"/>
                                      </p:to>
                                    </p:set>
                                    <p:anim calcmode="lin" valueType="num">
                                      <p:cBhvr additive="base">
                                        <p:cTn id="47" dur="1000" fill="hold"/>
                                        <p:tgtEl>
                                          <p:spTgt spid="26"/>
                                        </p:tgtEl>
                                        <p:attrNameLst>
                                          <p:attrName>ppt_x</p:attrName>
                                        </p:attrNameLst>
                                      </p:cBhvr>
                                      <p:tavLst>
                                        <p:tav tm="0">
                                          <p:val>
                                            <p:strVal val="#ppt_x"/>
                                          </p:val>
                                        </p:tav>
                                        <p:tav tm="100000">
                                          <p:val>
                                            <p:strVal val="#ppt_x"/>
                                          </p:val>
                                        </p:tav>
                                      </p:tavLst>
                                    </p:anim>
                                    <p:anim calcmode="lin" valueType="num">
                                      <p:cBhvr additive="base">
                                        <p:cTn id="48" dur="1000" fill="hold"/>
                                        <p:tgtEl>
                                          <p:spTgt spid="26"/>
                                        </p:tgtEl>
                                        <p:attrNameLst>
                                          <p:attrName>ppt_y</p:attrName>
                                        </p:attrNameLst>
                                      </p:cBhvr>
                                      <p:tavLst>
                                        <p:tav tm="0">
                                          <p:val>
                                            <p:strVal val="1+#ppt_h/2"/>
                                          </p:val>
                                        </p:tav>
                                        <p:tav tm="100000">
                                          <p:val>
                                            <p:strVal val="#ppt_y"/>
                                          </p:val>
                                        </p:tav>
                                      </p:tavLst>
                                    </p:anim>
                                  </p:childTnLst>
                                </p:cTn>
                              </p:par>
                            </p:childTnLst>
                          </p:cTn>
                        </p:par>
                        <p:par>
                          <p:cTn id="49" fill="hold">
                            <p:stCondLst>
                              <p:cond delay="2150"/>
                            </p:stCondLst>
                            <p:childTnLst>
                              <p:par>
                                <p:cTn id="50" presetID="2" presetClass="entr" presetSubtype="4" fill="hold" grpId="0" nodeType="afterEffect">
                                  <p:stCondLst>
                                    <p:cond delay="0"/>
                                  </p:stCondLst>
                                  <p:childTnLst>
                                    <p:set>
                                      <p:cBhvr>
                                        <p:cTn id="51" dur="1000" fill="hold">
                                          <p:stCondLst>
                                            <p:cond delay="0"/>
                                          </p:stCondLst>
                                        </p:cTn>
                                        <p:tgtEl>
                                          <p:spTgt spid="7"/>
                                        </p:tgtEl>
                                        <p:attrNameLst>
                                          <p:attrName>style.visibility</p:attrName>
                                        </p:attrNameLst>
                                      </p:cBhvr>
                                      <p:to>
                                        <p:strVal val="visible"/>
                                      </p:to>
                                    </p:set>
                                    <p:anim calcmode="lin" valueType="num">
                                      <p:cBhvr additive="base">
                                        <p:cTn id="52" dur="1000" fill="hold"/>
                                        <p:tgtEl>
                                          <p:spTgt spid="7"/>
                                        </p:tgtEl>
                                        <p:attrNameLst>
                                          <p:attrName>ppt_x</p:attrName>
                                        </p:attrNameLst>
                                      </p:cBhvr>
                                      <p:tavLst>
                                        <p:tav tm="0">
                                          <p:val>
                                            <p:strVal val="#ppt_x"/>
                                          </p:val>
                                        </p:tav>
                                        <p:tav tm="100000">
                                          <p:val>
                                            <p:strVal val="#ppt_x"/>
                                          </p:val>
                                        </p:tav>
                                      </p:tavLst>
                                    </p:anim>
                                    <p:anim calcmode="lin" valueType="num">
                                      <p:cBhvr additive="base">
                                        <p:cTn id="53" dur="1000" fill="hold"/>
                                        <p:tgtEl>
                                          <p:spTgt spid="7"/>
                                        </p:tgtEl>
                                        <p:attrNameLst>
                                          <p:attrName>ppt_y</p:attrName>
                                        </p:attrNameLst>
                                      </p:cBhvr>
                                      <p:tavLst>
                                        <p:tav tm="0">
                                          <p:val>
                                            <p:strVal val="1+#ppt_h/2"/>
                                          </p:val>
                                        </p:tav>
                                        <p:tav tm="100000">
                                          <p:val>
                                            <p:strVal val="#ppt_y"/>
                                          </p:val>
                                        </p:tav>
                                      </p:tavLst>
                                    </p:anim>
                                  </p:childTnLst>
                                </p:cTn>
                              </p:par>
                            </p:childTnLst>
                          </p:cTn>
                        </p:par>
                        <p:par>
                          <p:cTn id="54" fill="hold">
                            <p:stCondLst>
                              <p:cond delay="3150"/>
                            </p:stCondLst>
                            <p:childTnLst>
                              <p:par>
                                <p:cTn id="55" presetID="2" presetClass="entr" presetSubtype="4" fill="hold" grpId="0" nodeType="afterEffect">
                                  <p:stCondLst>
                                    <p:cond delay="0"/>
                                  </p:stCondLst>
                                  <p:childTnLst>
                                    <p:set>
                                      <p:cBhvr>
                                        <p:cTn id="56" dur="1000" fill="hold">
                                          <p:stCondLst>
                                            <p:cond delay="0"/>
                                          </p:stCondLst>
                                        </p:cTn>
                                        <p:tgtEl>
                                          <p:spTgt spid="9"/>
                                        </p:tgtEl>
                                        <p:attrNameLst>
                                          <p:attrName>style.visibility</p:attrName>
                                        </p:attrNameLst>
                                      </p:cBhvr>
                                      <p:to>
                                        <p:strVal val="visible"/>
                                      </p:to>
                                    </p:set>
                                    <p:anim calcmode="lin" valueType="num">
                                      <p:cBhvr additive="base">
                                        <p:cTn id="57" dur="1000" fill="hold"/>
                                        <p:tgtEl>
                                          <p:spTgt spid="9"/>
                                        </p:tgtEl>
                                        <p:attrNameLst>
                                          <p:attrName>ppt_x</p:attrName>
                                        </p:attrNameLst>
                                      </p:cBhvr>
                                      <p:tavLst>
                                        <p:tav tm="0">
                                          <p:val>
                                            <p:strVal val="#ppt_x"/>
                                          </p:val>
                                        </p:tav>
                                        <p:tav tm="100000">
                                          <p:val>
                                            <p:strVal val="#ppt_x"/>
                                          </p:val>
                                        </p:tav>
                                      </p:tavLst>
                                    </p:anim>
                                    <p:anim calcmode="lin" valueType="num">
                                      <p:cBhvr additive="base">
                                        <p:cTn id="58" dur="1000" fill="hold"/>
                                        <p:tgtEl>
                                          <p:spTgt spid="9"/>
                                        </p:tgtEl>
                                        <p:attrNameLst>
                                          <p:attrName>ppt_y</p:attrName>
                                        </p:attrNameLst>
                                      </p:cBhvr>
                                      <p:tavLst>
                                        <p:tav tm="0">
                                          <p:val>
                                            <p:strVal val="1+#ppt_h/2"/>
                                          </p:val>
                                        </p:tav>
                                        <p:tav tm="100000">
                                          <p:val>
                                            <p:strVal val="#ppt_y"/>
                                          </p:val>
                                        </p:tav>
                                      </p:tavLst>
                                    </p:anim>
                                  </p:childTnLst>
                                </p:cTn>
                              </p:par>
                            </p:childTnLst>
                          </p:cTn>
                        </p:par>
                        <p:par>
                          <p:cTn id="59" fill="hold">
                            <p:stCondLst>
                              <p:cond delay="4150"/>
                            </p:stCondLst>
                            <p:childTnLst>
                              <p:par>
                                <p:cTn id="60" presetID="2" presetClass="entr" presetSubtype="4" fill="hold" grpId="0" nodeType="afterEffect">
                                  <p:stCondLst>
                                    <p:cond delay="0"/>
                                  </p:stCondLst>
                                  <p:childTnLst>
                                    <p:set>
                                      <p:cBhvr>
                                        <p:cTn id="61" dur="1000" fill="hold">
                                          <p:stCondLst>
                                            <p:cond delay="0"/>
                                          </p:stCondLst>
                                        </p:cTn>
                                        <p:tgtEl>
                                          <p:spTgt spid="10"/>
                                        </p:tgtEl>
                                        <p:attrNameLst>
                                          <p:attrName>style.visibility</p:attrName>
                                        </p:attrNameLst>
                                      </p:cBhvr>
                                      <p:to>
                                        <p:strVal val="visible"/>
                                      </p:to>
                                    </p:set>
                                    <p:anim calcmode="lin" valueType="num">
                                      <p:cBhvr additive="base">
                                        <p:cTn id="62" dur="1000" fill="hold"/>
                                        <p:tgtEl>
                                          <p:spTgt spid="10"/>
                                        </p:tgtEl>
                                        <p:attrNameLst>
                                          <p:attrName>ppt_x</p:attrName>
                                        </p:attrNameLst>
                                      </p:cBhvr>
                                      <p:tavLst>
                                        <p:tav tm="0">
                                          <p:val>
                                            <p:strVal val="#ppt_x"/>
                                          </p:val>
                                        </p:tav>
                                        <p:tav tm="100000">
                                          <p:val>
                                            <p:strVal val="#ppt_x"/>
                                          </p:val>
                                        </p:tav>
                                      </p:tavLst>
                                    </p:anim>
                                    <p:anim calcmode="lin" valueType="num">
                                      <p:cBhvr additive="base">
                                        <p:cTn id="6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P spid="33" grpId="0"/>
      <p:bldP spid="35" grpId="0" bldLvl="0" animBg="1"/>
      <p:bldP spid="91" grpId="0"/>
      <p:bldP spid="7"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641445" y="2394585"/>
            <a:ext cx="2895505" cy="461665"/>
          </a:xfrm>
          <a:prstGeom prst="rect">
            <a:avLst/>
          </a:prstGeom>
          <a:noFill/>
        </p:spPr>
        <p:txBody>
          <a:bodyPr wrap="square" rtlCol="0">
            <a:spAutoFit/>
            <a:scene3d>
              <a:camera prst="orthographicFront"/>
              <a:lightRig rig="threePt" dir="t"/>
            </a:scene3d>
            <a:sp3d contourW="12700"/>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rPr>
              <a:t>焊前组对间隙等检验</a:t>
            </a:r>
            <a:endPar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sp>
        <p:nvSpPr>
          <p:cNvPr id="24" name="PA-文本框 23"/>
          <p:cNvSpPr txBox="1"/>
          <p:nvPr>
            <p:custDataLst>
              <p:tags r:id="rId1"/>
            </p:custDataLst>
          </p:nvPr>
        </p:nvSpPr>
        <p:spPr>
          <a:xfrm>
            <a:off x="948055" y="1421765"/>
            <a:ext cx="4542790" cy="607695"/>
          </a:xfrm>
          <a:prstGeom prst="rect">
            <a:avLst/>
          </a:prstGeom>
          <a:noFill/>
        </p:spPr>
        <p:txBody>
          <a:bodyPr wrap="square" rtlCol="0">
            <a:spAutoFit/>
            <a:scene3d>
              <a:camera prst="orthographicFront"/>
              <a:lightRig rig="threePt" dir="t"/>
            </a:scene3d>
            <a:sp3d contourW="12700"/>
          </a:bodyPr>
          <a:lstStyle/>
          <a:p>
            <a:pPr marL="0" marR="0" lvl="0" indent="0" algn="l" defTabSz="457200" rtl="0" eaLnBrk="1" fontAlgn="auto" latinLnBrk="0" hangingPunct="1">
              <a:lnSpc>
                <a:spcPct val="12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0000">
                    <a:lumMod val="75000"/>
                    <a:lumOff val="25000"/>
                  </a:srgbClr>
                </a:solidFill>
                <a:effectLst/>
                <a:uLnTx/>
                <a:uFillTx/>
                <a:cs typeface="+mn-ea"/>
                <a:sym typeface="+mn-lt"/>
              </a:rPr>
              <a:t>球罐焊接</a:t>
            </a:r>
            <a:endParaRPr kumimoji="0" lang="zh-CN" altLang="en-US" sz="28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pic>
        <p:nvPicPr>
          <p:cNvPr id="2" name="图片 1" descr="D:\1 FMX\润锋重工资质文件\素材\微信图片_20211230150326.jpg微信图片_20211230150326"/>
          <p:cNvPicPr>
            <a:picLocks noChangeAspect="1"/>
          </p:cNvPicPr>
          <p:nvPr/>
        </p:nvPicPr>
        <p:blipFill rotWithShape="1">
          <a:blip r:embed="rId2" cstate="print"/>
          <a:srcRect/>
          <a:stretch>
            <a:fillRect/>
          </a:stretch>
        </p:blipFill>
        <p:spPr>
          <a:xfrm>
            <a:off x="8014970" y="1042035"/>
            <a:ext cx="3232150" cy="2443480"/>
          </a:xfrm>
          <a:prstGeom prst="rect">
            <a:avLst/>
          </a:prstGeom>
        </p:spPr>
      </p:pic>
      <p:pic>
        <p:nvPicPr>
          <p:cNvPr id="3" name="图片 2" descr="D:\1 FMX\润锋重工资质文件\素材\图片34.png图片34"/>
          <p:cNvPicPr>
            <a:picLocks noChangeAspect="1"/>
          </p:cNvPicPr>
          <p:nvPr/>
        </p:nvPicPr>
        <p:blipFill rotWithShape="1">
          <a:blip r:embed="rId3" cstate="print"/>
          <a:srcRect/>
          <a:stretch>
            <a:fillRect/>
          </a:stretch>
        </p:blipFill>
        <p:spPr>
          <a:xfrm>
            <a:off x="3966210" y="1041400"/>
            <a:ext cx="3985895" cy="2469515"/>
          </a:xfrm>
          <a:prstGeom prst="rect">
            <a:avLst/>
          </a:prstGeom>
        </p:spPr>
      </p:pic>
      <p:pic>
        <p:nvPicPr>
          <p:cNvPr id="4" name="图片 3" descr="D:\1 FMX\润锋重工资质文件\素材\图片37.png图片37"/>
          <p:cNvPicPr>
            <a:picLocks noChangeAspect="1"/>
          </p:cNvPicPr>
          <p:nvPr/>
        </p:nvPicPr>
        <p:blipFill rotWithShape="1">
          <a:blip r:embed="rId4" cstate="print"/>
          <a:srcRect/>
          <a:stretch>
            <a:fillRect/>
          </a:stretch>
        </p:blipFill>
        <p:spPr>
          <a:xfrm>
            <a:off x="8014970" y="3595370"/>
            <a:ext cx="3232150" cy="2557780"/>
          </a:xfrm>
          <a:prstGeom prst="rect">
            <a:avLst/>
          </a:prstGeom>
        </p:spPr>
      </p:pic>
      <p:sp>
        <p:nvSpPr>
          <p:cNvPr id="33" name="PA-矩形 7"/>
          <p:cNvSpPr/>
          <p:nvPr>
            <p:custDataLst>
              <p:tags r:id="rId5"/>
            </p:custDataLst>
          </p:nvPr>
        </p:nvSpPr>
        <p:spPr>
          <a:xfrm>
            <a:off x="1014049" y="52817"/>
            <a:ext cx="16052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球罐焊接</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5" name="矩形 34"/>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6" name="组合 35"/>
          <p:cNvGrpSpPr/>
          <p:nvPr/>
        </p:nvGrpSpPr>
        <p:grpSpPr>
          <a:xfrm>
            <a:off x="217540" y="1"/>
            <a:ext cx="730741" cy="812800"/>
            <a:chOff x="117754" y="1"/>
            <a:chExt cx="730741" cy="812800"/>
          </a:xfrm>
        </p:grpSpPr>
        <p:sp>
          <p:nvSpPr>
            <p:cNvPr id="37" name="矩形 36"/>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8" name="文本框 37"/>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5" name="图片 4" descr="企业logo图片_20211207094357"/>
          <p:cNvPicPr>
            <a:picLocks noChangeAspect="1"/>
          </p:cNvPicPr>
          <p:nvPr/>
        </p:nvPicPr>
        <p:blipFill>
          <a:blip r:embed="rId6" cstate="print"/>
          <a:stretch>
            <a:fillRect/>
          </a:stretch>
        </p:blipFill>
        <p:spPr>
          <a:xfrm>
            <a:off x="10333990" y="52705"/>
            <a:ext cx="431165" cy="431165"/>
          </a:xfrm>
          <a:prstGeom prst="rect">
            <a:avLst/>
          </a:prstGeom>
        </p:spPr>
      </p:pic>
      <p:pic>
        <p:nvPicPr>
          <p:cNvPr id="6" name="图片 5" descr="D:\1 FMX\润锋重工资质文件\素材\图片36.png图片36"/>
          <p:cNvPicPr>
            <a:picLocks noChangeAspect="1"/>
          </p:cNvPicPr>
          <p:nvPr/>
        </p:nvPicPr>
        <p:blipFill rotWithShape="1">
          <a:blip r:embed="rId7" cstate="print"/>
          <a:srcRect/>
          <a:stretch>
            <a:fillRect/>
          </a:stretch>
        </p:blipFill>
        <p:spPr>
          <a:xfrm>
            <a:off x="3966210" y="3595370"/>
            <a:ext cx="3985895" cy="2557145"/>
          </a:xfrm>
          <a:prstGeom prst="rect">
            <a:avLst/>
          </a:prstGeom>
        </p:spPr>
      </p:pic>
      <p:sp>
        <p:nvSpPr>
          <p:cNvPr id="7" name="文本框 6"/>
          <p:cNvSpPr txBox="1"/>
          <p:nvPr/>
        </p:nvSpPr>
        <p:spPr>
          <a:xfrm>
            <a:off x="641445" y="3024505"/>
            <a:ext cx="2895505" cy="461665"/>
          </a:xfrm>
          <a:prstGeom prst="rect">
            <a:avLst/>
          </a:prstGeom>
          <a:noFill/>
        </p:spPr>
        <p:txBody>
          <a:bodyPr wrap="square" rtlCol="0">
            <a:spAutoFit/>
            <a:scene3d>
              <a:camera prst="orthographicFront"/>
              <a:lightRig rig="threePt" dir="t"/>
            </a:scene3d>
            <a:sp3d contourW="12700"/>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rPr>
              <a:t>焊前保护措施就位</a:t>
            </a:r>
            <a:endPar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sp>
        <p:nvSpPr>
          <p:cNvPr id="9" name="文本框 8"/>
          <p:cNvSpPr txBox="1"/>
          <p:nvPr/>
        </p:nvSpPr>
        <p:spPr>
          <a:xfrm>
            <a:off x="641445" y="3688715"/>
            <a:ext cx="3166280" cy="461665"/>
          </a:xfrm>
          <a:prstGeom prst="rect">
            <a:avLst/>
          </a:prstGeom>
          <a:noFill/>
        </p:spPr>
        <p:txBody>
          <a:bodyPr wrap="square" rtlCol="0">
            <a:spAutoFit/>
            <a:scene3d>
              <a:camera prst="orthographicFront"/>
              <a:lightRig rig="threePt" dir="t"/>
            </a:scene3d>
            <a:sp3d contourW="12700"/>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rPr>
              <a:t>焊接设备材料齐全合规</a:t>
            </a:r>
            <a:endPar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sp>
        <p:nvSpPr>
          <p:cNvPr id="10" name="文本框 9"/>
          <p:cNvSpPr txBox="1"/>
          <p:nvPr/>
        </p:nvSpPr>
        <p:spPr>
          <a:xfrm>
            <a:off x="655094" y="4370705"/>
            <a:ext cx="3377792" cy="461665"/>
          </a:xfrm>
          <a:prstGeom prst="rect">
            <a:avLst/>
          </a:prstGeom>
          <a:noFill/>
        </p:spPr>
        <p:txBody>
          <a:bodyPr wrap="square" rtlCol="0">
            <a:spAutoFit/>
            <a:scene3d>
              <a:camera prst="orthographicFront"/>
              <a:lightRig rig="threePt" dir="t"/>
            </a:scene3d>
            <a:sp3d contourW="12700"/>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rPr>
              <a:t>遵循工艺焊接</a:t>
            </a:r>
            <a:endPar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7500">
        <p:random/>
      </p:transition>
    </mc:Choice>
    <mc:Fallback>
      <p:transition spd="slow" advTm="75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000" fill="hold">
                                          <p:stCondLst>
                                            <p:cond delay="0"/>
                                          </p:stCondLst>
                                        </p:cTn>
                                        <p:tgtEl>
                                          <p:spTgt spid="91"/>
                                        </p:tgtEl>
                                        <p:attrNameLst>
                                          <p:attrName>style.visibility</p:attrName>
                                        </p:attrNameLst>
                                      </p:cBhvr>
                                      <p:to>
                                        <p:strVal val="visible"/>
                                      </p:to>
                                    </p:set>
                                    <p:animEffect transition="in" filter="fade">
                                      <p:cBhvr>
                                        <p:cTn id="10" dur="10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p:tgtEl>
                                          <p:spTgt spid="35"/>
                                        </p:tgtEl>
                                        <p:attrNameLst>
                                          <p:attrName>ppt_y</p:attrName>
                                        </p:attrNameLst>
                                      </p:cBhvr>
                                      <p:tavLst>
                                        <p:tav tm="0">
                                          <p:val>
                                            <p:strVal val="#ppt_y+#ppt_h*1.125000"/>
                                          </p:val>
                                        </p:tav>
                                        <p:tav tm="100000">
                                          <p:val>
                                            <p:strVal val="#ppt_y"/>
                                          </p:val>
                                        </p:tav>
                                      </p:tavLst>
                                    </p:anim>
                                    <p:animEffect transition="in" filter="wipe(up)">
                                      <p:cBhvr>
                                        <p:cTn id="18" dur="500"/>
                                        <p:tgtEl>
                                          <p:spTgt spid="35"/>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3"/>
                                        </p:tgtEl>
                                        <p:attrNameLst>
                                          <p:attrName>style.visibility</p:attrName>
                                        </p:attrNameLst>
                                      </p:cBhvr>
                                      <p:to>
                                        <p:strVal val="visible"/>
                                      </p:to>
                                    </p:set>
                                    <p:anim to="" calcmode="lin" valueType="num">
                                      <p:cBhvr>
                                        <p:cTn id="21" dur="700" fill="hold">
                                          <p:stCondLst>
                                            <p:cond delay="0"/>
                                          </p:stCondLst>
                                        </p:cTn>
                                        <p:tgtEl>
                                          <p:spTgt spid="33"/>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3"/>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3"/>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3"/>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000"/>
                            </p:stCondLst>
                            <p:childTnLst>
                              <p:par>
                                <p:cTn id="26" presetID="0" presetClass="entr" presetSubtype="0" fill="hold" grpId="0" nodeType="afterEffect">
                                  <p:stCondLst>
                                    <p:cond delay="0"/>
                                  </p:stCondLst>
                                  <p:iterate type="lt">
                                    <p:tmPct val="10000"/>
                                  </p:iterate>
                                  <p:childTnLst>
                                    <p:set>
                                      <p:cBhvr>
                                        <p:cTn id="27" dur="1" fill="hold">
                                          <p:stCondLst>
                                            <p:cond delay="0"/>
                                          </p:stCondLst>
                                        </p:cTn>
                                        <p:tgtEl>
                                          <p:spTgt spid="24"/>
                                        </p:tgtEl>
                                        <p:attrNameLst>
                                          <p:attrName>style.visibility</p:attrName>
                                        </p:attrNameLst>
                                      </p:cBhvr>
                                      <p:to>
                                        <p:strVal val="visible"/>
                                      </p:to>
                                    </p:set>
                                    <p:anim to="" calcmode="lin" valueType="num">
                                      <p:cBhvr>
                                        <p:cTn id="28" dur="500" fill="hold">
                                          <p:stCondLst>
                                            <p:cond delay="0"/>
                                          </p:stCondLst>
                                        </p:cTn>
                                        <p:tgtEl>
                                          <p:spTgt spid="24"/>
                                        </p:tgtEl>
                                        <p:attrNameLst>
                                          <p:attrName>ppt_x</p:attrName>
                                        </p:attrNameLst>
                                      </p:cBhvr>
                                      <p:tavLst>
                                        <p:tav tm="0" fmla="#ppt_x-(-#ppt_w/2*cos(ppt_r/180*pi))*((1.5-1.5*$)^2-(1.5-1.5*$)^3)">
                                          <p:val>
                                            <p:fltVal val="0"/>
                                          </p:val>
                                        </p:tav>
                                        <p:tav tm="100000">
                                          <p:val>
                                            <p:fltVal val="1"/>
                                          </p:val>
                                        </p:tav>
                                      </p:tavLst>
                                    </p:anim>
                                    <p:anim to="" calcmode="lin" valueType="num">
                                      <p:cBhvr>
                                        <p:cTn id="29" dur="500" fill="hold">
                                          <p:stCondLst>
                                            <p:cond delay="0"/>
                                          </p:stCondLst>
                                        </p:cTn>
                                        <p:tgtEl>
                                          <p:spTgt spid="24"/>
                                        </p:tgtEl>
                                        <p:attrNameLst>
                                          <p:attrName>ppt_y</p:attrName>
                                        </p:attrNameLst>
                                      </p:cBhvr>
                                      <p:tavLst>
                                        <p:tav tm="0" fmla="#ppt_y+(-#ppt_h/2*cos(ppt_r/180*pi))*((1.5-1.5*$)^2-(1.5-1.5*$)^3)">
                                          <p:val>
                                            <p:fltVal val="0"/>
                                          </p:val>
                                        </p:tav>
                                        <p:tav tm="100000">
                                          <p:val>
                                            <p:fltVal val="1"/>
                                          </p:val>
                                        </p:tav>
                                      </p:tavLst>
                                    </p:anim>
                                    <p:anim to="" calcmode="lin" valueType="num">
                                      <p:cBhvr>
                                        <p:cTn id="30" dur="500" fill="hold">
                                          <p:stCondLst>
                                            <p:cond delay="0"/>
                                          </p:stCondLst>
                                        </p:cTn>
                                        <p:tgtEl>
                                          <p:spTgt spid="24"/>
                                        </p:tgtEl>
                                        <p:attrNameLst>
                                          <p:attrName>ppt_h</p:attrName>
                                        </p:attrNameLst>
                                      </p:cBhvr>
                                      <p:tavLst>
                                        <p:tav tm="0" fmla="#ppt_h-(-#ppt_h)*((1.5-1.5*$)^2-(1.5-1.5*$)^3)">
                                          <p:val>
                                            <p:fltVal val="0"/>
                                          </p:val>
                                        </p:tav>
                                        <p:tav tm="100000">
                                          <p:val>
                                            <p:fltVal val="1"/>
                                          </p:val>
                                        </p:tav>
                                      </p:tavLst>
                                    </p:anim>
                                    <p:anim to="" calcmode="lin" valueType="num">
                                      <p:cBhvr>
                                        <p:cTn id="31" dur="500" fill="hold">
                                          <p:stCondLst>
                                            <p:cond delay="0"/>
                                          </p:stCondLst>
                                        </p:cTn>
                                        <p:tgtEl>
                                          <p:spTgt spid="24"/>
                                        </p:tgtEl>
                                        <p:attrNameLst>
                                          <p:attrName>ppt_w</p:attrName>
                                        </p:attrNameLst>
                                      </p:cBhvr>
                                      <p:tavLst>
                                        <p:tav tm="0" fmla="#ppt_w-(-#ppt_w)*((1.5-1.5*$)^2-(1.5-1.5*$)^3)">
                                          <p:val>
                                            <p:fltVal val="0"/>
                                          </p:val>
                                        </p:tav>
                                        <p:tav tm="100000">
                                          <p:val>
                                            <p:fltVal val="1"/>
                                          </p:val>
                                        </p:tav>
                                      </p:tavLst>
                                    </p:anim>
                                  </p:childTnLst>
                                </p:cTn>
                              </p:par>
                            </p:childTnLst>
                          </p:cTn>
                        </p:par>
                        <p:par>
                          <p:cTn id="32" fill="hold">
                            <p:stCondLst>
                              <p:cond delay="1650"/>
                            </p:stCondLst>
                            <p:childTnLst>
                              <p:par>
                                <p:cTn id="33" presetID="18" presetClass="entr" presetSubtype="9"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strips(upLeft)">
                                      <p:cBhvr>
                                        <p:cTn id="35" dur="500"/>
                                        <p:tgtEl>
                                          <p:spTgt spid="3"/>
                                        </p:tgtEl>
                                      </p:cBhvr>
                                    </p:animEffect>
                                  </p:childTnLst>
                                </p:cTn>
                              </p:par>
                              <p:par>
                                <p:cTn id="36" presetID="18" presetClass="entr" presetSubtype="3" fill="hold" nodeType="withEffect">
                                  <p:stCondLst>
                                    <p:cond delay="250"/>
                                  </p:stCondLst>
                                  <p:childTnLst>
                                    <p:set>
                                      <p:cBhvr>
                                        <p:cTn id="37" dur="1" fill="hold">
                                          <p:stCondLst>
                                            <p:cond delay="0"/>
                                          </p:stCondLst>
                                        </p:cTn>
                                        <p:tgtEl>
                                          <p:spTgt spid="2"/>
                                        </p:tgtEl>
                                        <p:attrNameLst>
                                          <p:attrName>style.visibility</p:attrName>
                                        </p:attrNameLst>
                                      </p:cBhvr>
                                      <p:to>
                                        <p:strVal val="visible"/>
                                      </p:to>
                                    </p:set>
                                    <p:animEffect transition="in" filter="strips(upRight)">
                                      <p:cBhvr>
                                        <p:cTn id="38" dur="500"/>
                                        <p:tgtEl>
                                          <p:spTgt spid="2"/>
                                        </p:tgtEl>
                                      </p:cBhvr>
                                    </p:animEffect>
                                  </p:childTnLst>
                                </p:cTn>
                              </p:par>
                              <p:par>
                                <p:cTn id="39" presetID="18" presetClass="entr" presetSubtype="6" fill="hold" nodeType="withEffect">
                                  <p:stCondLst>
                                    <p:cond delay="500"/>
                                  </p:stCondLst>
                                  <p:childTnLst>
                                    <p:set>
                                      <p:cBhvr>
                                        <p:cTn id="40" dur="1" fill="hold">
                                          <p:stCondLst>
                                            <p:cond delay="0"/>
                                          </p:stCondLst>
                                        </p:cTn>
                                        <p:tgtEl>
                                          <p:spTgt spid="4"/>
                                        </p:tgtEl>
                                        <p:attrNameLst>
                                          <p:attrName>style.visibility</p:attrName>
                                        </p:attrNameLst>
                                      </p:cBhvr>
                                      <p:to>
                                        <p:strVal val="visible"/>
                                      </p:to>
                                    </p:set>
                                    <p:animEffect transition="in" filter="strips(downRight)">
                                      <p:cBhvr>
                                        <p:cTn id="41" dur="500"/>
                                        <p:tgtEl>
                                          <p:spTgt spid="4"/>
                                        </p:tgtEl>
                                      </p:cBhvr>
                                    </p:animEffect>
                                  </p:childTnLst>
                                </p:cTn>
                              </p:par>
                              <p:par>
                                <p:cTn id="42" presetID="18" presetClass="entr" presetSubtype="9"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strips(upLeft)">
                                      <p:cBhvr>
                                        <p:cTn id="44" dur="500"/>
                                        <p:tgtEl>
                                          <p:spTgt spid="6"/>
                                        </p:tgtEl>
                                      </p:cBhvr>
                                    </p:animEffect>
                                  </p:childTnLst>
                                </p:cTn>
                              </p:par>
                              <p:par>
                                <p:cTn id="45" presetID="2" presetClass="entr" presetSubtype="4" fill="hold" grpId="0" nodeType="withEffect">
                                  <p:stCondLst>
                                    <p:cond delay="0"/>
                                  </p:stCondLst>
                                  <p:childTnLst>
                                    <p:set>
                                      <p:cBhvr>
                                        <p:cTn id="46" dur="1000" fill="hold">
                                          <p:stCondLst>
                                            <p:cond delay="0"/>
                                          </p:stCondLst>
                                        </p:cTn>
                                        <p:tgtEl>
                                          <p:spTgt spid="26"/>
                                        </p:tgtEl>
                                        <p:attrNameLst>
                                          <p:attrName>style.visibility</p:attrName>
                                        </p:attrNameLst>
                                      </p:cBhvr>
                                      <p:to>
                                        <p:strVal val="visible"/>
                                      </p:to>
                                    </p:set>
                                    <p:anim calcmode="lin" valueType="num">
                                      <p:cBhvr additive="base">
                                        <p:cTn id="47" dur="1000" fill="hold"/>
                                        <p:tgtEl>
                                          <p:spTgt spid="26"/>
                                        </p:tgtEl>
                                        <p:attrNameLst>
                                          <p:attrName>ppt_x</p:attrName>
                                        </p:attrNameLst>
                                      </p:cBhvr>
                                      <p:tavLst>
                                        <p:tav tm="0">
                                          <p:val>
                                            <p:strVal val="#ppt_x"/>
                                          </p:val>
                                        </p:tav>
                                        <p:tav tm="100000">
                                          <p:val>
                                            <p:strVal val="#ppt_x"/>
                                          </p:val>
                                        </p:tav>
                                      </p:tavLst>
                                    </p:anim>
                                    <p:anim calcmode="lin" valueType="num">
                                      <p:cBhvr additive="base">
                                        <p:cTn id="48" dur="1000" fill="hold"/>
                                        <p:tgtEl>
                                          <p:spTgt spid="26"/>
                                        </p:tgtEl>
                                        <p:attrNameLst>
                                          <p:attrName>ppt_y</p:attrName>
                                        </p:attrNameLst>
                                      </p:cBhvr>
                                      <p:tavLst>
                                        <p:tav tm="0">
                                          <p:val>
                                            <p:strVal val="1+#ppt_h/2"/>
                                          </p:val>
                                        </p:tav>
                                        <p:tav tm="100000">
                                          <p:val>
                                            <p:strVal val="#ppt_y"/>
                                          </p:val>
                                        </p:tav>
                                      </p:tavLst>
                                    </p:anim>
                                  </p:childTnLst>
                                </p:cTn>
                              </p:par>
                            </p:childTnLst>
                          </p:cTn>
                        </p:par>
                        <p:par>
                          <p:cTn id="49" fill="hold">
                            <p:stCondLst>
                              <p:cond delay="2150"/>
                            </p:stCondLst>
                            <p:childTnLst>
                              <p:par>
                                <p:cTn id="50" presetID="2" presetClass="entr" presetSubtype="4" fill="hold" grpId="0" nodeType="afterEffect">
                                  <p:stCondLst>
                                    <p:cond delay="0"/>
                                  </p:stCondLst>
                                  <p:childTnLst>
                                    <p:set>
                                      <p:cBhvr>
                                        <p:cTn id="51" dur="1000" fill="hold">
                                          <p:stCondLst>
                                            <p:cond delay="0"/>
                                          </p:stCondLst>
                                        </p:cTn>
                                        <p:tgtEl>
                                          <p:spTgt spid="7"/>
                                        </p:tgtEl>
                                        <p:attrNameLst>
                                          <p:attrName>style.visibility</p:attrName>
                                        </p:attrNameLst>
                                      </p:cBhvr>
                                      <p:to>
                                        <p:strVal val="visible"/>
                                      </p:to>
                                    </p:set>
                                    <p:anim calcmode="lin" valueType="num">
                                      <p:cBhvr additive="base">
                                        <p:cTn id="52" dur="1000" fill="hold"/>
                                        <p:tgtEl>
                                          <p:spTgt spid="7"/>
                                        </p:tgtEl>
                                        <p:attrNameLst>
                                          <p:attrName>ppt_x</p:attrName>
                                        </p:attrNameLst>
                                      </p:cBhvr>
                                      <p:tavLst>
                                        <p:tav tm="0">
                                          <p:val>
                                            <p:strVal val="#ppt_x"/>
                                          </p:val>
                                        </p:tav>
                                        <p:tav tm="100000">
                                          <p:val>
                                            <p:strVal val="#ppt_x"/>
                                          </p:val>
                                        </p:tav>
                                      </p:tavLst>
                                    </p:anim>
                                    <p:anim calcmode="lin" valueType="num">
                                      <p:cBhvr additive="base">
                                        <p:cTn id="53" dur="1000" fill="hold"/>
                                        <p:tgtEl>
                                          <p:spTgt spid="7"/>
                                        </p:tgtEl>
                                        <p:attrNameLst>
                                          <p:attrName>ppt_y</p:attrName>
                                        </p:attrNameLst>
                                      </p:cBhvr>
                                      <p:tavLst>
                                        <p:tav tm="0">
                                          <p:val>
                                            <p:strVal val="1+#ppt_h/2"/>
                                          </p:val>
                                        </p:tav>
                                        <p:tav tm="100000">
                                          <p:val>
                                            <p:strVal val="#ppt_y"/>
                                          </p:val>
                                        </p:tav>
                                      </p:tavLst>
                                    </p:anim>
                                  </p:childTnLst>
                                </p:cTn>
                              </p:par>
                            </p:childTnLst>
                          </p:cTn>
                        </p:par>
                        <p:par>
                          <p:cTn id="54" fill="hold">
                            <p:stCondLst>
                              <p:cond delay="3150"/>
                            </p:stCondLst>
                            <p:childTnLst>
                              <p:par>
                                <p:cTn id="55" presetID="2" presetClass="entr" presetSubtype="4" fill="hold" grpId="0" nodeType="afterEffect">
                                  <p:stCondLst>
                                    <p:cond delay="0"/>
                                  </p:stCondLst>
                                  <p:childTnLst>
                                    <p:set>
                                      <p:cBhvr>
                                        <p:cTn id="56" dur="1000" fill="hold">
                                          <p:stCondLst>
                                            <p:cond delay="0"/>
                                          </p:stCondLst>
                                        </p:cTn>
                                        <p:tgtEl>
                                          <p:spTgt spid="9"/>
                                        </p:tgtEl>
                                        <p:attrNameLst>
                                          <p:attrName>style.visibility</p:attrName>
                                        </p:attrNameLst>
                                      </p:cBhvr>
                                      <p:to>
                                        <p:strVal val="visible"/>
                                      </p:to>
                                    </p:set>
                                    <p:anim calcmode="lin" valueType="num">
                                      <p:cBhvr additive="base">
                                        <p:cTn id="57" dur="1000" fill="hold"/>
                                        <p:tgtEl>
                                          <p:spTgt spid="9"/>
                                        </p:tgtEl>
                                        <p:attrNameLst>
                                          <p:attrName>ppt_x</p:attrName>
                                        </p:attrNameLst>
                                      </p:cBhvr>
                                      <p:tavLst>
                                        <p:tav tm="0">
                                          <p:val>
                                            <p:strVal val="#ppt_x"/>
                                          </p:val>
                                        </p:tav>
                                        <p:tav tm="100000">
                                          <p:val>
                                            <p:strVal val="#ppt_x"/>
                                          </p:val>
                                        </p:tav>
                                      </p:tavLst>
                                    </p:anim>
                                    <p:anim calcmode="lin" valueType="num">
                                      <p:cBhvr additive="base">
                                        <p:cTn id="58" dur="1000" fill="hold"/>
                                        <p:tgtEl>
                                          <p:spTgt spid="9"/>
                                        </p:tgtEl>
                                        <p:attrNameLst>
                                          <p:attrName>ppt_y</p:attrName>
                                        </p:attrNameLst>
                                      </p:cBhvr>
                                      <p:tavLst>
                                        <p:tav tm="0">
                                          <p:val>
                                            <p:strVal val="1+#ppt_h/2"/>
                                          </p:val>
                                        </p:tav>
                                        <p:tav tm="100000">
                                          <p:val>
                                            <p:strVal val="#ppt_y"/>
                                          </p:val>
                                        </p:tav>
                                      </p:tavLst>
                                    </p:anim>
                                  </p:childTnLst>
                                </p:cTn>
                              </p:par>
                            </p:childTnLst>
                          </p:cTn>
                        </p:par>
                        <p:par>
                          <p:cTn id="59" fill="hold">
                            <p:stCondLst>
                              <p:cond delay="4150"/>
                            </p:stCondLst>
                            <p:childTnLst>
                              <p:par>
                                <p:cTn id="60" presetID="2" presetClass="entr" presetSubtype="4" fill="hold" grpId="0" nodeType="afterEffect">
                                  <p:stCondLst>
                                    <p:cond delay="0"/>
                                  </p:stCondLst>
                                  <p:childTnLst>
                                    <p:set>
                                      <p:cBhvr>
                                        <p:cTn id="61" dur="1000" fill="hold">
                                          <p:stCondLst>
                                            <p:cond delay="0"/>
                                          </p:stCondLst>
                                        </p:cTn>
                                        <p:tgtEl>
                                          <p:spTgt spid="10"/>
                                        </p:tgtEl>
                                        <p:attrNameLst>
                                          <p:attrName>style.visibility</p:attrName>
                                        </p:attrNameLst>
                                      </p:cBhvr>
                                      <p:to>
                                        <p:strVal val="visible"/>
                                      </p:to>
                                    </p:set>
                                    <p:anim calcmode="lin" valueType="num">
                                      <p:cBhvr additive="base">
                                        <p:cTn id="62" dur="1000" fill="hold"/>
                                        <p:tgtEl>
                                          <p:spTgt spid="10"/>
                                        </p:tgtEl>
                                        <p:attrNameLst>
                                          <p:attrName>ppt_x</p:attrName>
                                        </p:attrNameLst>
                                      </p:cBhvr>
                                      <p:tavLst>
                                        <p:tav tm="0">
                                          <p:val>
                                            <p:strVal val="#ppt_x"/>
                                          </p:val>
                                        </p:tav>
                                        <p:tav tm="100000">
                                          <p:val>
                                            <p:strVal val="#ppt_x"/>
                                          </p:val>
                                        </p:tav>
                                      </p:tavLst>
                                    </p:anim>
                                    <p:anim calcmode="lin" valueType="num">
                                      <p:cBhvr additive="base">
                                        <p:cTn id="6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P spid="33" grpId="0"/>
      <p:bldP spid="35" grpId="0" bldLvl="0" animBg="1"/>
      <p:bldP spid="91" grpId="0"/>
      <p:bldP spid="7"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1014095" y="2394585"/>
            <a:ext cx="2522855" cy="830997"/>
          </a:xfrm>
          <a:prstGeom prst="rect">
            <a:avLst/>
          </a:prstGeom>
          <a:noFill/>
        </p:spPr>
        <p:txBody>
          <a:bodyPr wrap="square" rtlCol="0">
            <a:spAutoFit/>
            <a:scene3d>
              <a:camera prst="orthographicFront"/>
              <a:lightRig rig="threePt" dir="t"/>
            </a:scene3d>
            <a:sp3d contourW="12700"/>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rPr>
              <a:t>控制焊</a:t>
            </a:r>
            <a:r>
              <a:rPr kumimoji="0" lang="zh-CN" altLang="en-US" sz="2000" b="0" i="0" u="none" strike="noStrike" kern="1200" cap="none" spc="0" normalizeH="0" baseline="0" noProof="0" dirty="0" smtClean="0">
                <a:ln>
                  <a:noFill/>
                </a:ln>
                <a:solidFill>
                  <a:srgbClr val="000000">
                    <a:lumMod val="75000"/>
                    <a:lumOff val="25000"/>
                  </a:srgbClr>
                </a:solidFill>
                <a:effectLst/>
                <a:uLnTx/>
                <a:uFillTx/>
                <a:cs typeface="+mn-ea"/>
                <a:sym typeface="+mn-lt"/>
              </a:rPr>
              <a:t>接预热及层间温度温</a:t>
            </a:r>
            <a:r>
              <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rPr>
              <a:t>度</a:t>
            </a:r>
            <a:endPar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sp>
        <p:nvSpPr>
          <p:cNvPr id="24" name="PA-文本框 23"/>
          <p:cNvSpPr txBox="1"/>
          <p:nvPr>
            <p:custDataLst>
              <p:tags r:id="rId1"/>
            </p:custDataLst>
          </p:nvPr>
        </p:nvSpPr>
        <p:spPr>
          <a:xfrm>
            <a:off x="948055" y="1421765"/>
            <a:ext cx="4542790" cy="607695"/>
          </a:xfrm>
          <a:prstGeom prst="rect">
            <a:avLst/>
          </a:prstGeom>
          <a:noFill/>
        </p:spPr>
        <p:txBody>
          <a:bodyPr wrap="square" rtlCol="0">
            <a:spAutoFit/>
            <a:scene3d>
              <a:camera prst="orthographicFront"/>
              <a:lightRig rig="threePt" dir="t"/>
            </a:scene3d>
            <a:sp3d contourW="12700"/>
          </a:bodyPr>
          <a:lstStyle/>
          <a:p>
            <a:pPr marL="0" marR="0" lvl="0" indent="0" algn="l" defTabSz="457200" rtl="0" eaLnBrk="1" fontAlgn="auto" latinLnBrk="0" hangingPunct="1">
              <a:lnSpc>
                <a:spcPct val="12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0000">
                    <a:lumMod val="75000"/>
                    <a:lumOff val="25000"/>
                  </a:srgbClr>
                </a:solidFill>
                <a:effectLst/>
                <a:uLnTx/>
                <a:uFillTx/>
                <a:cs typeface="+mn-ea"/>
                <a:sym typeface="+mn-lt"/>
              </a:rPr>
              <a:t>球罐焊接</a:t>
            </a:r>
            <a:endParaRPr kumimoji="0" lang="zh-CN" altLang="en-US" sz="28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pic>
        <p:nvPicPr>
          <p:cNvPr id="2" name="图片 1" descr="D:\1 FMX\润锋重工资质文件\素材\图片38.png图片38"/>
          <p:cNvPicPr>
            <a:picLocks noChangeAspect="1"/>
          </p:cNvPicPr>
          <p:nvPr/>
        </p:nvPicPr>
        <p:blipFill rotWithShape="1">
          <a:blip r:embed="rId2" cstate="print"/>
          <a:srcRect/>
          <a:stretch>
            <a:fillRect/>
          </a:stretch>
        </p:blipFill>
        <p:spPr>
          <a:xfrm>
            <a:off x="7901940" y="936625"/>
            <a:ext cx="3458845" cy="2468880"/>
          </a:xfrm>
          <a:prstGeom prst="rect">
            <a:avLst/>
          </a:prstGeom>
        </p:spPr>
      </p:pic>
      <p:pic>
        <p:nvPicPr>
          <p:cNvPr id="3" name="图片 2" descr="D:\1 FMX\润锋重工资质文件\素材\图片39.png图片39"/>
          <p:cNvPicPr>
            <a:picLocks noChangeAspect="1"/>
          </p:cNvPicPr>
          <p:nvPr/>
        </p:nvPicPr>
        <p:blipFill rotWithShape="1">
          <a:blip r:embed="rId3" cstate="print"/>
          <a:srcRect/>
          <a:stretch>
            <a:fillRect/>
          </a:stretch>
        </p:blipFill>
        <p:spPr>
          <a:xfrm>
            <a:off x="3937000" y="936625"/>
            <a:ext cx="3900170" cy="2473960"/>
          </a:xfrm>
          <a:prstGeom prst="rect">
            <a:avLst/>
          </a:prstGeom>
        </p:spPr>
      </p:pic>
      <p:pic>
        <p:nvPicPr>
          <p:cNvPr id="4" name="图片 3" descr="D:\1 FMX\润锋重工资质文件\素材\图片14.png图片14"/>
          <p:cNvPicPr>
            <a:picLocks noChangeAspect="1"/>
          </p:cNvPicPr>
          <p:nvPr/>
        </p:nvPicPr>
        <p:blipFill rotWithShape="1">
          <a:blip r:embed="rId4" cstate="print"/>
          <a:srcRect/>
          <a:stretch>
            <a:fillRect/>
          </a:stretch>
        </p:blipFill>
        <p:spPr>
          <a:xfrm>
            <a:off x="7901940" y="3529330"/>
            <a:ext cx="3458210" cy="2556510"/>
          </a:xfrm>
          <a:prstGeom prst="rect">
            <a:avLst/>
          </a:prstGeom>
        </p:spPr>
      </p:pic>
      <p:sp>
        <p:nvSpPr>
          <p:cNvPr id="33" name="PA-矩形 7"/>
          <p:cNvSpPr/>
          <p:nvPr>
            <p:custDataLst>
              <p:tags r:id="rId5"/>
            </p:custDataLst>
          </p:nvPr>
        </p:nvSpPr>
        <p:spPr>
          <a:xfrm>
            <a:off x="1014049" y="52817"/>
            <a:ext cx="16052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球罐焊接</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5" name="矩形 34"/>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6" name="组合 35"/>
          <p:cNvGrpSpPr/>
          <p:nvPr/>
        </p:nvGrpSpPr>
        <p:grpSpPr>
          <a:xfrm>
            <a:off x="217540" y="1"/>
            <a:ext cx="730741" cy="812800"/>
            <a:chOff x="117754" y="1"/>
            <a:chExt cx="730741" cy="812800"/>
          </a:xfrm>
        </p:grpSpPr>
        <p:sp>
          <p:nvSpPr>
            <p:cNvPr id="37" name="矩形 36"/>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8" name="文本框 37"/>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5" name="图片 4" descr="企业logo图片_20211207094357"/>
          <p:cNvPicPr>
            <a:picLocks noChangeAspect="1"/>
          </p:cNvPicPr>
          <p:nvPr/>
        </p:nvPicPr>
        <p:blipFill>
          <a:blip r:embed="rId6" cstate="print"/>
          <a:stretch>
            <a:fillRect/>
          </a:stretch>
        </p:blipFill>
        <p:spPr>
          <a:xfrm>
            <a:off x="10333990" y="52705"/>
            <a:ext cx="431165" cy="431165"/>
          </a:xfrm>
          <a:prstGeom prst="rect">
            <a:avLst/>
          </a:prstGeom>
        </p:spPr>
      </p:pic>
      <p:pic>
        <p:nvPicPr>
          <p:cNvPr id="6" name="图片 5" descr="D:\1 FMX\润锋重工资质文件\素材\图片40.png图片40"/>
          <p:cNvPicPr>
            <a:picLocks noChangeAspect="1"/>
          </p:cNvPicPr>
          <p:nvPr/>
        </p:nvPicPr>
        <p:blipFill rotWithShape="1">
          <a:blip r:embed="rId7" cstate="print"/>
          <a:srcRect/>
          <a:stretch>
            <a:fillRect/>
          </a:stretch>
        </p:blipFill>
        <p:spPr>
          <a:xfrm>
            <a:off x="3937000" y="3529330"/>
            <a:ext cx="3900170" cy="2557145"/>
          </a:xfrm>
          <a:prstGeom prst="rect">
            <a:avLst/>
          </a:prstGeom>
        </p:spPr>
      </p:pic>
      <p:sp>
        <p:nvSpPr>
          <p:cNvPr id="7" name="文本框 6"/>
          <p:cNvSpPr txBox="1"/>
          <p:nvPr/>
        </p:nvSpPr>
        <p:spPr>
          <a:xfrm>
            <a:off x="1071245" y="3253105"/>
            <a:ext cx="2522855" cy="430374"/>
          </a:xfrm>
          <a:prstGeom prst="rect">
            <a:avLst/>
          </a:prstGeom>
          <a:noFill/>
        </p:spPr>
        <p:txBody>
          <a:bodyPr wrap="square" rtlCol="0">
            <a:spAutoFit/>
            <a:scene3d>
              <a:camera prst="orthographicFront"/>
              <a:lightRig rig="threePt" dir="t"/>
            </a:scene3d>
            <a:sp3d contourW="12700"/>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rPr>
              <a:t>焊</a:t>
            </a:r>
            <a:r>
              <a:rPr kumimoji="0" lang="zh-CN" altLang="en-US" sz="2000" b="0" i="0" u="none" strike="noStrike" kern="1200" cap="none" spc="0" normalizeH="0" baseline="0" noProof="0" dirty="0" smtClean="0">
                <a:ln>
                  <a:noFill/>
                </a:ln>
                <a:solidFill>
                  <a:srgbClr val="000000">
                    <a:lumMod val="75000"/>
                    <a:lumOff val="25000"/>
                  </a:srgbClr>
                </a:solidFill>
                <a:effectLst/>
                <a:uLnTx/>
                <a:uFillTx/>
                <a:cs typeface="+mn-ea"/>
                <a:sym typeface="+mn-lt"/>
              </a:rPr>
              <a:t>后立即消氢</a:t>
            </a:r>
            <a:endPar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sp>
        <p:nvSpPr>
          <p:cNvPr id="9" name="文本框 8"/>
          <p:cNvSpPr txBox="1"/>
          <p:nvPr/>
        </p:nvSpPr>
        <p:spPr>
          <a:xfrm>
            <a:off x="1061720" y="3831590"/>
            <a:ext cx="2522855" cy="430374"/>
          </a:xfrm>
          <a:prstGeom prst="rect">
            <a:avLst/>
          </a:prstGeom>
          <a:noFill/>
        </p:spPr>
        <p:txBody>
          <a:bodyPr wrap="square" rtlCol="0">
            <a:spAutoFit/>
            <a:scene3d>
              <a:camera prst="orthographicFront"/>
              <a:lightRig rig="threePt" dir="t"/>
            </a:scene3d>
            <a:sp3d contourW="12700"/>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rPr>
              <a:t>整体热处理</a:t>
            </a:r>
            <a:endPar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sp>
        <p:nvSpPr>
          <p:cNvPr id="10" name="文本框 9"/>
          <p:cNvSpPr txBox="1"/>
          <p:nvPr/>
        </p:nvSpPr>
        <p:spPr>
          <a:xfrm>
            <a:off x="1014095" y="4370705"/>
            <a:ext cx="3018790" cy="430374"/>
          </a:xfrm>
          <a:prstGeom prst="rect">
            <a:avLst/>
          </a:prstGeom>
          <a:noFill/>
        </p:spPr>
        <p:txBody>
          <a:bodyPr wrap="square" rtlCol="0">
            <a:spAutoFit/>
            <a:scene3d>
              <a:camera prst="orthographicFront"/>
              <a:lightRig rig="threePt" dir="t"/>
            </a:scene3d>
            <a:sp3d contourW="12700"/>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rPr>
              <a:t>焊后无损检测</a:t>
            </a:r>
            <a:endPar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7500">
        <p:random/>
      </p:transition>
    </mc:Choice>
    <mc:Fallback>
      <p:transition spd="slow" advTm="75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000" fill="hold">
                                          <p:stCondLst>
                                            <p:cond delay="0"/>
                                          </p:stCondLst>
                                        </p:cTn>
                                        <p:tgtEl>
                                          <p:spTgt spid="91"/>
                                        </p:tgtEl>
                                        <p:attrNameLst>
                                          <p:attrName>style.visibility</p:attrName>
                                        </p:attrNameLst>
                                      </p:cBhvr>
                                      <p:to>
                                        <p:strVal val="visible"/>
                                      </p:to>
                                    </p:set>
                                    <p:animEffect transition="in" filter="fade">
                                      <p:cBhvr>
                                        <p:cTn id="10" dur="10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p:tgtEl>
                                          <p:spTgt spid="35"/>
                                        </p:tgtEl>
                                        <p:attrNameLst>
                                          <p:attrName>ppt_y</p:attrName>
                                        </p:attrNameLst>
                                      </p:cBhvr>
                                      <p:tavLst>
                                        <p:tav tm="0">
                                          <p:val>
                                            <p:strVal val="#ppt_y+#ppt_h*1.125000"/>
                                          </p:val>
                                        </p:tav>
                                        <p:tav tm="100000">
                                          <p:val>
                                            <p:strVal val="#ppt_y"/>
                                          </p:val>
                                        </p:tav>
                                      </p:tavLst>
                                    </p:anim>
                                    <p:animEffect transition="in" filter="wipe(up)">
                                      <p:cBhvr>
                                        <p:cTn id="18" dur="500"/>
                                        <p:tgtEl>
                                          <p:spTgt spid="35"/>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3"/>
                                        </p:tgtEl>
                                        <p:attrNameLst>
                                          <p:attrName>style.visibility</p:attrName>
                                        </p:attrNameLst>
                                      </p:cBhvr>
                                      <p:to>
                                        <p:strVal val="visible"/>
                                      </p:to>
                                    </p:set>
                                    <p:anim to="" calcmode="lin" valueType="num">
                                      <p:cBhvr>
                                        <p:cTn id="21" dur="700" fill="hold">
                                          <p:stCondLst>
                                            <p:cond delay="0"/>
                                          </p:stCondLst>
                                        </p:cTn>
                                        <p:tgtEl>
                                          <p:spTgt spid="33"/>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3"/>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3"/>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3"/>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000"/>
                            </p:stCondLst>
                            <p:childTnLst>
                              <p:par>
                                <p:cTn id="26" presetID="0" presetClass="entr" presetSubtype="0" fill="hold" grpId="0" nodeType="afterEffect">
                                  <p:stCondLst>
                                    <p:cond delay="0"/>
                                  </p:stCondLst>
                                  <p:iterate type="lt">
                                    <p:tmPct val="10000"/>
                                  </p:iterate>
                                  <p:childTnLst>
                                    <p:set>
                                      <p:cBhvr>
                                        <p:cTn id="27" dur="1" fill="hold">
                                          <p:stCondLst>
                                            <p:cond delay="0"/>
                                          </p:stCondLst>
                                        </p:cTn>
                                        <p:tgtEl>
                                          <p:spTgt spid="24"/>
                                        </p:tgtEl>
                                        <p:attrNameLst>
                                          <p:attrName>style.visibility</p:attrName>
                                        </p:attrNameLst>
                                      </p:cBhvr>
                                      <p:to>
                                        <p:strVal val="visible"/>
                                      </p:to>
                                    </p:set>
                                    <p:anim to="" calcmode="lin" valueType="num">
                                      <p:cBhvr>
                                        <p:cTn id="28" dur="500" fill="hold">
                                          <p:stCondLst>
                                            <p:cond delay="0"/>
                                          </p:stCondLst>
                                        </p:cTn>
                                        <p:tgtEl>
                                          <p:spTgt spid="24"/>
                                        </p:tgtEl>
                                        <p:attrNameLst>
                                          <p:attrName>ppt_x</p:attrName>
                                        </p:attrNameLst>
                                      </p:cBhvr>
                                      <p:tavLst>
                                        <p:tav tm="0" fmla="#ppt_x-(-#ppt_w/2*cos(ppt_r/180*pi))*((1.5-1.5*$)^2-(1.5-1.5*$)^3)">
                                          <p:val>
                                            <p:fltVal val="0"/>
                                          </p:val>
                                        </p:tav>
                                        <p:tav tm="100000">
                                          <p:val>
                                            <p:fltVal val="1"/>
                                          </p:val>
                                        </p:tav>
                                      </p:tavLst>
                                    </p:anim>
                                    <p:anim to="" calcmode="lin" valueType="num">
                                      <p:cBhvr>
                                        <p:cTn id="29" dur="500" fill="hold">
                                          <p:stCondLst>
                                            <p:cond delay="0"/>
                                          </p:stCondLst>
                                        </p:cTn>
                                        <p:tgtEl>
                                          <p:spTgt spid="24"/>
                                        </p:tgtEl>
                                        <p:attrNameLst>
                                          <p:attrName>ppt_y</p:attrName>
                                        </p:attrNameLst>
                                      </p:cBhvr>
                                      <p:tavLst>
                                        <p:tav tm="0" fmla="#ppt_y+(-#ppt_h/2*cos(ppt_r/180*pi))*((1.5-1.5*$)^2-(1.5-1.5*$)^3)">
                                          <p:val>
                                            <p:fltVal val="0"/>
                                          </p:val>
                                        </p:tav>
                                        <p:tav tm="100000">
                                          <p:val>
                                            <p:fltVal val="1"/>
                                          </p:val>
                                        </p:tav>
                                      </p:tavLst>
                                    </p:anim>
                                    <p:anim to="" calcmode="lin" valueType="num">
                                      <p:cBhvr>
                                        <p:cTn id="30" dur="500" fill="hold">
                                          <p:stCondLst>
                                            <p:cond delay="0"/>
                                          </p:stCondLst>
                                        </p:cTn>
                                        <p:tgtEl>
                                          <p:spTgt spid="24"/>
                                        </p:tgtEl>
                                        <p:attrNameLst>
                                          <p:attrName>ppt_h</p:attrName>
                                        </p:attrNameLst>
                                      </p:cBhvr>
                                      <p:tavLst>
                                        <p:tav tm="0" fmla="#ppt_h-(-#ppt_h)*((1.5-1.5*$)^2-(1.5-1.5*$)^3)">
                                          <p:val>
                                            <p:fltVal val="0"/>
                                          </p:val>
                                        </p:tav>
                                        <p:tav tm="100000">
                                          <p:val>
                                            <p:fltVal val="1"/>
                                          </p:val>
                                        </p:tav>
                                      </p:tavLst>
                                    </p:anim>
                                    <p:anim to="" calcmode="lin" valueType="num">
                                      <p:cBhvr>
                                        <p:cTn id="31" dur="500" fill="hold">
                                          <p:stCondLst>
                                            <p:cond delay="0"/>
                                          </p:stCondLst>
                                        </p:cTn>
                                        <p:tgtEl>
                                          <p:spTgt spid="24"/>
                                        </p:tgtEl>
                                        <p:attrNameLst>
                                          <p:attrName>ppt_w</p:attrName>
                                        </p:attrNameLst>
                                      </p:cBhvr>
                                      <p:tavLst>
                                        <p:tav tm="0" fmla="#ppt_w-(-#ppt_w)*((1.5-1.5*$)^2-(1.5-1.5*$)^3)">
                                          <p:val>
                                            <p:fltVal val="0"/>
                                          </p:val>
                                        </p:tav>
                                        <p:tav tm="100000">
                                          <p:val>
                                            <p:fltVal val="1"/>
                                          </p:val>
                                        </p:tav>
                                      </p:tavLst>
                                    </p:anim>
                                  </p:childTnLst>
                                </p:cTn>
                              </p:par>
                            </p:childTnLst>
                          </p:cTn>
                        </p:par>
                        <p:par>
                          <p:cTn id="32" fill="hold">
                            <p:stCondLst>
                              <p:cond delay="1650"/>
                            </p:stCondLst>
                            <p:childTnLst>
                              <p:par>
                                <p:cTn id="33" presetID="18" presetClass="entr" presetSubtype="9"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strips(upLeft)">
                                      <p:cBhvr>
                                        <p:cTn id="35" dur="500"/>
                                        <p:tgtEl>
                                          <p:spTgt spid="3"/>
                                        </p:tgtEl>
                                      </p:cBhvr>
                                    </p:animEffect>
                                  </p:childTnLst>
                                </p:cTn>
                              </p:par>
                              <p:par>
                                <p:cTn id="36" presetID="18" presetClass="entr" presetSubtype="3" fill="hold" nodeType="withEffect">
                                  <p:stCondLst>
                                    <p:cond delay="250"/>
                                  </p:stCondLst>
                                  <p:childTnLst>
                                    <p:set>
                                      <p:cBhvr>
                                        <p:cTn id="37" dur="1" fill="hold">
                                          <p:stCondLst>
                                            <p:cond delay="0"/>
                                          </p:stCondLst>
                                        </p:cTn>
                                        <p:tgtEl>
                                          <p:spTgt spid="2"/>
                                        </p:tgtEl>
                                        <p:attrNameLst>
                                          <p:attrName>style.visibility</p:attrName>
                                        </p:attrNameLst>
                                      </p:cBhvr>
                                      <p:to>
                                        <p:strVal val="visible"/>
                                      </p:to>
                                    </p:set>
                                    <p:animEffect transition="in" filter="strips(upRight)">
                                      <p:cBhvr>
                                        <p:cTn id="38" dur="500"/>
                                        <p:tgtEl>
                                          <p:spTgt spid="2"/>
                                        </p:tgtEl>
                                      </p:cBhvr>
                                    </p:animEffect>
                                  </p:childTnLst>
                                </p:cTn>
                              </p:par>
                              <p:par>
                                <p:cTn id="39" presetID="18" presetClass="entr" presetSubtype="6" fill="hold" nodeType="withEffect">
                                  <p:stCondLst>
                                    <p:cond delay="500"/>
                                  </p:stCondLst>
                                  <p:childTnLst>
                                    <p:set>
                                      <p:cBhvr>
                                        <p:cTn id="40" dur="1" fill="hold">
                                          <p:stCondLst>
                                            <p:cond delay="0"/>
                                          </p:stCondLst>
                                        </p:cTn>
                                        <p:tgtEl>
                                          <p:spTgt spid="4"/>
                                        </p:tgtEl>
                                        <p:attrNameLst>
                                          <p:attrName>style.visibility</p:attrName>
                                        </p:attrNameLst>
                                      </p:cBhvr>
                                      <p:to>
                                        <p:strVal val="visible"/>
                                      </p:to>
                                    </p:set>
                                    <p:animEffect transition="in" filter="strips(downRight)">
                                      <p:cBhvr>
                                        <p:cTn id="41" dur="500"/>
                                        <p:tgtEl>
                                          <p:spTgt spid="4"/>
                                        </p:tgtEl>
                                      </p:cBhvr>
                                    </p:animEffect>
                                  </p:childTnLst>
                                </p:cTn>
                              </p:par>
                              <p:par>
                                <p:cTn id="42" presetID="18" presetClass="entr" presetSubtype="9"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strips(upLeft)">
                                      <p:cBhvr>
                                        <p:cTn id="44" dur="500"/>
                                        <p:tgtEl>
                                          <p:spTgt spid="6"/>
                                        </p:tgtEl>
                                      </p:cBhvr>
                                    </p:animEffect>
                                  </p:childTnLst>
                                </p:cTn>
                              </p:par>
                              <p:par>
                                <p:cTn id="45" presetID="2" presetClass="entr" presetSubtype="4" fill="hold" grpId="0" nodeType="withEffect">
                                  <p:stCondLst>
                                    <p:cond delay="0"/>
                                  </p:stCondLst>
                                  <p:childTnLst>
                                    <p:set>
                                      <p:cBhvr>
                                        <p:cTn id="46" dur="1000" fill="hold">
                                          <p:stCondLst>
                                            <p:cond delay="0"/>
                                          </p:stCondLst>
                                        </p:cTn>
                                        <p:tgtEl>
                                          <p:spTgt spid="26"/>
                                        </p:tgtEl>
                                        <p:attrNameLst>
                                          <p:attrName>style.visibility</p:attrName>
                                        </p:attrNameLst>
                                      </p:cBhvr>
                                      <p:to>
                                        <p:strVal val="visible"/>
                                      </p:to>
                                    </p:set>
                                    <p:anim calcmode="lin" valueType="num">
                                      <p:cBhvr additive="base">
                                        <p:cTn id="47" dur="1000" fill="hold"/>
                                        <p:tgtEl>
                                          <p:spTgt spid="26"/>
                                        </p:tgtEl>
                                        <p:attrNameLst>
                                          <p:attrName>ppt_x</p:attrName>
                                        </p:attrNameLst>
                                      </p:cBhvr>
                                      <p:tavLst>
                                        <p:tav tm="0">
                                          <p:val>
                                            <p:strVal val="#ppt_x"/>
                                          </p:val>
                                        </p:tav>
                                        <p:tav tm="100000">
                                          <p:val>
                                            <p:strVal val="#ppt_x"/>
                                          </p:val>
                                        </p:tav>
                                      </p:tavLst>
                                    </p:anim>
                                    <p:anim calcmode="lin" valueType="num">
                                      <p:cBhvr additive="base">
                                        <p:cTn id="48" dur="1000" fill="hold"/>
                                        <p:tgtEl>
                                          <p:spTgt spid="26"/>
                                        </p:tgtEl>
                                        <p:attrNameLst>
                                          <p:attrName>ppt_y</p:attrName>
                                        </p:attrNameLst>
                                      </p:cBhvr>
                                      <p:tavLst>
                                        <p:tav tm="0">
                                          <p:val>
                                            <p:strVal val="1+#ppt_h/2"/>
                                          </p:val>
                                        </p:tav>
                                        <p:tav tm="100000">
                                          <p:val>
                                            <p:strVal val="#ppt_y"/>
                                          </p:val>
                                        </p:tav>
                                      </p:tavLst>
                                    </p:anim>
                                  </p:childTnLst>
                                </p:cTn>
                              </p:par>
                            </p:childTnLst>
                          </p:cTn>
                        </p:par>
                        <p:par>
                          <p:cTn id="49" fill="hold">
                            <p:stCondLst>
                              <p:cond delay="2150"/>
                            </p:stCondLst>
                            <p:childTnLst>
                              <p:par>
                                <p:cTn id="50" presetID="2" presetClass="entr" presetSubtype="4" fill="hold" grpId="0" nodeType="afterEffect">
                                  <p:stCondLst>
                                    <p:cond delay="0"/>
                                  </p:stCondLst>
                                  <p:childTnLst>
                                    <p:set>
                                      <p:cBhvr>
                                        <p:cTn id="51" dur="1000" fill="hold">
                                          <p:stCondLst>
                                            <p:cond delay="0"/>
                                          </p:stCondLst>
                                        </p:cTn>
                                        <p:tgtEl>
                                          <p:spTgt spid="7"/>
                                        </p:tgtEl>
                                        <p:attrNameLst>
                                          <p:attrName>style.visibility</p:attrName>
                                        </p:attrNameLst>
                                      </p:cBhvr>
                                      <p:to>
                                        <p:strVal val="visible"/>
                                      </p:to>
                                    </p:set>
                                    <p:anim calcmode="lin" valueType="num">
                                      <p:cBhvr additive="base">
                                        <p:cTn id="52" dur="1000" fill="hold"/>
                                        <p:tgtEl>
                                          <p:spTgt spid="7"/>
                                        </p:tgtEl>
                                        <p:attrNameLst>
                                          <p:attrName>ppt_x</p:attrName>
                                        </p:attrNameLst>
                                      </p:cBhvr>
                                      <p:tavLst>
                                        <p:tav tm="0">
                                          <p:val>
                                            <p:strVal val="#ppt_x"/>
                                          </p:val>
                                        </p:tav>
                                        <p:tav tm="100000">
                                          <p:val>
                                            <p:strVal val="#ppt_x"/>
                                          </p:val>
                                        </p:tav>
                                      </p:tavLst>
                                    </p:anim>
                                    <p:anim calcmode="lin" valueType="num">
                                      <p:cBhvr additive="base">
                                        <p:cTn id="53" dur="1000" fill="hold"/>
                                        <p:tgtEl>
                                          <p:spTgt spid="7"/>
                                        </p:tgtEl>
                                        <p:attrNameLst>
                                          <p:attrName>ppt_y</p:attrName>
                                        </p:attrNameLst>
                                      </p:cBhvr>
                                      <p:tavLst>
                                        <p:tav tm="0">
                                          <p:val>
                                            <p:strVal val="1+#ppt_h/2"/>
                                          </p:val>
                                        </p:tav>
                                        <p:tav tm="100000">
                                          <p:val>
                                            <p:strVal val="#ppt_y"/>
                                          </p:val>
                                        </p:tav>
                                      </p:tavLst>
                                    </p:anim>
                                  </p:childTnLst>
                                </p:cTn>
                              </p:par>
                            </p:childTnLst>
                          </p:cTn>
                        </p:par>
                        <p:par>
                          <p:cTn id="54" fill="hold">
                            <p:stCondLst>
                              <p:cond delay="3150"/>
                            </p:stCondLst>
                            <p:childTnLst>
                              <p:par>
                                <p:cTn id="55" presetID="2" presetClass="entr" presetSubtype="4" fill="hold" grpId="0" nodeType="afterEffect">
                                  <p:stCondLst>
                                    <p:cond delay="0"/>
                                  </p:stCondLst>
                                  <p:childTnLst>
                                    <p:set>
                                      <p:cBhvr>
                                        <p:cTn id="56" dur="1000" fill="hold">
                                          <p:stCondLst>
                                            <p:cond delay="0"/>
                                          </p:stCondLst>
                                        </p:cTn>
                                        <p:tgtEl>
                                          <p:spTgt spid="9"/>
                                        </p:tgtEl>
                                        <p:attrNameLst>
                                          <p:attrName>style.visibility</p:attrName>
                                        </p:attrNameLst>
                                      </p:cBhvr>
                                      <p:to>
                                        <p:strVal val="visible"/>
                                      </p:to>
                                    </p:set>
                                    <p:anim calcmode="lin" valueType="num">
                                      <p:cBhvr additive="base">
                                        <p:cTn id="57" dur="1000" fill="hold"/>
                                        <p:tgtEl>
                                          <p:spTgt spid="9"/>
                                        </p:tgtEl>
                                        <p:attrNameLst>
                                          <p:attrName>ppt_x</p:attrName>
                                        </p:attrNameLst>
                                      </p:cBhvr>
                                      <p:tavLst>
                                        <p:tav tm="0">
                                          <p:val>
                                            <p:strVal val="#ppt_x"/>
                                          </p:val>
                                        </p:tav>
                                        <p:tav tm="100000">
                                          <p:val>
                                            <p:strVal val="#ppt_x"/>
                                          </p:val>
                                        </p:tav>
                                      </p:tavLst>
                                    </p:anim>
                                    <p:anim calcmode="lin" valueType="num">
                                      <p:cBhvr additive="base">
                                        <p:cTn id="58" dur="1000" fill="hold"/>
                                        <p:tgtEl>
                                          <p:spTgt spid="9"/>
                                        </p:tgtEl>
                                        <p:attrNameLst>
                                          <p:attrName>ppt_y</p:attrName>
                                        </p:attrNameLst>
                                      </p:cBhvr>
                                      <p:tavLst>
                                        <p:tav tm="0">
                                          <p:val>
                                            <p:strVal val="1+#ppt_h/2"/>
                                          </p:val>
                                        </p:tav>
                                        <p:tav tm="100000">
                                          <p:val>
                                            <p:strVal val="#ppt_y"/>
                                          </p:val>
                                        </p:tav>
                                      </p:tavLst>
                                    </p:anim>
                                  </p:childTnLst>
                                </p:cTn>
                              </p:par>
                            </p:childTnLst>
                          </p:cTn>
                        </p:par>
                        <p:par>
                          <p:cTn id="59" fill="hold">
                            <p:stCondLst>
                              <p:cond delay="4150"/>
                            </p:stCondLst>
                            <p:childTnLst>
                              <p:par>
                                <p:cTn id="60" presetID="2" presetClass="entr" presetSubtype="4" fill="hold" grpId="0" nodeType="afterEffect">
                                  <p:stCondLst>
                                    <p:cond delay="0"/>
                                  </p:stCondLst>
                                  <p:childTnLst>
                                    <p:set>
                                      <p:cBhvr>
                                        <p:cTn id="61" dur="1000" fill="hold">
                                          <p:stCondLst>
                                            <p:cond delay="0"/>
                                          </p:stCondLst>
                                        </p:cTn>
                                        <p:tgtEl>
                                          <p:spTgt spid="10"/>
                                        </p:tgtEl>
                                        <p:attrNameLst>
                                          <p:attrName>style.visibility</p:attrName>
                                        </p:attrNameLst>
                                      </p:cBhvr>
                                      <p:to>
                                        <p:strVal val="visible"/>
                                      </p:to>
                                    </p:set>
                                    <p:anim calcmode="lin" valueType="num">
                                      <p:cBhvr additive="base">
                                        <p:cTn id="62" dur="1000" fill="hold"/>
                                        <p:tgtEl>
                                          <p:spTgt spid="10"/>
                                        </p:tgtEl>
                                        <p:attrNameLst>
                                          <p:attrName>ppt_x</p:attrName>
                                        </p:attrNameLst>
                                      </p:cBhvr>
                                      <p:tavLst>
                                        <p:tav tm="0">
                                          <p:val>
                                            <p:strVal val="#ppt_x"/>
                                          </p:val>
                                        </p:tav>
                                        <p:tav tm="100000">
                                          <p:val>
                                            <p:strVal val="#ppt_x"/>
                                          </p:val>
                                        </p:tav>
                                      </p:tavLst>
                                    </p:anim>
                                    <p:anim calcmode="lin" valueType="num">
                                      <p:cBhvr additive="base">
                                        <p:cTn id="6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P spid="33" grpId="0"/>
      <p:bldP spid="35" grpId="0" bldLvl="0" animBg="1"/>
      <p:bldP spid="91" grpId="0"/>
      <p:bldP spid="7"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664807" y="1642158"/>
            <a:ext cx="4603229" cy="461665"/>
          </a:xfrm>
          <a:prstGeom prst="rect">
            <a:avLst/>
          </a:prstGeom>
          <a:noFill/>
        </p:spPr>
        <p:txBody>
          <a:bodyPr wrap="square" rtlCol="0">
            <a:spAutoFit/>
            <a:scene3d>
              <a:camera prst="orthographicFront"/>
              <a:lightRig rig="threePt" dir="t"/>
            </a:scene3d>
            <a:sp3d contourW="12700"/>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rPr>
              <a:t>水压试验检查有无渗漏、变形、异响</a:t>
            </a:r>
            <a:endPar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sp>
        <p:nvSpPr>
          <p:cNvPr id="24" name="PA-文本框 23"/>
          <p:cNvSpPr txBox="1"/>
          <p:nvPr>
            <p:custDataLst>
              <p:tags r:id="rId1"/>
            </p:custDataLst>
          </p:nvPr>
        </p:nvSpPr>
        <p:spPr>
          <a:xfrm>
            <a:off x="948690" y="1061720"/>
            <a:ext cx="7170420" cy="607695"/>
          </a:xfrm>
          <a:prstGeom prst="rect">
            <a:avLst/>
          </a:prstGeom>
          <a:noFill/>
        </p:spPr>
        <p:txBody>
          <a:bodyPr wrap="square" rtlCol="0">
            <a:spAutoFit/>
            <a:scene3d>
              <a:camera prst="orthographicFront"/>
              <a:lightRig rig="threePt" dir="t"/>
            </a:scene3d>
            <a:sp3d contourW="12700"/>
          </a:bodyPr>
          <a:lstStyle/>
          <a:p>
            <a:pPr marL="0" marR="0" lvl="0" indent="0" algn="l" defTabSz="457200" rtl="0" eaLnBrk="1" fontAlgn="auto" latinLnBrk="0" hangingPunct="1">
              <a:lnSpc>
                <a:spcPct val="12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0000">
                    <a:lumMod val="75000"/>
                    <a:lumOff val="25000"/>
                  </a:srgbClr>
                </a:solidFill>
                <a:effectLst/>
                <a:uLnTx/>
                <a:uFillTx/>
                <a:cs typeface="+mn-ea"/>
                <a:sym typeface="+mn-lt"/>
              </a:rPr>
              <a:t>球罐安装焊后按设计要求进行压力试验</a:t>
            </a:r>
            <a:endParaRPr kumimoji="0" lang="zh-CN" altLang="en-US" sz="28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pic>
        <p:nvPicPr>
          <p:cNvPr id="2" name="图片 1" descr="D:\1 FMX\润锋重工资质文件\素材\图片43.png图片43"/>
          <p:cNvPicPr>
            <a:picLocks noChangeAspect="1"/>
          </p:cNvPicPr>
          <p:nvPr/>
        </p:nvPicPr>
        <p:blipFill rotWithShape="1">
          <a:blip r:embed="rId2" cstate="print"/>
          <a:srcRect/>
          <a:stretch>
            <a:fillRect/>
          </a:stretch>
        </p:blipFill>
        <p:spPr>
          <a:xfrm>
            <a:off x="6266180" y="2166620"/>
            <a:ext cx="4505325" cy="4047490"/>
          </a:xfrm>
          <a:prstGeom prst="rect">
            <a:avLst/>
          </a:prstGeom>
        </p:spPr>
      </p:pic>
      <p:pic>
        <p:nvPicPr>
          <p:cNvPr id="3" name="图片 2" descr="D:\1 FMX\润锋重工资质文件\素材\图片41.png图片41"/>
          <p:cNvPicPr>
            <a:picLocks noChangeAspect="1"/>
          </p:cNvPicPr>
          <p:nvPr/>
        </p:nvPicPr>
        <p:blipFill rotWithShape="1">
          <a:blip r:embed="rId3" cstate="print"/>
          <a:srcRect/>
          <a:stretch>
            <a:fillRect/>
          </a:stretch>
        </p:blipFill>
        <p:spPr>
          <a:xfrm>
            <a:off x="782955" y="2103755"/>
            <a:ext cx="4951095" cy="4110355"/>
          </a:xfrm>
          <a:prstGeom prst="rect">
            <a:avLst/>
          </a:prstGeom>
        </p:spPr>
      </p:pic>
      <p:sp>
        <p:nvSpPr>
          <p:cNvPr id="33" name="PA-矩形 7"/>
          <p:cNvSpPr/>
          <p:nvPr>
            <p:custDataLst>
              <p:tags r:id="rId4"/>
            </p:custDataLst>
          </p:nvPr>
        </p:nvSpPr>
        <p:spPr>
          <a:xfrm>
            <a:off x="1014049" y="52817"/>
            <a:ext cx="16052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压力试验</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5" name="矩形 34"/>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6" name="组合 35"/>
          <p:cNvGrpSpPr/>
          <p:nvPr/>
        </p:nvGrpSpPr>
        <p:grpSpPr>
          <a:xfrm>
            <a:off x="217540" y="1"/>
            <a:ext cx="730741" cy="812800"/>
            <a:chOff x="117754" y="1"/>
            <a:chExt cx="730741" cy="812800"/>
          </a:xfrm>
        </p:grpSpPr>
        <p:sp>
          <p:nvSpPr>
            <p:cNvPr id="37" name="矩形 36"/>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8" name="文本框 37"/>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5" name="图片 4" descr="企业logo图片_20211207094357"/>
          <p:cNvPicPr>
            <a:picLocks noChangeAspect="1"/>
          </p:cNvPicPr>
          <p:nvPr/>
        </p:nvPicPr>
        <p:blipFill>
          <a:blip r:embed="rId5" cstate="print"/>
          <a:stretch>
            <a:fillRect/>
          </a:stretch>
        </p:blipFill>
        <p:spPr>
          <a:xfrm>
            <a:off x="10333990" y="52705"/>
            <a:ext cx="431165" cy="431165"/>
          </a:xfrm>
          <a:prstGeom prst="rect">
            <a:avLst/>
          </a:prstGeom>
        </p:spPr>
      </p:pic>
      <p:sp>
        <p:nvSpPr>
          <p:cNvPr id="7" name="文本框 6"/>
          <p:cNvSpPr txBox="1"/>
          <p:nvPr/>
        </p:nvSpPr>
        <p:spPr>
          <a:xfrm>
            <a:off x="6265876" y="1669454"/>
            <a:ext cx="4543150" cy="461665"/>
          </a:xfrm>
          <a:prstGeom prst="rect">
            <a:avLst/>
          </a:prstGeom>
          <a:noFill/>
        </p:spPr>
        <p:txBody>
          <a:bodyPr wrap="square" rtlCol="0">
            <a:spAutoFit/>
            <a:scene3d>
              <a:camera prst="orthographicFront"/>
              <a:lightRig rig="threePt" dir="t"/>
            </a:scene3d>
            <a:sp3d contourW="12700"/>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rPr>
              <a:t>气密试验检验有无泄露、保压效果</a:t>
            </a:r>
            <a:endParaRPr kumimoji="0" lang="zh-CN" altLang="en-US" sz="2000" b="0" i="0" u="none" strike="noStrike" kern="1200" cap="none" spc="0" normalizeH="0" baseline="0" noProof="0" dirty="0">
              <a:ln>
                <a:noFill/>
              </a:ln>
              <a:solidFill>
                <a:srgbClr val="000000">
                  <a:lumMod val="75000"/>
                  <a:lumOff val="25000"/>
                </a:srgbClr>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7500">
        <p:random/>
      </p:transition>
    </mc:Choice>
    <mc:Fallback>
      <p:transition spd="slow" advTm="75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000" fill="hold">
                                          <p:stCondLst>
                                            <p:cond delay="0"/>
                                          </p:stCondLst>
                                        </p:cTn>
                                        <p:tgtEl>
                                          <p:spTgt spid="91"/>
                                        </p:tgtEl>
                                        <p:attrNameLst>
                                          <p:attrName>style.visibility</p:attrName>
                                        </p:attrNameLst>
                                      </p:cBhvr>
                                      <p:to>
                                        <p:strVal val="visible"/>
                                      </p:to>
                                    </p:set>
                                    <p:animEffect transition="in" filter="fade">
                                      <p:cBhvr>
                                        <p:cTn id="10" dur="10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p:tgtEl>
                                          <p:spTgt spid="35"/>
                                        </p:tgtEl>
                                        <p:attrNameLst>
                                          <p:attrName>ppt_y</p:attrName>
                                        </p:attrNameLst>
                                      </p:cBhvr>
                                      <p:tavLst>
                                        <p:tav tm="0">
                                          <p:val>
                                            <p:strVal val="#ppt_y+#ppt_h*1.125000"/>
                                          </p:val>
                                        </p:tav>
                                        <p:tav tm="100000">
                                          <p:val>
                                            <p:strVal val="#ppt_y"/>
                                          </p:val>
                                        </p:tav>
                                      </p:tavLst>
                                    </p:anim>
                                    <p:animEffect transition="in" filter="wipe(up)">
                                      <p:cBhvr>
                                        <p:cTn id="18" dur="500"/>
                                        <p:tgtEl>
                                          <p:spTgt spid="35"/>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3"/>
                                        </p:tgtEl>
                                        <p:attrNameLst>
                                          <p:attrName>style.visibility</p:attrName>
                                        </p:attrNameLst>
                                      </p:cBhvr>
                                      <p:to>
                                        <p:strVal val="visible"/>
                                      </p:to>
                                    </p:set>
                                    <p:anim to="" calcmode="lin" valueType="num">
                                      <p:cBhvr>
                                        <p:cTn id="21" dur="700" fill="hold">
                                          <p:stCondLst>
                                            <p:cond delay="0"/>
                                          </p:stCondLst>
                                        </p:cTn>
                                        <p:tgtEl>
                                          <p:spTgt spid="33"/>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3"/>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3"/>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3"/>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000"/>
                            </p:stCondLst>
                            <p:childTnLst>
                              <p:par>
                                <p:cTn id="26" presetID="0" presetClass="entr" presetSubtype="0" fill="hold" grpId="0" nodeType="afterEffect">
                                  <p:stCondLst>
                                    <p:cond delay="0"/>
                                  </p:stCondLst>
                                  <p:iterate type="lt">
                                    <p:tmPct val="10000"/>
                                  </p:iterate>
                                  <p:childTnLst>
                                    <p:set>
                                      <p:cBhvr>
                                        <p:cTn id="27" dur="1" fill="hold">
                                          <p:stCondLst>
                                            <p:cond delay="0"/>
                                          </p:stCondLst>
                                        </p:cTn>
                                        <p:tgtEl>
                                          <p:spTgt spid="24"/>
                                        </p:tgtEl>
                                        <p:attrNameLst>
                                          <p:attrName>style.visibility</p:attrName>
                                        </p:attrNameLst>
                                      </p:cBhvr>
                                      <p:to>
                                        <p:strVal val="visible"/>
                                      </p:to>
                                    </p:set>
                                    <p:anim to="" calcmode="lin" valueType="num">
                                      <p:cBhvr>
                                        <p:cTn id="28" dur="500" fill="hold">
                                          <p:stCondLst>
                                            <p:cond delay="0"/>
                                          </p:stCondLst>
                                        </p:cTn>
                                        <p:tgtEl>
                                          <p:spTgt spid="24"/>
                                        </p:tgtEl>
                                        <p:attrNameLst>
                                          <p:attrName>ppt_x</p:attrName>
                                        </p:attrNameLst>
                                      </p:cBhvr>
                                      <p:tavLst>
                                        <p:tav tm="0" fmla="#ppt_x-(-#ppt_w/2*cos(ppt_r/180*pi))*((1.5-1.5*$)^2-(1.5-1.5*$)^3)">
                                          <p:val>
                                            <p:fltVal val="0"/>
                                          </p:val>
                                        </p:tav>
                                        <p:tav tm="100000">
                                          <p:val>
                                            <p:fltVal val="1"/>
                                          </p:val>
                                        </p:tav>
                                      </p:tavLst>
                                    </p:anim>
                                    <p:anim to="" calcmode="lin" valueType="num">
                                      <p:cBhvr>
                                        <p:cTn id="29" dur="500" fill="hold">
                                          <p:stCondLst>
                                            <p:cond delay="0"/>
                                          </p:stCondLst>
                                        </p:cTn>
                                        <p:tgtEl>
                                          <p:spTgt spid="24"/>
                                        </p:tgtEl>
                                        <p:attrNameLst>
                                          <p:attrName>ppt_y</p:attrName>
                                        </p:attrNameLst>
                                      </p:cBhvr>
                                      <p:tavLst>
                                        <p:tav tm="0" fmla="#ppt_y+(-#ppt_h/2*cos(ppt_r/180*pi))*((1.5-1.5*$)^2-(1.5-1.5*$)^3)">
                                          <p:val>
                                            <p:fltVal val="0"/>
                                          </p:val>
                                        </p:tav>
                                        <p:tav tm="100000">
                                          <p:val>
                                            <p:fltVal val="1"/>
                                          </p:val>
                                        </p:tav>
                                      </p:tavLst>
                                    </p:anim>
                                    <p:anim to="" calcmode="lin" valueType="num">
                                      <p:cBhvr>
                                        <p:cTn id="30" dur="500" fill="hold">
                                          <p:stCondLst>
                                            <p:cond delay="0"/>
                                          </p:stCondLst>
                                        </p:cTn>
                                        <p:tgtEl>
                                          <p:spTgt spid="24"/>
                                        </p:tgtEl>
                                        <p:attrNameLst>
                                          <p:attrName>ppt_h</p:attrName>
                                        </p:attrNameLst>
                                      </p:cBhvr>
                                      <p:tavLst>
                                        <p:tav tm="0" fmla="#ppt_h-(-#ppt_h)*((1.5-1.5*$)^2-(1.5-1.5*$)^3)">
                                          <p:val>
                                            <p:fltVal val="0"/>
                                          </p:val>
                                        </p:tav>
                                        <p:tav tm="100000">
                                          <p:val>
                                            <p:fltVal val="1"/>
                                          </p:val>
                                        </p:tav>
                                      </p:tavLst>
                                    </p:anim>
                                    <p:anim to="" calcmode="lin" valueType="num">
                                      <p:cBhvr>
                                        <p:cTn id="31" dur="500" fill="hold">
                                          <p:stCondLst>
                                            <p:cond delay="0"/>
                                          </p:stCondLst>
                                        </p:cTn>
                                        <p:tgtEl>
                                          <p:spTgt spid="24"/>
                                        </p:tgtEl>
                                        <p:attrNameLst>
                                          <p:attrName>ppt_w</p:attrName>
                                        </p:attrNameLst>
                                      </p:cBhvr>
                                      <p:tavLst>
                                        <p:tav tm="0" fmla="#ppt_w-(-#ppt_w)*((1.5-1.5*$)^2-(1.5-1.5*$)^3)">
                                          <p:val>
                                            <p:fltVal val="0"/>
                                          </p:val>
                                        </p:tav>
                                        <p:tav tm="100000">
                                          <p:val>
                                            <p:fltVal val="1"/>
                                          </p:val>
                                        </p:tav>
                                      </p:tavLst>
                                    </p:anim>
                                  </p:childTnLst>
                                </p:cTn>
                              </p:par>
                            </p:childTnLst>
                          </p:cTn>
                        </p:par>
                        <p:par>
                          <p:cTn id="32" fill="hold">
                            <p:stCondLst>
                              <p:cond delay="2300"/>
                            </p:stCondLst>
                            <p:childTnLst>
                              <p:par>
                                <p:cTn id="33" presetID="2" presetClass="entr" presetSubtype="4" fill="hold" grpId="0" nodeType="afterEffect">
                                  <p:stCondLst>
                                    <p:cond delay="0"/>
                                  </p:stCondLst>
                                  <p:childTnLst>
                                    <p:set>
                                      <p:cBhvr>
                                        <p:cTn id="34" dur="1000" fill="hold">
                                          <p:stCondLst>
                                            <p:cond delay="0"/>
                                          </p:stCondLst>
                                        </p:cTn>
                                        <p:tgtEl>
                                          <p:spTgt spid="26"/>
                                        </p:tgtEl>
                                        <p:attrNameLst>
                                          <p:attrName>style.visibility</p:attrName>
                                        </p:attrNameLst>
                                      </p:cBhvr>
                                      <p:to>
                                        <p:strVal val="visible"/>
                                      </p:to>
                                    </p:set>
                                    <p:anim calcmode="lin" valueType="num">
                                      <p:cBhvr additive="base">
                                        <p:cTn id="35" dur="1000" fill="hold"/>
                                        <p:tgtEl>
                                          <p:spTgt spid="26"/>
                                        </p:tgtEl>
                                        <p:attrNameLst>
                                          <p:attrName>ppt_x</p:attrName>
                                        </p:attrNameLst>
                                      </p:cBhvr>
                                      <p:tavLst>
                                        <p:tav tm="0">
                                          <p:val>
                                            <p:strVal val="#ppt_x"/>
                                          </p:val>
                                        </p:tav>
                                        <p:tav tm="100000">
                                          <p:val>
                                            <p:strVal val="#ppt_x"/>
                                          </p:val>
                                        </p:tav>
                                      </p:tavLst>
                                    </p:anim>
                                    <p:anim calcmode="lin" valueType="num">
                                      <p:cBhvr additive="base">
                                        <p:cTn id="36" dur="10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000" fill="hold">
                                          <p:stCondLst>
                                            <p:cond delay="0"/>
                                          </p:stCondLst>
                                        </p:cTn>
                                        <p:tgtEl>
                                          <p:spTgt spid="7"/>
                                        </p:tgtEl>
                                        <p:attrNameLst>
                                          <p:attrName>style.visibility</p:attrName>
                                        </p:attrNameLst>
                                      </p:cBhvr>
                                      <p:to>
                                        <p:strVal val="visible"/>
                                      </p:to>
                                    </p:set>
                                    <p:anim calcmode="lin" valueType="num">
                                      <p:cBhvr additive="base">
                                        <p:cTn id="39" dur="1000" fill="hold"/>
                                        <p:tgtEl>
                                          <p:spTgt spid="7"/>
                                        </p:tgtEl>
                                        <p:attrNameLst>
                                          <p:attrName>ppt_x</p:attrName>
                                        </p:attrNameLst>
                                      </p:cBhvr>
                                      <p:tavLst>
                                        <p:tav tm="0">
                                          <p:val>
                                            <p:strVal val="#ppt_x"/>
                                          </p:val>
                                        </p:tav>
                                        <p:tav tm="100000">
                                          <p:val>
                                            <p:strVal val="#ppt_x"/>
                                          </p:val>
                                        </p:tav>
                                      </p:tavLst>
                                    </p:anim>
                                    <p:anim calcmode="lin" valueType="num">
                                      <p:cBhvr additive="base">
                                        <p:cTn id="40" dur="1000" fill="hold"/>
                                        <p:tgtEl>
                                          <p:spTgt spid="7"/>
                                        </p:tgtEl>
                                        <p:attrNameLst>
                                          <p:attrName>ppt_y</p:attrName>
                                        </p:attrNameLst>
                                      </p:cBhvr>
                                      <p:tavLst>
                                        <p:tav tm="0">
                                          <p:val>
                                            <p:strVal val="1+#ppt_h/2"/>
                                          </p:val>
                                        </p:tav>
                                        <p:tav tm="100000">
                                          <p:val>
                                            <p:strVal val="#ppt_y"/>
                                          </p:val>
                                        </p:tav>
                                      </p:tavLst>
                                    </p:anim>
                                  </p:childTnLst>
                                </p:cTn>
                              </p:par>
                            </p:childTnLst>
                          </p:cTn>
                        </p:par>
                        <p:par>
                          <p:cTn id="41" fill="hold">
                            <p:stCondLst>
                              <p:cond delay="3300"/>
                            </p:stCondLst>
                            <p:childTnLst>
                              <p:par>
                                <p:cTn id="42" presetID="18" presetClass="entr" presetSubtype="9"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strips(upLeft)">
                                      <p:cBhvr>
                                        <p:cTn id="44" dur="500"/>
                                        <p:tgtEl>
                                          <p:spTgt spid="3"/>
                                        </p:tgtEl>
                                      </p:cBhvr>
                                    </p:animEffect>
                                  </p:childTnLst>
                                </p:cTn>
                              </p:par>
                              <p:par>
                                <p:cTn id="45" presetID="18" presetClass="entr" presetSubtype="3" fill="hold" nodeType="withEffect">
                                  <p:stCondLst>
                                    <p:cond delay="250"/>
                                  </p:stCondLst>
                                  <p:childTnLst>
                                    <p:set>
                                      <p:cBhvr>
                                        <p:cTn id="46" dur="1" fill="hold">
                                          <p:stCondLst>
                                            <p:cond delay="0"/>
                                          </p:stCondLst>
                                        </p:cTn>
                                        <p:tgtEl>
                                          <p:spTgt spid="2"/>
                                        </p:tgtEl>
                                        <p:attrNameLst>
                                          <p:attrName>style.visibility</p:attrName>
                                        </p:attrNameLst>
                                      </p:cBhvr>
                                      <p:to>
                                        <p:strVal val="visible"/>
                                      </p:to>
                                    </p:set>
                                    <p:animEffect transition="in" filter="strips(upRight)">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P spid="33" grpId="0"/>
      <p:bldP spid="35" grpId="0" bldLvl="0" animBg="1"/>
      <p:bldP spid="91"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919480" y="921385"/>
            <a:ext cx="6263005" cy="5169535"/>
          </a:xfrm>
          <a:prstGeom prst="rect">
            <a:avLst/>
          </a:prstGeom>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50000"/>
              </a:lnSpc>
              <a:spcBef>
                <a:spcPts val="0"/>
              </a:spcBef>
              <a:spcAft>
                <a:spcPts val="0"/>
              </a:spcAft>
              <a:buClrTx/>
              <a:buSzTx/>
              <a:buFontTx/>
              <a:buNone/>
              <a:defRPr/>
            </a:pPr>
            <a:r>
              <a:rPr lang="en-US" altLang="zh-CN" sz="2000" b="1" dirty="0">
                <a:solidFill>
                  <a:srgbClr val="002060"/>
                </a:solidFill>
                <a:latin typeface="+mj-lt"/>
                <a:ea typeface="+mj-lt"/>
                <a:cs typeface="+mj-lt"/>
                <a:sym typeface="+mn-ea"/>
              </a:rPr>
              <a:t>1.</a:t>
            </a:r>
            <a:r>
              <a:rPr lang="zh-CN" altLang="en-US" sz="2000" b="1" dirty="0">
                <a:solidFill>
                  <a:srgbClr val="002060"/>
                </a:solidFill>
                <a:latin typeface="+mj-lt"/>
                <a:ea typeface="+mj-lt"/>
                <a:cs typeface="+mj-lt"/>
                <a:sym typeface="+mn-ea"/>
              </a:rPr>
              <a:t>球罐组装方案</a:t>
            </a:r>
            <a:endParaRPr lang="zh-CN" altLang="en-US" sz="2000" b="1" dirty="0">
              <a:solidFill>
                <a:srgbClr val="002060"/>
              </a:solidFill>
              <a:latin typeface="+mj-lt"/>
              <a:ea typeface="+mj-lt"/>
              <a:cs typeface="+mj-lt"/>
            </a:endParaRPr>
          </a:p>
          <a:p>
            <a:pPr marL="0" marR="0" lvl="0" indent="0" algn="l" defTabSz="457200" rtl="0" eaLnBrk="1" fontAlgn="auto" latinLnBrk="0" hangingPunct="1">
              <a:lnSpc>
                <a:spcPct val="150000"/>
              </a:lnSpc>
              <a:spcBef>
                <a:spcPts val="0"/>
              </a:spcBef>
              <a:spcAft>
                <a:spcPts val="0"/>
              </a:spcAft>
              <a:buClrTx/>
              <a:buSzTx/>
              <a:buFontTx/>
              <a:buNone/>
              <a:defRPr/>
            </a:pPr>
            <a:r>
              <a:rPr lang="en-US" altLang="zh-CN" sz="2000" b="1" dirty="0">
                <a:solidFill>
                  <a:srgbClr val="002060"/>
                </a:solidFill>
                <a:latin typeface="+mj-lt"/>
                <a:ea typeface="+mj-lt"/>
                <a:cs typeface="+mj-lt"/>
                <a:sym typeface="+mn-ea"/>
              </a:rPr>
              <a:t>1.1</a:t>
            </a:r>
            <a:r>
              <a:rPr lang="zh-CN" altLang="en-US" sz="2000" b="1" dirty="0">
                <a:solidFill>
                  <a:srgbClr val="002060"/>
                </a:solidFill>
                <a:latin typeface="+mj-lt"/>
                <a:ea typeface="+mj-lt"/>
                <a:cs typeface="+mj-lt"/>
                <a:sym typeface="+mn-ea"/>
              </a:rPr>
              <a:t>基础复查验收</a:t>
            </a:r>
            <a:endParaRPr lang="zh-CN" altLang="en-US" sz="2000" b="1" dirty="0">
              <a:solidFill>
                <a:srgbClr val="002060"/>
              </a:solidFill>
              <a:latin typeface="宋体" panose="02010600030101010101" pitchFamily="2" charset="-122"/>
              <a:ea typeface="宋体" panose="02010600030101010101" pitchFamily="2" charset="-122"/>
            </a:endParaRPr>
          </a:p>
          <a:p>
            <a:pPr marL="0" marR="0" lvl="0" indent="0" algn="l" defTabSz="457200" rtl="0" eaLnBrk="1" fontAlgn="auto" latinLnBrk="0" hangingPunct="1">
              <a:lnSpc>
                <a:spcPct val="150000"/>
              </a:lnSpc>
              <a:spcBef>
                <a:spcPts val="0"/>
              </a:spcBef>
              <a:spcAft>
                <a:spcPts val="0"/>
              </a:spcAft>
              <a:buClrTx/>
              <a:buSzTx/>
              <a:buFontTx/>
              <a:buNone/>
              <a:defRPr/>
            </a:pPr>
            <a:r>
              <a:rPr lang="zh-CN" altLang="en-US" sz="2000" dirty="0">
                <a:solidFill>
                  <a:srgbClr val="002060"/>
                </a:solidFill>
                <a:latin typeface="宋体" panose="02010600030101010101" pitchFamily="2" charset="-122"/>
                <a:ea typeface="宋体" panose="02010600030101010101" pitchFamily="2" charset="-122"/>
                <a:sym typeface="+mn-ea"/>
              </a:rPr>
              <a:t>   </a:t>
            </a:r>
            <a:r>
              <a:rPr lang="zh-CN" altLang="en-US" sz="2000" dirty="0">
                <a:solidFill>
                  <a:srgbClr val="002060"/>
                </a:solidFill>
                <a:latin typeface="+mj-lt"/>
                <a:ea typeface="+mj-lt"/>
                <a:cs typeface="+mj-lt"/>
                <a:sym typeface="+mn-ea"/>
              </a:rPr>
              <a:t> </a:t>
            </a:r>
            <a:r>
              <a:rPr lang="zh-CN" altLang="en-US" sz="2000" b="1" dirty="0">
                <a:solidFill>
                  <a:srgbClr val="002060"/>
                </a:solidFill>
                <a:latin typeface="+mj-lt"/>
                <a:ea typeface="+mj-lt"/>
                <a:cs typeface="+mj-lt"/>
                <a:sym typeface="+mn-ea"/>
              </a:rPr>
              <a:t>球罐安装前应按照施工记录、验收报告对基础各部位尺寸进行检查和验收</a:t>
            </a:r>
            <a:r>
              <a:rPr lang="zh-CN" altLang="en-US" sz="2000" dirty="0">
                <a:solidFill>
                  <a:srgbClr val="002060"/>
                </a:solidFill>
                <a:latin typeface="+mj-lt"/>
                <a:ea typeface="+mj-lt"/>
                <a:cs typeface="+mj-lt"/>
                <a:sym typeface="+mn-ea"/>
              </a:rPr>
              <a:t>，并办理移交手续。其偏差应符合表中的规定，基础混凝土的强度不低于设计要求的</a:t>
            </a:r>
            <a:r>
              <a:rPr lang="en-US" altLang="zh-CN" sz="2000" dirty="0">
                <a:solidFill>
                  <a:srgbClr val="002060"/>
                </a:solidFill>
                <a:latin typeface="+mj-lt"/>
                <a:ea typeface="+mj-lt"/>
                <a:cs typeface="+mj-lt"/>
                <a:sym typeface="+mn-ea"/>
              </a:rPr>
              <a:t>75%</a:t>
            </a:r>
            <a:r>
              <a:rPr lang="zh-CN" altLang="en-US" sz="2000" dirty="0">
                <a:solidFill>
                  <a:srgbClr val="002060"/>
                </a:solidFill>
                <a:latin typeface="+mj-lt"/>
                <a:ea typeface="+mj-lt"/>
                <a:cs typeface="+mj-lt"/>
                <a:sym typeface="+mn-ea"/>
              </a:rPr>
              <a:t>方可进行安装。在甲方 土建进行混凝土浇筑前的基础滑板、地脚螺栓定位核对时，我方免费派人至现场予以指导、核对。</a:t>
            </a:r>
            <a:endParaRPr lang="zh-CN" altLang="en-US" sz="2000" dirty="0">
              <a:solidFill>
                <a:srgbClr val="002060"/>
              </a:solidFill>
              <a:latin typeface="+mj-lt"/>
              <a:ea typeface="+mj-lt"/>
              <a:cs typeface="+mj-lt"/>
            </a:endParaRPr>
          </a:p>
          <a:p>
            <a:pPr marL="0" marR="0" lvl="0" indent="0" algn="l" defTabSz="457200" rtl="0" eaLnBrk="1" fontAlgn="auto" latinLnBrk="0" hangingPunct="1">
              <a:lnSpc>
                <a:spcPct val="150000"/>
              </a:lnSpc>
              <a:spcBef>
                <a:spcPts val="0"/>
              </a:spcBef>
              <a:spcAft>
                <a:spcPts val="0"/>
              </a:spcAft>
              <a:buClrTx/>
              <a:buSzTx/>
              <a:buFontTx/>
              <a:buNone/>
              <a:defRPr/>
            </a:pPr>
            <a:r>
              <a:rPr lang="zh-CN" altLang="en-US" sz="2000" dirty="0" smtClean="0">
                <a:solidFill>
                  <a:srgbClr val="002060"/>
                </a:solidFill>
                <a:latin typeface="+mj-lt"/>
                <a:ea typeface="+mj-lt"/>
                <a:cs typeface="+mj-lt"/>
                <a:sym typeface="+mn-ea"/>
              </a:rPr>
              <a:t>    基础</a:t>
            </a:r>
            <a:r>
              <a:rPr lang="zh-CN" altLang="en-US" sz="2000" dirty="0">
                <a:solidFill>
                  <a:srgbClr val="002060"/>
                </a:solidFill>
                <a:latin typeface="+mj-lt"/>
                <a:ea typeface="+mj-lt"/>
                <a:cs typeface="+mj-lt"/>
                <a:sym typeface="+mn-ea"/>
              </a:rPr>
              <a:t>预埋地脚板表面的油污、碎石、泥土、积水等均应清除干净；预埋地脚螺栓的螺纹和螺母应保护完好；检查地脚螺栓露出长度、丝扣长度、变形等情况</a:t>
            </a:r>
            <a:r>
              <a:rPr lang="zh-CN" altLang="en-US" sz="2000" dirty="0" smtClean="0">
                <a:solidFill>
                  <a:srgbClr val="002060"/>
                </a:solidFill>
                <a:latin typeface="+mj-lt"/>
                <a:ea typeface="+mj-lt"/>
                <a:cs typeface="+mj-lt"/>
                <a:sym typeface="+mn-ea"/>
              </a:rPr>
              <a:t>。</a:t>
            </a:r>
            <a:endParaRPr lang="zh-CN" altLang="en-US" sz="2000" dirty="0">
              <a:solidFill>
                <a:srgbClr val="002060"/>
              </a:solidFill>
              <a:latin typeface="+mj-lt"/>
              <a:ea typeface="+mj-lt"/>
              <a:cs typeface="+mj-lt"/>
            </a:endParaRPr>
          </a:p>
        </p:txBody>
      </p:sp>
      <p:pic>
        <p:nvPicPr>
          <p:cNvPr id="3" name="图片 2" descr="D:\1 FMX\润锋重工资质文件\素材\图片46.png图片46"/>
          <p:cNvPicPr>
            <a:picLocks noChangeAspect="1"/>
          </p:cNvPicPr>
          <p:nvPr/>
        </p:nvPicPr>
        <p:blipFill>
          <a:blip r:embed="rId1" cstate="print"/>
          <a:srcRect/>
          <a:stretch>
            <a:fillRect/>
          </a:stretch>
        </p:blipFill>
        <p:spPr>
          <a:xfrm>
            <a:off x="7192370" y="723331"/>
            <a:ext cx="4408226" cy="2617006"/>
          </a:xfrm>
          <a:prstGeom prst="rect">
            <a:avLst/>
          </a:prstGeom>
          <a:ln w="28575">
            <a:solidFill>
              <a:srgbClr val="201F42"/>
            </a:solidFill>
          </a:ln>
        </p:spPr>
      </p:pic>
      <p:sp>
        <p:nvSpPr>
          <p:cNvPr id="30" name="PA-矩形 7"/>
          <p:cNvSpPr/>
          <p:nvPr>
            <p:custDataLst>
              <p:tags r:id="rId2"/>
            </p:custDataLst>
          </p:nvPr>
        </p:nvSpPr>
        <p:spPr>
          <a:xfrm>
            <a:off x="1014049" y="52817"/>
            <a:ext cx="30276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球罐安装具体方案</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3"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3" cstate="print"/>
          <a:stretch>
            <a:fillRect/>
          </a:stretch>
        </p:blipFill>
        <p:spPr>
          <a:xfrm>
            <a:off x="10333990" y="52705"/>
            <a:ext cx="431165" cy="431165"/>
          </a:xfrm>
          <a:prstGeom prst="rect">
            <a:avLst/>
          </a:prstGeom>
        </p:spPr>
      </p:pic>
      <p:pic>
        <p:nvPicPr>
          <p:cNvPr id="13" name="图片 12" descr="D:\1 FMX\润锋重工资质文件\图片\图片24.png图片24"/>
          <p:cNvPicPr>
            <a:picLocks noChangeAspect="1"/>
          </p:cNvPicPr>
          <p:nvPr/>
        </p:nvPicPr>
        <p:blipFill>
          <a:blip r:embed="rId4" cstate="print"/>
          <a:srcRect/>
          <a:stretch>
            <a:fillRect/>
          </a:stretch>
        </p:blipFill>
        <p:spPr>
          <a:xfrm>
            <a:off x="7192371" y="3391631"/>
            <a:ext cx="4421874" cy="2681624"/>
          </a:xfrm>
          <a:prstGeom prst="rect">
            <a:avLst/>
          </a:prstGeom>
          <a:ln w="28575">
            <a:solidFill>
              <a:srgbClr val="201F42"/>
            </a:solidFill>
          </a:ln>
        </p:spPr>
      </p:pic>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400"/>
                            </p:stCondLst>
                            <p:childTnLst>
                              <p:par>
                                <p:cTn id="26" presetID="2" presetClass="entr" presetSubtype="4" fill="hold" grpId="0" nodeType="afterEffect">
                                  <p:stCondLst>
                                    <p:cond delay="0"/>
                                  </p:stCondLst>
                                  <p:childTnLst>
                                    <p:set>
                                      <p:cBhvr>
                                        <p:cTn id="27" dur="1000"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1+#ppt_h/2"/>
                                          </p:val>
                                        </p:tav>
                                        <p:tav tm="100000">
                                          <p:val>
                                            <p:strVal val="#ppt_y"/>
                                          </p:val>
                                        </p:tav>
                                      </p:tavLst>
                                    </p:anim>
                                  </p:childTnLst>
                                </p:cTn>
                              </p:par>
                              <p:par>
                                <p:cTn id="30" presetID="52" presetClass="entr" presetSubtype="0" fill="hold" nodeType="withEffect">
                                  <p:stCondLst>
                                    <p:cond delay="500"/>
                                  </p:stCondLst>
                                  <p:childTnLst>
                                    <p:set>
                                      <p:cBhvr>
                                        <p:cTn id="31" dur="1" fill="hold">
                                          <p:stCondLst>
                                            <p:cond delay="0"/>
                                          </p:stCondLst>
                                        </p:cTn>
                                        <p:tgtEl>
                                          <p:spTgt spid="3"/>
                                        </p:tgtEl>
                                        <p:attrNameLst>
                                          <p:attrName>style.visibility</p:attrName>
                                        </p:attrNameLst>
                                      </p:cBhvr>
                                      <p:to>
                                        <p:strVal val="visible"/>
                                      </p:to>
                                    </p:set>
                                    <p:animScale>
                                      <p:cBhvr>
                                        <p:cTn id="3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3"/>
                                        </p:tgtEl>
                                        <p:attrNameLst>
                                          <p:attrName>ppt_x</p:attrName>
                                          <p:attrName>ppt_y</p:attrName>
                                        </p:attrNameLst>
                                      </p:cBhvr>
                                    </p:animMotion>
                                    <p:animEffect transition="in" filter="fade">
                                      <p:cBhvr>
                                        <p:cTn id="34" dur="1000"/>
                                        <p:tgtEl>
                                          <p:spTgt spid="3"/>
                                        </p:tgtEl>
                                      </p:cBhvr>
                                    </p:animEffect>
                                  </p:childTnLst>
                                </p:cTn>
                              </p:par>
                            </p:childTnLst>
                          </p:cTn>
                        </p:par>
                        <p:par>
                          <p:cTn id="35" fill="hold">
                            <p:stCondLst>
                              <p:cond delay="2400"/>
                            </p:stCondLst>
                            <p:childTnLst>
                              <p:par>
                                <p:cTn id="36" presetID="52"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Scale>
                                      <p:cBhvr>
                                        <p:cTn id="38"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13"/>
                                        </p:tgtEl>
                                        <p:attrNameLst>
                                          <p:attrName>ppt_x</p:attrName>
                                          <p:attrName>ppt_y</p:attrName>
                                        </p:attrNameLst>
                                      </p:cBhvr>
                                    </p:animMotion>
                                    <p:animEffect transition="in" filter="fade">
                                      <p:cBhvr>
                                        <p:cTn id="4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919480" y="921385"/>
            <a:ext cx="6263005" cy="4707890"/>
          </a:xfrm>
          <a:prstGeom prst="rect">
            <a:avLst/>
          </a:prstGeom>
        </p:spPr>
        <p:txBody>
          <a:bodyPr wrap="square">
            <a:spAutoFit/>
            <a:scene3d>
              <a:camera prst="orthographicFront"/>
              <a:lightRig rig="threePt" dir="t"/>
            </a:scene3d>
            <a:sp3d contourW="12700"/>
          </a:bodyPr>
          <a:lstStyle/>
          <a:p>
            <a:pPr lvl="0" defTabSz="457200">
              <a:lnSpc>
                <a:spcPct val="150000"/>
              </a:lnSpc>
              <a:defRPr/>
            </a:pPr>
            <a:r>
              <a:rPr lang="en-US" altLang="zh-CN" sz="2000" b="1" dirty="0" smtClean="0">
                <a:solidFill>
                  <a:srgbClr val="002060"/>
                </a:solidFill>
                <a:latin typeface="+mj-lt"/>
                <a:ea typeface="+mj-lt"/>
                <a:cs typeface="+mj-lt"/>
                <a:sym typeface="+mn-ea"/>
              </a:rPr>
              <a:t>1.2球壳板吊装</a:t>
            </a:r>
            <a:endParaRPr lang="en-US" altLang="zh-CN" sz="2000" b="1" dirty="0" smtClean="0">
              <a:solidFill>
                <a:srgbClr val="002060"/>
              </a:solidFill>
              <a:latin typeface="+mj-lt"/>
              <a:ea typeface="+mj-lt"/>
              <a:cs typeface="+mj-lt"/>
            </a:endParaRPr>
          </a:p>
          <a:p>
            <a:pPr lvl="0" defTabSz="457200">
              <a:lnSpc>
                <a:spcPct val="150000"/>
              </a:lnSpc>
              <a:defRPr/>
            </a:pPr>
            <a:r>
              <a:rPr lang="en-US" altLang="zh-CN" sz="2000" b="1" dirty="0" smtClean="0">
                <a:solidFill>
                  <a:srgbClr val="002060"/>
                </a:solidFill>
                <a:latin typeface="+mj-lt"/>
                <a:ea typeface="+mj-lt"/>
                <a:cs typeface="+mj-lt"/>
                <a:sym typeface="+mn-ea"/>
              </a:rPr>
              <a:t>        </a:t>
            </a:r>
            <a:r>
              <a:rPr lang="en-US" altLang="zh-CN" sz="2000" b="1" dirty="0" err="1" smtClean="0">
                <a:solidFill>
                  <a:srgbClr val="002060"/>
                </a:solidFill>
                <a:latin typeface="+mj-lt"/>
                <a:ea typeface="+mj-lt"/>
                <a:cs typeface="+mj-lt"/>
                <a:sym typeface="+mn-ea"/>
              </a:rPr>
              <a:t>球罐组装采用散装法，即将球壳板逐块吊起，组装成球体，球壳板吊装顺序如下</a:t>
            </a:r>
            <a:r>
              <a:rPr lang="en-US" altLang="zh-CN" sz="2000" b="1" dirty="0" smtClean="0">
                <a:solidFill>
                  <a:srgbClr val="002060"/>
                </a:solidFill>
                <a:latin typeface="+mj-lt"/>
                <a:ea typeface="+mj-lt"/>
                <a:cs typeface="+mj-lt"/>
                <a:sym typeface="+mn-ea"/>
              </a:rPr>
              <a:t>：</a:t>
            </a:r>
            <a:endParaRPr lang="en-US" altLang="zh-CN" sz="2000" dirty="0" smtClean="0">
              <a:solidFill>
                <a:srgbClr val="002060"/>
              </a:solidFill>
              <a:latin typeface="+mj-lt"/>
              <a:ea typeface="+mj-lt"/>
              <a:cs typeface="+mj-lt"/>
            </a:endParaRPr>
          </a:p>
          <a:p>
            <a:pPr lvl="0" defTabSz="457200">
              <a:lnSpc>
                <a:spcPct val="150000"/>
              </a:lnSpc>
              <a:defRPr/>
            </a:pPr>
            <a:r>
              <a:rPr lang="en-US" altLang="zh-CN" sz="2000" b="1" dirty="0" err="1" smtClean="0">
                <a:solidFill>
                  <a:srgbClr val="002060"/>
                </a:solidFill>
                <a:latin typeface="+mj-lt"/>
                <a:ea typeface="+mj-lt"/>
                <a:cs typeface="+mj-lt"/>
                <a:sym typeface="+mn-ea"/>
              </a:rPr>
              <a:t>赤道带板</a:t>
            </a:r>
            <a:r>
              <a:rPr lang="en-US" altLang="zh-CN" sz="2000" b="1" dirty="0" smtClean="0">
                <a:solidFill>
                  <a:srgbClr val="002060"/>
                </a:solidFill>
                <a:latin typeface="+mj-lt"/>
                <a:ea typeface="+mj-lt"/>
                <a:cs typeface="+mj-lt"/>
                <a:sym typeface="+mn-ea"/>
              </a:rPr>
              <a:t>——</a:t>
            </a:r>
            <a:r>
              <a:rPr lang="en-US" altLang="zh-CN" sz="2000" b="1" dirty="0" err="1" smtClean="0">
                <a:solidFill>
                  <a:srgbClr val="002060"/>
                </a:solidFill>
                <a:latin typeface="+mj-lt"/>
                <a:ea typeface="+mj-lt"/>
                <a:cs typeface="+mj-lt"/>
                <a:sym typeface="+mn-ea"/>
              </a:rPr>
              <a:t>下极带</a:t>
            </a:r>
            <a:r>
              <a:rPr lang="zh-CN" altLang="en-US" sz="2000" b="1" dirty="0" smtClean="0">
                <a:solidFill>
                  <a:srgbClr val="002060"/>
                </a:solidFill>
                <a:latin typeface="+mj-lt"/>
                <a:ea typeface="+mj-lt"/>
                <a:cs typeface="+mj-lt"/>
                <a:sym typeface="+mn-ea"/>
              </a:rPr>
              <a:t>边</a:t>
            </a:r>
            <a:r>
              <a:rPr lang="en-US" altLang="zh-CN" sz="2000" b="1" dirty="0" smtClean="0">
                <a:solidFill>
                  <a:srgbClr val="002060"/>
                </a:solidFill>
                <a:latin typeface="+mj-lt"/>
                <a:ea typeface="+mj-lt"/>
                <a:cs typeface="+mj-lt"/>
                <a:sym typeface="+mn-ea"/>
              </a:rPr>
              <a:t>板——</a:t>
            </a:r>
            <a:r>
              <a:rPr lang="en-US" altLang="zh-CN" sz="2000" b="1" dirty="0" err="1" smtClean="0">
                <a:solidFill>
                  <a:srgbClr val="002060"/>
                </a:solidFill>
                <a:latin typeface="+mj-lt"/>
                <a:ea typeface="+mj-lt"/>
                <a:cs typeface="+mj-lt"/>
                <a:sym typeface="+mn-ea"/>
              </a:rPr>
              <a:t>下极带</a:t>
            </a:r>
            <a:r>
              <a:rPr lang="zh-CN" altLang="en-US" sz="2000" b="1" dirty="0" smtClean="0">
                <a:solidFill>
                  <a:srgbClr val="002060"/>
                </a:solidFill>
                <a:latin typeface="+mj-lt"/>
                <a:ea typeface="+mj-lt"/>
                <a:cs typeface="+mj-lt"/>
                <a:sym typeface="+mn-ea"/>
              </a:rPr>
              <a:t>侧</a:t>
            </a:r>
            <a:r>
              <a:rPr lang="en-US" altLang="zh-CN" sz="2000" b="1" dirty="0" smtClean="0">
                <a:solidFill>
                  <a:srgbClr val="002060"/>
                </a:solidFill>
                <a:latin typeface="+mj-lt"/>
                <a:ea typeface="+mj-lt"/>
                <a:cs typeface="+mj-lt"/>
                <a:sym typeface="+mn-ea"/>
              </a:rPr>
              <a:t>板——</a:t>
            </a:r>
            <a:r>
              <a:rPr lang="en-US" altLang="zh-CN" sz="2000" b="1" dirty="0" err="1" smtClean="0">
                <a:solidFill>
                  <a:srgbClr val="002060"/>
                </a:solidFill>
                <a:latin typeface="+mj-lt"/>
                <a:ea typeface="+mj-lt"/>
                <a:cs typeface="+mj-lt"/>
                <a:sym typeface="+mn-ea"/>
              </a:rPr>
              <a:t>下极带中板</a:t>
            </a:r>
            <a:r>
              <a:rPr lang="en-US" altLang="zh-CN" sz="2000" b="1" dirty="0" smtClean="0">
                <a:solidFill>
                  <a:srgbClr val="002060"/>
                </a:solidFill>
                <a:latin typeface="+mj-lt"/>
                <a:ea typeface="+mj-lt"/>
                <a:cs typeface="+mj-lt"/>
                <a:sym typeface="+mn-ea"/>
              </a:rPr>
              <a:t>——</a:t>
            </a:r>
            <a:r>
              <a:rPr lang="en-US" altLang="zh-CN" sz="2000" b="1" dirty="0" err="1" smtClean="0">
                <a:solidFill>
                  <a:srgbClr val="002060"/>
                </a:solidFill>
                <a:latin typeface="+mj-lt"/>
                <a:ea typeface="+mj-lt"/>
                <a:cs typeface="+mj-lt"/>
                <a:sym typeface="+mn-ea"/>
              </a:rPr>
              <a:t>上极带</a:t>
            </a:r>
            <a:r>
              <a:rPr lang="zh-CN" altLang="en-US" sz="2000" b="1" dirty="0" smtClean="0">
                <a:solidFill>
                  <a:srgbClr val="002060"/>
                </a:solidFill>
                <a:latin typeface="+mj-lt"/>
                <a:ea typeface="+mj-lt"/>
                <a:cs typeface="+mj-lt"/>
                <a:sym typeface="+mn-ea"/>
              </a:rPr>
              <a:t>边</a:t>
            </a:r>
            <a:r>
              <a:rPr lang="en-US" altLang="zh-CN" sz="2000" b="1" dirty="0" smtClean="0">
                <a:solidFill>
                  <a:srgbClr val="002060"/>
                </a:solidFill>
                <a:latin typeface="+mj-lt"/>
                <a:ea typeface="+mj-lt"/>
                <a:cs typeface="+mj-lt"/>
                <a:sym typeface="+mn-ea"/>
              </a:rPr>
              <a:t>板——</a:t>
            </a:r>
            <a:r>
              <a:rPr lang="en-US" altLang="zh-CN" sz="2000" b="1" dirty="0" err="1" smtClean="0">
                <a:solidFill>
                  <a:srgbClr val="002060"/>
                </a:solidFill>
                <a:latin typeface="+mj-lt"/>
                <a:ea typeface="+mj-lt"/>
                <a:cs typeface="+mj-lt"/>
                <a:sym typeface="+mn-ea"/>
              </a:rPr>
              <a:t>上极带</a:t>
            </a:r>
            <a:r>
              <a:rPr lang="zh-CN" altLang="en-US" sz="2000" b="1" dirty="0" smtClean="0">
                <a:solidFill>
                  <a:srgbClr val="002060"/>
                </a:solidFill>
                <a:latin typeface="+mj-lt"/>
                <a:ea typeface="+mj-lt"/>
                <a:cs typeface="+mj-lt"/>
                <a:sym typeface="+mn-ea"/>
              </a:rPr>
              <a:t>侧</a:t>
            </a:r>
            <a:r>
              <a:rPr lang="en-US" altLang="zh-CN" sz="2000" b="1" dirty="0" smtClean="0">
                <a:solidFill>
                  <a:srgbClr val="002060"/>
                </a:solidFill>
                <a:latin typeface="+mj-lt"/>
                <a:ea typeface="+mj-lt"/>
                <a:cs typeface="+mj-lt"/>
                <a:sym typeface="+mn-ea"/>
              </a:rPr>
              <a:t>板——</a:t>
            </a:r>
            <a:r>
              <a:rPr lang="en-US" altLang="zh-CN" sz="2000" b="1" dirty="0" err="1" smtClean="0">
                <a:solidFill>
                  <a:srgbClr val="002060"/>
                </a:solidFill>
                <a:latin typeface="+mj-lt"/>
                <a:ea typeface="+mj-lt"/>
                <a:cs typeface="+mj-lt"/>
                <a:sym typeface="+mn-ea"/>
              </a:rPr>
              <a:t>上极带中板</a:t>
            </a:r>
            <a:endParaRPr lang="en-US" altLang="zh-CN" sz="2000" b="1" dirty="0" smtClean="0">
              <a:solidFill>
                <a:srgbClr val="002060"/>
              </a:solidFill>
              <a:latin typeface="+mj-lt"/>
              <a:ea typeface="+mj-lt"/>
              <a:cs typeface="+mj-lt"/>
              <a:sym typeface="+mn-ea"/>
            </a:endParaRPr>
          </a:p>
          <a:p>
            <a:pPr marL="0" marR="0" lvl="0" indent="0" algn="l" defTabSz="457200" rtl="0" eaLnBrk="1" fontAlgn="auto" latinLnBrk="0" hangingPunct="1">
              <a:lnSpc>
                <a:spcPct val="150000"/>
              </a:lnSpc>
              <a:spcBef>
                <a:spcPts val="0"/>
              </a:spcBef>
              <a:spcAft>
                <a:spcPts val="0"/>
              </a:spcAft>
              <a:buClrTx/>
              <a:buSzTx/>
              <a:buFontTx/>
              <a:buNone/>
              <a:defRPr/>
            </a:pPr>
            <a:r>
              <a:rPr lang="en-US" altLang="zh-CN" sz="2000" b="1" dirty="0" smtClean="0">
                <a:solidFill>
                  <a:srgbClr val="002060"/>
                </a:solidFill>
                <a:latin typeface="+mj-lt"/>
                <a:ea typeface="+mj-lt"/>
                <a:cs typeface="+mj-lt"/>
                <a:sym typeface="+mn-ea"/>
              </a:rPr>
              <a:t>1.3</a:t>
            </a:r>
            <a:r>
              <a:rPr lang="zh-CN" altLang="en-US" sz="2000" b="1" dirty="0">
                <a:solidFill>
                  <a:srgbClr val="002060"/>
                </a:solidFill>
                <a:latin typeface="+mj-lt"/>
                <a:ea typeface="+mj-lt"/>
                <a:cs typeface="+mj-lt"/>
                <a:sym typeface="+mn-ea"/>
              </a:rPr>
              <a:t>赤道带板吊装</a:t>
            </a:r>
            <a:endParaRPr lang="zh-CN" altLang="en-US" sz="2000" b="1" dirty="0">
              <a:solidFill>
                <a:srgbClr val="002060"/>
              </a:solidFill>
              <a:latin typeface="+mj-lt"/>
              <a:ea typeface="+mj-lt"/>
              <a:cs typeface="+mj-lt"/>
            </a:endParaRPr>
          </a:p>
          <a:p>
            <a:pPr marL="0" marR="0" lvl="0" indent="0" algn="l" defTabSz="457200" rtl="0" eaLnBrk="1" fontAlgn="auto" latinLnBrk="0" hangingPunct="1">
              <a:lnSpc>
                <a:spcPct val="150000"/>
              </a:lnSpc>
              <a:spcBef>
                <a:spcPts val="0"/>
              </a:spcBef>
              <a:spcAft>
                <a:spcPts val="0"/>
              </a:spcAft>
              <a:buClrTx/>
              <a:buSzTx/>
              <a:buFontTx/>
              <a:buNone/>
              <a:defRPr/>
            </a:pPr>
            <a:r>
              <a:rPr lang="zh-CN" altLang="en-US" sz="2000" dirty="0">
                <a:solidFill>
                  <a:srgbClr val="002060"/>
                </a:solidFill>
                <a:latin typeface="+mj-lt"/>
                <a:ea typeface="+mj-lt"/>
                <a:cs typeface="+mj-lt"/>
                <a:sym typeface="+mn-ea"/>
              </a:rPr>
              <a:t>    先把下极带板吊放到球罐基础圆内，赤道带板均匀布置于球罐基础圆外四周，其它球壳板放置于稍远处。吊装时，先将所有支柱就位于基础上的定位基准圆内，拧紧地脚螺栓，防止其倾倒</a:t>
            </a:r>
            <a:r>
              <a:rPr lang="zh-CN" altLang="en-US" sz="2000" dirty="0" smtClean="0">
                <a:solidFill>
                  <a:srgbClr val="002060"/>
                </a:solidFill>
                <a:latin typeface="+mj-lt"/>
                <a:ea typeface="+mj-lt"/>
                <a:cs typeface="+mj-lt"/>
                <a:sym typeface="+mn-ea"/>
              </a:rPr>
              <a:t>。</a:t>
            </a:r>
            <a:endParaRPr kumimoji="0" lang="zh-CN" altLang="en-US" sz="2000" b="1" i="0" u="none" strike="noStrike" kern="1200" cap="none" spc="0" normalizeH="0" baseline="0" noProof="0" dirty="0">
              <a:ln>
                <a:noFill/>
              </a:ln>
              <a:solidFill>
                <a:srgbClr val="002060"/>
              </a:solidFill>
              <a:effectLst/>
              <a:uLnTx/>
              <a:uFillTx/>
              <a:latin typeface="+mj-lt"/>
              <a:ea typeface="+mj-lt"/>
              <a:cs typeface="+mj-lt"/>
              <a:sym typeface="+mn-ea"/>
            </a:endParaRPr>
          </a:p>
        </p:txBody>
      </p:sp>
      <p:sp>
        <p:nvSpPr>
          <p:cNvPr id="30" name="PA-矩形 7"/>
          <p:cNvSpPr/>
          <p:nvPr>
            <p:custDataLst>
              <p:tags r:id="rId1"/>
            </p:custDataLst>
          </p:nvPr>
        </p:nvSpPr>
        <p:spPr>
          <a:xfrm>
            <a:off x="1014049" y="52817"/>
            <a:ext cx="3027680" cy="52197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2800" dirty="0">
                <a:solidFill>
                  <a:srgbClr val="0D0A47"/>
                </a:solidFill>
                <a:cs typeface="+mn-ea"/>
                <a:sym typeface="+mn-lt"/>
              </a:rPr>
              <a:t>球罐安装具体方案</a:t>
            </a:r>
            <a:endParaRPr kumimoji="0" lang="zh-CN" altLang="en-US" sz="2800" b="0" i="0" u="none" strike="noStrike" kern="1200" cap="none" spc="0" normalizeH="0" baseline="0" noProof="0" dirty="0">
              <a:ln>
                <a:noFill/>
              </a:ln>
              <a:solidFill>
                <a:srgbClr val="0D0A47"/>
              </a:solidFill>
              <a:effectLst/>
              <a:uLnTx/>
              <a:uFillTx/>
              <a:cs typeface="+mn-ea"/>
              <a:sym typeface="+mn-lt"/>
            </a:endParaRPr>
          </a:p>
        </p:txBody>
      </p:sp>
      <p:sp>
        <p:nvSpPr>
          <p:cNvPr id="32" name="矩形 31"/>
          <p:cNvSpPr/>
          <p:nvPr/>
        </p:nvSpPr>
        <p:spPr>
          <a:xfrm flipV="1">
            <a:off x="0" y="515837"/>
            <a:ext cx="12192000" cy="36000"/>
          </a:xfrm>
          <a:prstGeom prst="rect">
            <a:avLst/>
          </a:prstGeom>
          <a:gradFill>
            <a:gsLst>
              <a:gs pos="0">
                <a:schemeClr val="accent1">
                  <a:lumMod val="5000"/>
                  <a:lumOff val="95000"/>
                </a:schemeClr>
              </a:gs>
              <a:gs pos="74000">
                <a:srgbClr val="2C2254"/>
              </a:gs>
              <a:gs pos="83000">
                <a:srgbClr val="2C2254"/>
              </a:gs>
              <a:gs pos="100000">
                <a:srgbClr val="0D0A4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01F42"/>
              </a:solidFill>
              <a:effectLst/>
              <a:uLnTx/>
              <a:uFillTx/>
              <a:cs typeface="+mn-ea"/>
              <a:sym typeface="+mn-lt"/>
            </a:endParaRPr>
          </a:p>
        </p:txBody>
      </p:sp>
      <p:grpSp>
        <p:nvGrpSpPr>
          <p:cNvPr id="33" name="组合 32"/>
          <p:cNvGrpSpPr/>
          <p:nvPr/>
        </p:nvGrpSpPr>
        <p:grpSpPr>
          <a:xfrm>
            <a:off x="217540" y="1"/>
            <a:ext cx="730741" cy="812800"/>
            <a:chOff x="117754" y="1"/>
            <a:chExt cx="730741" cy="812800"/>
          </a:xfrm>
        </p:grpSpPr>
        <p:sp>
          <p:nvSpPr>
            <p:cNvPr id="34" name="矩形 33"/>
            <p:cNvSpPr/>
            <p:nvPr/>
          </p:nvSpPr>
          <p:spPr>
            <a:xfrm>
              <a:off x="120575" y="1"/>
              <a:ext cx="699345" cy="812800"/>
            </a:xfrm>
            <a:prstGeom prst="rect">
              <a:avLst/>
            </a:prstGeom>
            <a:solidFill>
              <a:srgbClr val="0D0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35" name="文本框 34"/>
            <p:cNvSpPr txBox="1"/>
            <p:nvPr/>
          </p:nvSpPr>
          <p:spPr>
            <a:xfrm>
              <a:off x="117754" y="51021"/>
              <a:ext cx="730741" cy="721995"/>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2400" b="1" i="0" u="none" strike="noStrike" kern="1200" cap="none" spc="300" normalizeH="0" baseline="0" noProof="0" dirty="0">
                  <a:ln>
                    <a:noFill/>
                  </a:ln>
                  <a:solidFill>
                    <a:srgbClr val="FFFF00"/>
                  </a:solidFill>
                  <a:effectLst/>
                  <a:uLnTx/>
                  <a:uFillTx/>
                  <a:latin typeface="+mn-lt"/>
                  <a:ea typeface="+mn-ea"/>
                  <a:cs typeface="+mn-ea"/>
                  <a:sym typeface="+mn-lt"/>
                </a:rPr>
                <a:t>03</a:t>
              </a:r>
              <a:endParaRPr kumimoji="0" lang="zh-CN" altLang="en-US" sz="2400" b="1" i="0" u="none" strike="noStrike" kern="1200" cap="none" spc="300" normalizeH="0" baseline="0" noProof="0" dirty="0">
                <a:ln>
                  <a:noFill/>
                </a:ln>
                <a:solidFill>
                  <a:srgbClr val="FFFF00"/>
                </a:solidFill>
                <a:effectLst/>
                <a:uLnTx/>
                <a:uFillTx/>
                <a:latin typeface="+mn-lt"/>
                <a:ea typeface="+mn-ea"/>
                <a:cs typeface="+mn-ea"/>
                <a:sym typeface="+mn-lt"/>
              </a:endParaRPr>
            </a:p>
            <a:p>
              <a:pPr marL="0" marR="0" lvl="0" indent="0" algn="ctr" defTabSz="457200" rtl="0" eaLnBrk="1" fontAlgn="auto" latinLnBrk="0" hangingPunct="1">
                <a:lnSpc>
                  <a:spcPct val="114000"/>
                </a:lnSpc>
                <a:spcBef>
                  <a:spcPts val="0"/>
                </a:spcBef>
                <a:spcAft>
                  <a:spcPts val="0"/>
                </a:spcAft>
                <a:buClrTx/>
                <a:buSzTx/>
                <a:buFontTx/>
                <a:buNone/>
                <a:defRPr/>
              </a:pPr>
              <a:r>
                <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rPr>
                <a:t>PART</a:t>
              </a:r>
              <a:endParaRPr kumimoji="0" lang="en-US" altLang="zh-CN" sz="1200" b="0" i="0" u="none" strike="noStrike" kern="1200" cap="none" spc="300" normalizeH="0" baseline="0" noProof="0" dirty="0">
                <a:ln>
                  <a:noFill/>
                </a:ln>
                <a:solidFill>
                  <a:srgbClr val="D3323C"/>
                </a:solidFill>
                <a:effectLst/>
                <a:uLnTx/>
                <a:uFillTx/>
                <a:latin typeface="+mn-lt"/>
                <a:ea typeface="+mn-ea"/>
                <a:cs typeface="+mn-ea"/>
                <a:sym typeface="+mn-lt"/>
              </a:endParaRPr>
            </a:p>
          </p:txBody>
        </p:sp>
      </p:grpSp>
      <p:sp>
        <p:nvSpPr>
          <p:cNvPr id="91" name="文本框 90"/>
          <p:cNvSpPr txBox="1"/>
          <p:nvPr/>
        </p:nvSpPr>
        <p:spPr>
          <a:xfrm>
            <a:off x="10765155" y="91440"/>
            <a:ext cx="1614170" cy="4603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dirty="0">
                <a:solidFill>
                  <a:schemeClr val="accent4"/>
                </a:solidFill>
                <a:effectLst/>
                <a:latin typeface="楷体" panose="02010609060101010101" charset="-122"/>
                <a:ea typeface="楷体" panose="02010609060101010101" charset="-122"/>
                <a:cs typeface="+mn-ea"/>
                <a:sym typeface="+mn-lt"/>
              </a:rPr>
              <a:t>润锋重工</a:t>
            </a:r>
            <a:endParaRPr lang="zh-CN" altLang="en-US" sz="2400" b="1" dirty="0">
              <a:solidFill>
                <a:schemeClr val="accent4"/>
              </a:solidFill>
              <a:effectLst/>
              <a:latin typeface="楷体" panose="02010609060101010101" charset="-122"/>
              <a:ea typeface="楷体" panose="02010609060101010101" charset="-122"/>
              <a:cs typeface="+mn-ea"/>
              <a:sym typeface="+mn-lt"/>
            </a:endParaRPr>
          </a:p>
        </p:txBody>
      </p:sp>
      <p:pic>
        <p:nvPicPr>
          <p:cNvPr id="4" name="图片 3" descr="企业logo图片_20211207094357"/>
          <p:cNvPicPr>
            <a:picLocks noChangeAspect="1"/>
          </p:cNvPicPr>
          <p:nvPr/>
        </p:nvPicPr>
        <p:blipFill>
          <a:blip r:embed="rId2" cstate="print"/>
          <a:stretch>
            <a:fillRect/>
          </a:stretch>
        </p:blipFill>
        <p:spPr>
          <a:xfrm>
            <a:off x="10333990" y="52705"/>
            <a:ext cx="431165" cy="431165"/>
          </a:xfrm>
          <a:prstGeom prst="rect">
            <a:avLst/>
          </a:prstGeom>
        </p:spPr>
      </p:pic>
      <p:pic>
        <p:nvPicPr>
          <p:cNvPr id="12" name="图片 11" descr="D:\1 FMX\润锋重工资质文件\图片\图片25.png图片25"/>
          <p:cNvPicPr>
            <a:picLocks noChangeAspect="1"/>
          </p:cNvPicPr>
          <p:nvPr/>
        </p:nvPicPr>
        <p:blipFill>
          <a:blip r:embed="rId3" cstate="print"/>
          <a:srcRect/>
          <a:stretch>
            <a:fillRect/>
          </a:stretch>
        </p:blipFill>
        <p:spPr>
          <a:xfrm>
            <a:off x="7397210" y="750625"/>
            <a:ext cx="4271625" cy="2647665"/>
          </a:xfrm>
          <a:prstGeom prst="rect">
            <a:avLst/>
          </a:prstGeom>
          <a:ln w="28575">
            <a:solidFill>
              <a:srgbClr val="201F42"/>
            </a:solidFill>
          </a:ln>
        </p:spPr>
      </p:pic>
      <p:pic>
        <p:nvPicPr>
          <p:cNvPr id="1026" name="Picture 2" descr="D:\公司宣传\设备制造图片\球罐照片\濮阳球罐照片\20111212213.jpg"/>
          <p:cNvPicPr>
            <a:picLocks noChangeAspect="1" noChangeArrowheads="1"/>
          </p:cNvPicPr>
          <p:nvPr/>
        </p:nvPicPr>
        <p:blipFill>
          <a:blip r:embed="rId4" cstate="print"/>
          <a:srcRect/>
          <a:stretch>
            <a:fillRect/>
          </a:stretch>
        </p:blipFill>
        <p:spPr bwMode="auto">
          <a:xfrm>
            <a:off x="7356143" y="3480179"/>
            <a:ext cx="4353637" cy="2671821"/>
          </a:xfrm>
          <a:prstGeom prst="rect">
            <a:avLst/>
          </a:prstGeom>
          <a:noFill/>
          <a:ln>
            <a:solidFill>
              <a:schemeClr val="tx1"/>
            </a:solidFill>
          </a:ln>
        </p:spPr>
      </p:pic>
    </p:spTree>
  </p:cSld>
  <p:clrMapOvr>
    <a:masterClrMapping/>
  </p:clrMapOvr>
  <mc:AlternateContent xmlns:mc="http://schemas.openxmlformats.org/markup-compatibility/2006">
    <mc:Choice xmlns:p14="http://schemas.microsoft.com/office/powerpoint/2010/main" Requires="p14">
      <p:transition spd="slow" p14:dur="1500" advTm="6000">
        <p:random/>
      </p:transition>
    </mc:Choice>
    <mc:Fallback>
      <p:transition spd="slow"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par>
                                <p:cTn id="15" presetID="1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ppt_y</p:attrName>
                                        </p:attrNameLst>
                                      </p:cBhvr>
                                      <p:tavLst>
                                        <p:tav tm="0">
                                          <p:val>
                                            <p:strVal val="#ppt_y+#ppt_h*1.125000"/>
                                          </p:val>
                                        </p:tav>
                                        <p:tav tm="100000">
                                          <p:val>
                                            <p:strVal val="#ppt_y"/>
                                          </p:val>
                                        </p:tav>
                                      </p:tavLst>
                                    </p:anim>
                                    <p:animEffect transition="in" filter="wipe(up)">
                                      <p:cBhvr>
                                        <p:cTn id="18" dur="500"/>
                                        <p:tgtEl>
                                          <p:spTgt spid="32"/>
                                        </p:tgtEl>
                                      </p:cBhvr>
                                    </p:animEffect>
                                  </p:childTnLst>
                                </p:cTn>
                              </p:par>
                              <p:par>
                                <p:cTn id="19" presetID="0" presetClass="entr" presetSubtype="0" fill="hold" grpId="0" nodeType="withEffect">
                                  <p:stCondLst>
                                    <p:cond delay="0"/>
                                  </p:stCondLst>
                                  <p:iterate type="lt">
                                    <p:tmPct val="14286"/>
                                  </p:iterate>
                                  <p:childTnLst>
                                    <p:set>
                                      <p:cBhvr>
                                        <p:cTn id="20" dur="1" fill="hold">
                                          <p:stCondLst>
                                            <p:cond delay="0"/>
                                          </p:stCondLst>
                                        </p:cTn>
                                        <p:tgtEl>
                                          <p:spTgt spid="30"/>
                                        </p:tgtEl>
                                        <p:attrNameLst>
                                          <p:attrName>style.visibility</p:attrName>
                                        </p:attrNameLst>
                                      </p:cBhvr>
                                      <p:to>
                                        <p:strVal val="visible"/>
                                      </p:to>
                                    </p:set>
                                    <p:anim to="" calcmode="lin" valueType="num">
                                      <p:cBhvr>
                                        <p:cTn id="21" dur="700" fill="hold">
                                          <p:stCondLst>
                                            <p:cond delay="0"/>
                                          </p:stCondLst>
                                        </p:cTn>
                                        <p:tgtEl>
                                          <p:spTgt spid="30"/>
                                        </p:tgtEl>
                                        <p:attrNameLst>
                                          <p:attrName>ppt_x</p:attrName>
                                        </p:attrNameLst>
                                      </p:cBhvr>
                                      <p:tavLst>
                                        <p:tav tm="0" fmla="#ppt_x+(-#ppt_w/2*cos(ppt_r/180*pi))*((1.5-1.5*$)^2-(1.5-1.5*$)^3)">
                                          <p:val>
                                            <p:fltVal val="0"/>
                                          </p:val>
                                        </p:tav>
                                        <p:tav tm="100000">
                                          <p:val>
                                            <p:fltVal val="1"/>
                                          </p:val>
                                        </p:tav>
                                      </p:tavLst>
                                    </p:anim>
                                    <p:anim to="" calcmode="lin" valueType="num">
                                      <p:cBhvr>
                                        <p:cTn id="22" dur="700" fill="hold">
                                          <p:stCondLst>
                                            <p:cond delay="0"/>
                                          </p:stCondLst>
                                        </p:cTn>
                                        <p:tgtEl>
                                          <p:spTgt spid="30"/>
                                        </p:tgtEl>
                                        <p:attrNameLst>
                                          <p:attrName>ppt_y</p:attrName>
                                        </p:attrNameLst>
                                      </p:cBhvr>
                                      <p:tavLst>
                                        <p:tav tm="0" fmla="#ppt_y+(-#ppt_h/2*cos(ppt_r/180*pi))*((1.5-1.5*$)^2-(1.5-1.5*$)^3)">
                                          <p:val>
                                            <p:fltVal val="0"/>
                                          </p:val>
                                        </p:tav>
                                        <p:tav tm="100000">
                                          <p:val>
                                            <p:fltVal val="1"/>
                                          </p:val>
                                        </p:tav>
                                      </p:tavLst>
                                    </p:anim>
                                    <p:anim to="" calcmode="lin" valueType="num">
                                      <p:cBhvr>
                                        <p:cTn id="23" dur="700" fill="hold">
                                          <p:stCondLst>
                                            <p:cond delay="0"/>
                                          </p:stCondLst>
                                        </p:cTn>
                                        <p:tgtEl>
                                          <p:spTgt spid="30"/>
                                        </p:tgtEl>
                                        <p:attrNameLst>
                                          <p:attrName>ppt_h</p:attrName>
                                        </p:attrNameLst>
                                      </p:cBhvr>
                                      <p:tavLst>
                                        <p:tav tm="0" fmla="#ppt_h-(-#ppt_h)*((1.5-1.5*$)^2-(1.5-1.5*$)^3)">
                                          <p:val>
                                            <p:fltVal val="0"/>
                                          </p:val>
                                        </p:tav>
                                        <p:tav tm="100000">
                                          <p:val>
                                            <p:fltVal val="1"/>
                                          </p:val>
                                        </p:tav>
                                      </p:tavLst>
                                    </p:anim>
                                    <p:anim to="" calcmode="lin" valueType="num">
                                      <p:cBhvr>
                                        <p:cTn id="24" dur="700" fill="hold">
                                          <p:stCondLst>
                                            <p:cond delay="0"/>
                                          </p:stCondLst>
                                        </p:cTn>
                                        <p:tgtEl>
                                          <p:spTgt spid="30"/>
                                        </p:tgtEl>
                                        <p:attrNameLst>
                                          <p:attrName>ppt_w</p:attrName>
                                        </p:attrNameLst>
                                      </p:cBhvr>
                                      <p:tavLst>
                                        <p:tav tm="0" fmla="#ppt_w-(-#ppt_w)*((1.5-1.5*$)^2-(1.5-1.5*$)^3)">
                                          <p:val>
                                            <p:fltVal val="0"/>
                                          </p:val>
                                        </p:tav>
                                        <p:tav tm="100000">
                                          <p:val>
                                            <p:fltVal val="1"/>
                                          </p:val>
                                        </p:tav>
                                      </p:tavLst>
                                    </p:anim>
                                  </p:childTnLst>
                                </p:cTn>
                              </p:par>
                            </p:childTnLst>
                          </p:cTn>
                        </p:par>
                        <p:par>
                          <p:cTn id="25" fill="hold">
                            <p:stCondLst>
                              <p:cond delay="1400"/>
                            </p:stCondLst>
                            <p:childTnLst>
                              <p:par>
                                <p:cTn id="26" presetID="2" presetClass="entr" presetSubtype="4" fill="hold" grpId="0" nodeType="afterEffect">
                                  <p:stCondLst>
                                    <p:cond delay="0"/>
                                  </p:stCondLst>
                                  <p:childTnLst>
                                    <p:set>
                                      <p:cBhvr>
                                        <p:cTn id="27" dur="1000"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1+#ppt_h/2"/>
                                          </p:val>
                                        </p:tav>
                                        <p:tav tm="100000">
                                          <p:val>
                                            <p:strVal val="#ppt_y"/>
                                          </p:val>
                                        </p:tav>
                                      </p:tavLst>
                                    </p:anim>
                                  </p:childTnLst>
                                </p:cTn>
                              </p:par>
                              <p:par>
                                <p:cTn id="30" presetID="52" presetClass="entr" presetSubtype="0"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animScale>
                                      <p:cBhvr>
                                        <p:cTn id="32"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2"/>
                                        </p:tgtEl>
                                        <p:attrNameLst>
                                          <p:attrName>ppt_x</p:attrName>
                                          <p:attrName>ppt_y</p:attrName>
                                        </p:attrNameLst>
                                      </p:cBhvr>
                                    </p:animMotion>
                                    <p:animEffect transition="in" filter="fade">
                                      <p:cBhvr>
                                        <p:cTn id="34" dur="1000"/>
                                        <p:tgtEl>
                                          <p:spTgt spid="12"/>
                                        </p:tgtEl>
                                      </p:cBhvr>
                                    </p:animEffect>
                                  </p:childTnLst>
                                </p:cTn>
                              </p:par>
                            </p:childTnLst>
                          </p:cTn>
                        </p:par>
                        <p:par>
                          <p:cTn id="35" fill="hold">
                            <p:stCondLst>
                              <p:cond delay="2400"/>
                            </p:stCondLst>
                            <p:childTnLst>
                              <p:par>
                                <p:cTn id="36" presetID="52" presetClass="entr" presetSubtype="0" fill="hold" nodeType="afterEffect">
                                  <p:stCondLst>
                                    <p:cond delay="0"/>
                                  </p:stCondLst>
                                  <p:childTnLst>
                                    <p:set>
                                      <p:cBhvr>
                                        <p:cTn id="37" dur="1" fill="hold">
                                          <p:stCondLst>
                                            <p:cond delay="0"/>
                                          </p:stCondLst>
                                        </p:cTn>
                                        <p:tgtEl>
                                          <p:spTgt spid="1026"/>
                                        </p:tgtEl>
                                        <p:attrNameLst>
                                          <p:attrName>style.visibility</p:attrName>
                                        </p:attrNameLst>
                                      </p:cBhvr>
                                      <p:to>
                                        <p:strVal val="visible"/>
                                      </p:to>
                                    </p:set>
                                    <p:animScale>
                                      <p:cBhvr>
                                        <p:cTn id="38" dur="1000" decel="50000" fill="hold">
                                          <p:stCondLst>
                                            <p:cond delay="0"/>
                                          </p:stCondLst>
                                        </p:cTn>
                                        <p:tgtEl>
                                          <p:spTgt spid="10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1026"/>
                                        </p:tgtEl>
                                        <p:attrNameLst>
                                          <p:attrName>ppt_x</p:attrName>
                                          <p:attrName>ppt_y</p:attrName>
                                        </p:attrNameLst>
                                      </p:cBhvr>
                                    </p:animMotion>
                                    <p:animEffect transition="in" filter="fade">
                                      <p:cBhvr>
                                        <p:cTn id="4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2" grpId="0" bldLvl="0" animBg="1"/>
      <p:bldP spid="91" grpId="0"/>
    </p:bldLst>
  </p:timing>
</p:sld>
</file>

<file path=ppt/tags/tag1.xml><?xml version="1.0" encoding="utf-8"?>
<p:tagLst xmlns:p="http://schemas.openxmlformats.org/presentationml/2006/main">
  <p:tag name="PA" val="v5.0.2"/>
  <p:tag name="RESOURCELIBID" val="436"/>
</p:tagLst>
</file>

<file path=ppt/tags/tag10.xml><?xml version="1.0" encoding="utf-8"?>
<p:tagLst xmlns:p="http://schemas.openxmlformats.org/presentationml/2006/main">
  <p:tag name="PA" val="v5.0.2"/>
  <p:tag name="RESOURCELIBID" val="451"/>
</p:tagLst>
</file>

<file path=ppt/tags/tag11.xml><?xml version="1.0" encoding="utf-8"?>
<p:tagLst xmlns:p="http://schemas.openxmlformats.org/presentationml/2006/main">
  <p:tag name="PA" val="v5.0.2"/>
  <p:tag name="RESOURCELIBID" val="436"/>
</p:tagLst>
</file>

<file path=ppt/tags/tag12.xml><?xml version="1.0" encoding="utf-8"?>
<p:tagLst xmlns:p="http://schemas.openxmlformats.org/presentationml/2006/main">
  <p:tag name="PA" val="v5.0.2"/>
  <p:tag name="RESOURCELIBID" val="436"/>
</p:tagLst>
</file>

<file path=ppt/tags/tag13.xml><?xml version="1.0" encoding="utf-8"?>
<p:tagLst xmlns:p="http://schemas.openxmlformats.org/presentationml/2006/main">
  <p:tag name="PA" val="v5.0.2"/>
  <p:tag name="RESOURCELIBID" val="436"/>
</p:tagLst>
</file>

<file path=ppt/tags/tag14.xml><?xml version="1.0" encoding="utf-8"?>
<p:tagLst xmlns:p="http://schemas.openxmlformats.org/presentationml/2006/main">
  <p:tag name="PA" val="v5.0.2"/>
  <p:tag name="RESOURCELIBID" val="436"/>
</p:tagLst>
</file>

<file path=ppt/tags/tag15.xml><?xml version="1.0" encoding="utf-8"?>
<p:tagLst xmlns:p="http://schemas.openxmlformats.org/presentationml/2006/main">
  <p:tag name="PA" val="v5.0.2"/>
  <p:tag name="RESOURCELIBID" val="436"/>
</p:tagLst>
</file>

<file path=ppt/tags/tag16.xml><?xml version="1.0" encoding="utf-8"?>
<p:tagLst xmlns:p="http://schemas.openxmlformats.org/presentationml/2006/main">
  <p:tag name="PA" val="v5.0.2"/>
  <p:tag name="RESOURCELIBID" val="436"/>
</p:tagLst>
</file>

<file path=ppt/tags/tag17.xml><?xml version="1.0" encoding="utf-8"?>
<p:tagLst xmlns:p="http://schemas.openxmlformats.org/presentationml/2006/main">
  <p:tag name="PA" val="v5.0.2"/>
  <p:tag name="RESOURCELIBID" val="436"/>
</p:tagLst>
</file>

<file path=ppt/tags/tag18.xml><?xml version="1.0" encoding="utf-8"?>
<p:tagLst xmlns:p="http://schemas.openxmlformats.org/presentationml/2006/main">
  <p:tag name="PA" val="v5.0.2"/>
  <p:tag name="RESOURCELIBID" val="436"/>
</p:tagLst>
</file>

<file path=ppt/tags/tag19.xml><?xml version="1.0" encoding="utf-8"?>
<p:tagLst xmlns:p="http://schemas.openxmlformats.org/presentationml/2006/main">
  <p:tag name="PA" val="v5.0.2"/>
  <p:tag name="RESOURCELIBID" val="436"/>
</p:tagLst>
</file>

<file path=ppt/tags/tag2.xml><?xml version="1.0" encoding="utf-8"?>
<p:tagLst xmlns:p="http://schemas.openxmlformats.org/presentationml/2006/main">
  <p:tag name="PA" val="v5.0.2"/>
  <p:tag name="RESOURCELIBID" val="451"/>
</p:tagLst>
</file>

<file path=ppt/tags/tag20.xml><?xml version="1.0" encoding="utf-8"?>
<p:tagLst xmlns:p="http://schemas.openxmlformats.org/presentationml/2006/main">
  <p:tag name="PA" val="v5.0.2"/>
  <p:tag name="RESOURCELIBID" val="436"/>
</p:tagLst>
</file>

<file path=ppt/tags/tag21.xml><?xml version="1.0" encoding="utf-8"?>
<p:tagLst xmlns:p="http://schemas.openxmlformats.org/presentationml/2006/main">
  <p:tag name="PA" val="v5.0.2"/>
  <p:tag name="RESOURCELIBID" val="436"/>
</p:tagLst>
</file>

<file path=ppt/tags/tag22.xml><?xml version="1.0" encoding="utf-8"?>
<p:tagLst xmlns:p="http://schemas.openxmlformats.org/presentationml/2006/main">
  <p:tag name="PA" val="v5.0.2"/>
  <p:tag name="RESOURCELIBID" val="436"/>
</p:tagLst>
</file>

<file path=ppt/tags/tag23.xml><?xml version="1.0" encoding="utf-8"?>
<p:tagLst xmlns:p="http://schemas.openxmlformats.org/presentationml/2006/main">
  <p:tag name="PA" val="v5.0.2"/>
  <p:tag name="RESOURCELIBID" val="436"/>
</p:tagLst>
</file>

<file path=ppt/tags/tag24.xml><?xml version="1.0" encoding="utf-8"?>
<p:tagLst xmlns:p="http://schemas.openxmlformats.org/presentationml/2006/main">
  <p:tag name="PA" val="v5.0.2"/>
  <p:tag name="RESOURCELIBID" val="436"/>
</p:tagLst>
</file>

<file path=ppt/tags/tag25.xml><?xml version="1.0" encoding="utf-8"?>
<p:tagLst xmlns:p="http://schemas.openxmlformats.org/presentationml/2006/main">
  <p:tag name="PA" val="v5.0.2"/>
  <p:tag name="RESOURCELIBID" val="436"/>
</p:tagLst>
</file>

<file path=ppt/tags/tag26.xml><?xml version="1.0" encoding="utf-8"?>
<p:tagLst xmlns:p="http://schemas.openxmlformats.org/presentationml/2006/main">
  <p:tag name="PA" val="v5.0.2"/>
  <p:tag name="RESOURCELIBID" val="436"/>
</p:tagLst>
</file>

<file path=ppt/tags/tag27.xml><?xml version="1.0" encoding="utf-8"?>
<p:tagLst xmlns:p="http://schemas.openxmlformats.org/presentationml/2006/main">
  <p:tag name="PA" val="v5.0.2"/>
  <p:tag name="RESOURCELIBID" val="436"/>
</p:tagLst>
</file>

<file path=ppt/tags/tag28.xml><?xml version="1.0" encoding="utf-8"?>
<p:tagLst xmlns:p="http://schemas.openxmlformats.org/presentationml/2006/main">
  <p:tag name="PA" val="v5.0.2"/>
  <p:tag name="RESOURCELIBID" val="436"/>
</p:tagLst>
</file>

<file path=ppt/tags/tag29.xml><?xml version="1.0" encoding="utf-8"?>
<p:tagLst xmlns:p="http://schemas.openxmlformats.org/presentationml/2006/main">
  <p:tag name="PA" val="v5.0.2"/>
  <p:tag name="RESOURCELIBID" val="436"/>
</p:tagLst>
</file>

<file path=ppt/tags/tag3.xml><?xml version="1.0" encoding="utf-8"?>
<p:tagLst xmlns:p="http://schemas.openxmlformats.org/presentationml/2006/main">
  <p:tag name="PA" val="v5.0.2"/>
  <p:tag name="RESOURCELIBID" val="436"/>
</p:tagLst>
</file>

<file path=ppt/tags/tag30.xml><?xml version="1.0" encoding="utf-8"?>
<p:tagLst xmlns:p="http://schemas.openxmlformats.org/presentationml/2006/main">
  <p:tag name="PA" val="v5.0.2"/>
  <p:tag name="RESOURCELIBID" val="436"/>
</p:tagLst>
</file>

<file path=ppt/tags/tag31.xml><?xml version="1.0" encoding="utf-8"?>
<p:tagLst xmlns:p="http://schemas.openxmlformats.org/presentationml/2006/main">
  <p:tag name="PA" val="v5.0.2"/>
  <p:tag name="RESOURCELIBID" val="436"/>
</p:tagLst>
</file>

<file path=ppt/tags/tag32.xml><?xml version="1.0" encoding="utf-8"?>
<p:tagLst xmlns:p="http://schemas.openxmlformats.org/presentationml/2006/main">
  <p:tag name="PA" val="v5.0.2"/>
  <p:tag name="RESOURCELIBID" val="436"/>
</p:tagLst>
</file>

<file path=ppt/tags/tag33.xml><?xml version="1.0" encoding="utf-8"?>
<p:tagLst xmlns:p="http://schemas.openxmlformats.org/presentationml/2006/main">
  <p:tag name="ISPRING_PRESENTATION_TITLE" val="商业计划书"/>
  <p:tag name="KSO_WPP_MARK_KEY" val="b63eddff-101f-4cbd-b31e-028490b734ea"/>
  <p:tag name="COMMONDATA" val="eyJoZGlkIjoiMzk3MzdiMGJmMjBjZWU2YzdjOGE5NWE1NWRiM2YyMjEifQ=="/>
</p:tagLst>
</file>

<file path=ppt/tags/tag4.xml><?xml version="1.0" encoding="utf-8"?>
<p:tagLst xmlns:p="http://schemas.openxmlformats.org/presentationml/2006/main">
  <p:tag name="PA" val="v5.0.2"/>
  <p:tag name="RESOURCELIBID" val="451"/>
</p:tagLst>
</file>

<file path=ppt/tags/tag5.xml><?xml version="1.0" encoding="utf-8"?>
<p:tagLst xmlns:p="http://schemas.openxmlformats.org/presentationml/2006/main">
  <p:tag name="PA" val="v5.0.2"/>
  <p:tag name="RESOURCELIBID" val="436"/>
</p:tagLst>
</file>

<file path=ppt/tags/tag6.xml><?xml version="1.0" encoding="utf-8"?>
<p:tagLst xmlns:p="http://schemas.openxmlformats.org/presentationml/2006/main">
  <p:tag name="PA" val="v5.0.2"/>
  <p:tag name="RESOURCELIBID" val="451"/>
</p:tagLst>
</file>

<file path=ppt/tags/tag7.xml><?xml version="1.0" encoding="utf-8"?>
<p:tagLst xmlns:p="http://schemas.openxmlformats.org/presentationml/2006/main">
  <p:tag name="PA" val="v5.0.2"/>
  <p:tag name="RESOURCELIBID" val="436"/>
</p:tagLst>
</file>

<file path=ppt/tags/tag8.xml><?xml version="1.0" encoding="utf-8"?>
<p:tagLst xmlns:p="http://schemas.openxmlformats.org/presentationml/2006/main">
  <p:tag name="PA" val="v5.0.2"/>
  <p:tag name="RESOURCELIBID" val="451"/>
</p:tagLst>
</file>

<file path=ppt/tags/tag9.xml><?xml version="1.0" encoding="utf-8"?>
<p:tagLst xmlns:p="http://schemas.openxmlformats.org/presentationml/2006/main">
  <p:tag name="PA" val="v5.0.2"/>
  <p:tag name="RESOURCELIBID" val="436"/>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jkxdg3k">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9548</Words>
  <Application>WPS 演示</Application>
  <PresentationFormat>自定义</PresentationFormat>
  <Paragraphs>916</Paragraphs>
  <Slides>28</Slides>
  <Notes>60</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28</vt:i4>
      </vt:variant>
    </vt:vector>
  </HeadingPairs>
  <TitlesOfParts>
    <vt:vector size="48" baseType="lpstr">
      <vt:lpstr>Arial</vt:lpstr>
      <vt:lpstr>宋体</vt:lpstr>
      <vt:lpstr>Wingdings</vt:lpstr>
      <vt:lpstr>方正大黑简体</vt:lpstr>
      <vt:lpstr>黑体</vt:lpstr>
      <vt:lpstr>方正粗倩简体</vt:lpstr>
      <vt:lpstr>Century Gothic</vt:lpstr>
      <vt:lpstr>Times New Roman</vt:lpstr>
      <vt:lpstr>新宋体</vt:lpstr>
      <vt:lpstr>楷体</vt:lpstr>
      <vt:lpstr>Arial</vt:lpstr>
      <vt:lpstr>微软雅黑</vt:lpstr>
      <vt:lpstr>Arial Unicode MS</vt:lpstr>
      <vt:lpstr>等线</vt:lpstr>
      <vt:lpstr>Malgun Gothic Semilight</vt:lpstr>
      <vt:lpstr>Calibri</vt:lpstr>
      <vt:lpstr>MS PGothic</vt:lpstr>
      <vt:lpstr>Calibri</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商业计划书</dc:title>
  <dc:creator>第一PPT</dc:creator>
  <cp:keywords>www.1ppt.com</cp:keywords>
  <dc:description>www.1ppt.com</dc:description>
  <cp:lastModifiedBy>lenono</cp:lastModifiedBy>
  <cp:revision>193</cp:revision>
  <dcterms:created xsi:type="dcterms:W3CDTF">2018-08-26T11:55:00Z</dcterms:created>
  <dcterms:modified xsi:type="dcterms:W3CDTF">2023-08-18T07:11:13Z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399B4ED4ACA94EE392EDAD68497FCC18_13</vt:lpwstr>
  </property>
</Properties>
</file>