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256" r:id="rId4"/>
    <p:sldId id="257" r:id="rId5"/>
    <p:sldId id="258" r:id="rId6"/>
    <p:sldId id="263" r:id="rId7"/>
    <p:sldId id="259" r:id="rId8"/>
    <p:sldId id="260" r:id="rId9"/>
    <p:sldId id="261" r:id="rId10"/>
    <p:sldId id="262" r:id="rId11"/>
    <p:sldId id="265" r:id="rId12"/>
    <p:sldId id="264" r:id="rId13"/>
    <p:sldId id="266" r:id="rId14"/>
    <p:sldId id="267" r:id="rId15"/>
    <p:sldId id="268" r:id="rId16"/>
    <p:sldId id="269" r:id="rId17"/>
    <p:sldId id="271" r:id="rId18"/>
    <p:sldId id="270" r:id="rId19"/>
    <p:sldId id="272" r:id="rId20"/>
    <p:sldId id="273" r:id="rId21"/>
    <p:sldId id="274" r:id="rId22"/>
    <p:sldId id="310" r:id="rId23"/>
    <p:sldId id="292" r:id="rId24"/>
    <p:sldId id="289" r:id="rId25"/>
    <p:sldId id="275" r:id="rId26"/>
    <p:sldId id="276" r:id="rId27"/>
    <p:sldId id="278" r:id="rId28"/>
    <p:sldId id="277" r:id="rId29"/>
    <p:sldId id="290" r:id="rId30"/>
    <p:sldId id="291" r:id="rId31"/>
    <p:sldId id="279" r:id="rId32"/>
    <p:sldId id="280" r:id="rId33"/>
    <p:sldId id="281" r:id="rId34"/>
    <p:sldId id="282" r:id="rId35"/>
    <p:sldId id="283" r:id="rId36"/>
    <p:sldId id="284" r:id="rId37"/>
    <p:sldId id="286" r:id="rId38"/>
    <p:sldId id="285" r:id="rId39"/>
    <p:sldId id="287" r:id="rId40"/>
    <p:sldId id="288" r:id="rId41"/>
    <p:sldId id="311" r:id="rId42"/>
  </p:sldIdLst>
  <p:sldSz cx="9144000" cy="6858000" type="screen4x3"/>
  <p:notesSz cx="6858000" cy="9144000"/>
  <p:custDataLst>
    <p:tags r:id="rId46"/>
  </p:custDataLst>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9" userDrawn="1">
          <p15:clr>
            <a:srgbClr val="A4A3A4"/>
          </p15:clr>
        </p15:guide>
        <p15:guide id="2" pos="28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6C7D"/>
    <a:srgbClr val="F9A3D7"/>
    <a:srgbClr val="FCABDB"/>
    <a:srgbClr val="EE0088"/>
    <a:srgbClr val="60B5CC"/>
    <a:srgbClr val="F2F2F2"/>
    <a:srgbClr val="FF83D5"/>
    <a:srgbClr val="DDE2E6"/>
    <a:srgbClr val="E911F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169"/>
        <p:guide pos="2835"/>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gs" Target="tags/tag456.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png"/><Relationship Id="rId6" Type="http://schemas.openxmlformats.org/officeDocument/2006/relationships/tags" Target="../tags/tag3.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image" Target="../media/image4.png"/><Relationship Id="rId6" Type="http://schemas.openxmlformats.org/officeDocument/2006/relationships/tags" Target="../tags/tag112.xml"/><Relationship Id="rId5" Type="http://schemas.openxmlformats.org/officeDocument/2006/relationships/image" Target="../media/image5.png"/><Relationship Id="rId4" Type="http://schemas.openxmlformats.org/officeDocument/2006/relationships/tags" Target="../tags/tag111.xml"/><Relationship Id="rId39" Type="http://schemas.openxmlformats.org/officeDocument/2006/relationships/slideLayout" Target="../slideLayouts/slideLayout12.xml"/><Relationship Id="rId38" Type="http://schemas.openxmlformats.org/officeDocument/2006/relationships/tags" Target="../tags/tag139.xml"/><Relationship Id="rId37" Type="http://schemas.openxmlformats.org/officeDocument/2006/relationships/tags" Target="../tags/tag138.xml"/><Relationship Id="rId36" Type="http://schemas.openxmlformats.org/officeDocument/2006/relationships/image" Target="../media/image11.jpeg"/><Relationship Id="rId35" Type="http://schemas.openxmlformats.org/officeDocument/2006/relationships/tags" Target="../tags/tag137.xml"/><Relationship Id="rId34" Type="http://schemas.openxmlformats.org/officeDocument/2006/relationships/image" Target="../media/image10.jpeg"/><Relationship Id="rId33" Type="http://schemas.openxmlformats.org/officeDocument/2006/relationships/tags" Target="../tags/tag136.xml"/><Relationship Id="rId32" Type="http://schemas.openxmlformats.org/officeDocument/2006/relationships/image" Target="../media/image9.jpeg"/><Relationship Id="rId31" Type="http://schemas.openxmlformats.org/officeDocument/2006/relationships/tags" Target="../tags/tag135.xml"/><Relationship Id="rId30" Type="http://schemas.openxmlformats.org/officeDocument/2006/relationships/image" Target="../media/image8.jpeg"/><Relationship Id="rId3" Type="http://schemas.openxmlformats.org/officeDocument/2006/relationships/tags" Target="../tags/tag110.xml"/><Relationship Id="rId29" Type="http://schemas.openxmlformats.org/officeDocument/2006/relationships/tags" Target="../tags/tag134.xml"/><Relationship Id="rId28" Type="http://schemas.openxmlformats.org/officeDocument/2006/relationships/tags" Target="../tags/tag133.xml"/><Relationship Id="rId27" Type="http://schemas.openxmlformats.org/officeDocument/2006/relationships/tags" Target="../tags/tag132.xml"/><Relationship Id="rId26" Type="http://schemas.openxmlformats.org/officeDocument/2006/relationships/tags" Target="../tags/tag131.xml"/><Relationship Id="rId25" Type="http://schemas.openxmlformats.org/officeDocument/2006/relationships/tags" Target="../tags/tag130.xml"/><Relationship Id="rId24" Type="http://schemas.openxmlformats.org/officeDocument/2006/relationships/tags" Target="../tags/tag129.xml"/><Relationship Id="rId23" Type="http://schemas.openxmlformats.org/officeDocument/2006/relationships/tags" Target="../tags/tag128.xml"/><Relationship Id="rId22" Type="http://schemas.openxmlformats.org/officeDocument/2006/relationships/tags" Target="../tags/tag127.xml"/><Relationship Id="rId21" Type="http://schemas.openxmlformats.org/officeDocument/2006/relationships/tags" Target="../tags/tag126.xml"/><Relationship Id="rId20" Type="http://schemas.openxmlformats.org/officeDocument/2006/relationships/tags" Target="../tags/tag125.xml"/><Relationship Id="rId2" Type="http://schemas.openxmlformats.org/officeDocument/2006/relationships/tags" Target="../tags/tag109.xml"/><Relationship Id="rId19" Type="http://schemas.openxmlformats.org/officeDocument/2006/relationships/tags" Target="../tags/tag124.xml"/><Relationship Id="rId18" Type="http://schemas.openxmlformats.org/officeDocument/2006/relationships/tags" Target="../tags/tag123.xml"/><Relationship Id="rId17" Type="http://schemas.openxmlformats.org/officeDocument/2006/relationships/tags" Target="../tags/tag122.xml"/><Relationship Id="rId16" Type="http://schemas.openxmlformats.org/officeDocument/2006/relationships/tags" Target="../tags/tag121.xml"/><Relationship Id="rId15" Type="http://schemas.openxmlformats.org/officeDocument/2006/relationships/tags" Target="../tags/tag120.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tags" Target="../tags/tag117.xml"/><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image" Target="../media/image4.png"/><Relationship Id="rId6" Type="http://schemas.openxmlformats.org/officeDocument/2006/relationships/tags" Target="../tags/tag143.xml"/><Relationship Id="rId5" Type="http://schemas.openxmlformats.org/officeDocument/2006/relationships/image" Target="../media/image5.png"/><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2" Type="http://schemas.openxmlformats.org/officeDocument/2006/relationships/slideLayout" Target="../slideLayouts/slideLayout12.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image" Target="../media/image4.png"/><Relationship Id="rId6" Type="http://schemas.openxmlformats.org/officeDocument/2006/relationships/tags" Target="../tags/tag151.xml"/><Relationship Id="rId5" Type="http://schemas.openxmlformats.org/officeDocument/2006/relationships/image" Target="../media/image5.png"/><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4" Type="http://schemas.openxmlformats.org/officeDocument/2006/relationships/slideLayout" Target="../slideLayouts/slideLayout12.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tags" Target="../tags/tag154.xm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9" Type="http://schemas.openxmlformats.org/officeDocument/2006/relationships/image" Target="../media/image12.jpeg"/><Relationship Id="rId8" Type="http://schemas.openxmlformats.org/officeDocument/2006/relationships/tags" Target="../tags/tag162.xml"/><Relationship Id="rId7" Type="http://schemas.openxmlformats.org/officeDocument/2006/relationships/image" Target="../media/image5.png"/><Relationship Id="rId6" Type="http://schemas.openxmlformats.org/officeDocument/2006/relationships/tags" Target="../tags/tag161.xml"/><Relationship Id="rId5" Type="http://schemas.openxmlformats.org/officeDocument/2006/relationships/image" Target="../media/image4.png"/><Relationship Id="rId4" Type="http://schemas.openxmlformats.org/officeDocument/2006/relationships/tags" Target="../tags/tag160.xml"/><Relationship Id="rId3" Type="http://schemas.openxmlformats.org/officeDocument/2006/relationships/tags" Target="../tags/tag159.xml"/><Relationship Id="rId24" Type="http://schemas.openxmlformats.org/officeDocument/2006/relationships/slideLayout" Target="../slideLayouts/slideLayout12.xml"/><Relationship Id="rId23" Type="http://schemas.openxmlformats.org/officeDocument/2006/relationships/tags" Target="../tags/tag176.xml"/><Relationship Id="rId22" Type="http://schemas.openxmlformats.org/officeDocument/2006/relationships/tags" Target="../tags/tag175.xml"/><Relationship Id="rId21" Type="http://schemas.openxmlformats.org/officeDocument/2006/relationships/tags" Target="../tags/tag174.xml"/><Relationship Id="rId20" Type="http://schemas.openxmlformats.org/officeDocument/2006/relationships/tags" Target="../tags/tag173.xml"/><Relationship Id="rId2" Type="http://schemas.openxmlformats.org/officeDocument/2006/relationships/tags" Target="../tags/tag158.xml"/><Relationship Id="rId19" Type="http://schemas.openxmlformats.org/officeDocument/2006/relationships/tags" Target="../tags/tag172.xml"/><Relationship Id="rId18" Type="http://schemas.openxmlformats.org/officeDocument/2006/relationships/tags" Target="../tags/tag171.xml"/><Relationship Id="rId17" Type="http://schemas.openxmlformats.org/officeDocument/2006/relationships/tags" Target="../tags/tag170.xml"/><Relationship Id="rId16" Type="http://schemas.openxmlformats.org/officeDocument/2006/relationships/tags" Target="../tags/tag169.xml"/><Relationship Id="rId15" Type="http://schemas.openxmlformats.org/officeDocument/2006/relationships/tags" Target="../tags/tag168.xml"/><Relationship Id="rId14" Type="http://schemas.openxmlformats.org/officeDocument/2006/relationships/tags" Target="../tags/tag167.xml"/><Relationship Id="rId13" Type="http://schemas.openxmlformats.org/officeDocument/2006/relationships/tags" Target="../tags/tag166.xml"/><Relationship Id="rId12" Type="http://schemas.openxmlformats.org/officeDocument/2006/relationships/tags" Target="../tags/tag165.xml"/><Relationship Id="rId11" Type="http://schemas.openxmlformats.org/officeDocument/2006/relationships/tags" Target="../tags/tag164.xml"/><Relationship Id="rId10" Type="http://schemas.openxmlformats.org/officeDocument/2006/relationships/tags" Target="../tags/tag163.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9" Type="http://schemas.openxmlformats.org/officeDocument/2006/relationships/tags" Target="../tags/tag182.xml"/><Relationship Id="rId8" Type="http://schemas.openxmlformats.org/officeDocument/2006/relationships/tags" Target="../tags/tag181.xml"/><Relationship Id="rId7" Type="http://schemas.openxmlformats.org/officeDocument/2006/relationships/image" Target="../media/image5.png"/><Relationship Id="rId6" Type="http://schemas.openxmlformats.org/officeDocument/2006/relationships/tags" Target="../tags/tag180.xml"/><Relationship Id="rId5" Type="http://schemas.openxmlformats.org/officeDocument/2006/relationships/image" Target="../media/image4.png"/><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2" Type="http://schemas.openxmlformats.org/officeDocument/2006/relationships/slideLayout" Target="../slideLayouts/slideLayout12.xml"/><Relationship Id="rId11" Type="http://schemas.openxmlformats.org/officeDocument/2006/relationships/image" Target="../media/image13.png"/><Relationship Id="rId10" Type="http://schemas.openxmlformats.org/officeDocument/2006/relationships/tags" Target="../tags/tag183.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188.xml"/><Relationship Id="rId7" Type="http://schemas.openxmlformats.org/officeDocument/2006/relationships/image" Target="../media/image4.png"/><Relationship Id="rId6" Type="http://schemas.openxmlformats.org/officeDocument/2006/relationships/tags" Target="../tags/tag187.xml"/><Relationship Id="rId5" Type="http://schemas.openxmlformats.org/officeDocument/2006/relationships/image" Target="../media/image5.png"/><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0" Type="http://schemas.openxmlformats.org/officeDocument/2006/relationships/slideLayout" Target="../slideLayouts/slideLayout12.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tags" Target="../tags/tag193.xml"/><Relationship Id="rId7" Type="http://schemas.openxmlformats.org/officeDocument/2006/relationships/image" Target="../media/image5.png"/><Relationship Id="rId6" Type="http://schemas.openxmlformats.org/officeDocument/2006/relationships/tags" Target="../tags/tag192.xml"/><Relationship Id="rId5" Type="http://schemas.openxmlformats.org/officeDocument/2006/relationships/image" Target="../media/image4.png"/><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4" Type="http://schemas.openxmlformats.org/officeDocument/2006/relationships/slideLayout" Target="../slideLayouts/slideLayout12.xml"/><Relationship Id="rId13" Type="http://schemas.openxmlformats.org/officeDocument/2006/relationships/tags" Target="../tags/tag196.xml"/><Relationship Id="rId12" Type="http://schemas.openxmlformats.org/officeDocument/2006/relationships/image" Target="../media/image3.png"/><Relationship Id="rId11" Type="http://schemas.openxmlformats.org/officeDocument/2006/relationships/tags" Target="../tags/tag195.xml"/><Relationship Id="rId10" Type="http://schemas.openxmlformats.org/officeDocument/2006/relationships/image" Target="../media/image15.jpe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tags" Target="../tags/tag201.xml"/><Relationship Id="rId7" Type="http://schemas.openxmlformats.org/officeDocument/2006/relationships/image" Target="../media/image5.png"/><Relationship Id="rId6" Type="http://schemas.openxmlformats.org/officeDocument/2006/relationships/tags" Target="../tags/tag200.xml"/><Relationship Id="rId5" Type="http://schemas.openxmlformats.org/officeDocument/2006/relationships/image" Target="../media/image4.png"/><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4" Type="http://schemas.openxmlformats.org/officeDocument/2006/relationships/slideLayout" Target="../slideLayouts/slideLayout12.xml"/><Relationship Id="rId13" Type="http://schemas.openxmlformats.org/officeDocument/2006/relationships/tags" Target="../tags/tag205.xml"/><Relationship Id="rId12" Type="http://schemas.openxmlformats.org/officeDocument/2006/relationships/image" Target="../media/image16.png"/><Relationship Id="rId11" Type="http://schemas.openxmlformats.org/officeDocument/2006/relationships/tags" Target="../tags/tag204.xml"/><Relationship Id="rId10" Type="http://schemas.openxmlformats.org/officeDocument/2006/relationships/tags" Target="../tags/tag203.xml"/><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tags" Target="../tags/tag210.xml"/><Relationship Id="rId7" Type="http://schemas.openxmlformats.org/officeDocument/2006/relationships/image" Target="../media/image5.png"/><Relationship Id="rId6" Type="http://schemas.openxmlformats.org/officeDocument/2006/relationships/tags" Target="../tags/tag209.xml"/><Relationship Id="rId5" Type="http://schemas.openxmlformats.org/officeDocument/2006/relationships/image" Target="../media/image4.png"/><Relationship Id="rId4" Type="http://schemas.openxmlformats.org/officeDocument/2006/relationships/tags" Target="../tags/tag208.xml"/><Relationship Id="rId3" Type="http://schemas.openxmlformats.org/officeDocument/2006/relationships/tags" Target="../tags/tag207.xml"/><Relationship Id="rId27" Type="http://schemas.openxmlformats.org/officeDocument/2006/relationships/slideLayout" Target="../slideLayouts/slideLayout12.xml"/><Relationship Id="rId26" Type="http://schemas.openxmlformats.org/officeDocument/2006/relationships/tags" Target="../tags/tag228.xml"/><Relationship Id="rId25" Type="http://schemas.openxmlformats.org/officeDocument/2006/relationships/tags" Target="../tags/tag227.xml"/><Relationship Id="rId24" Type="http://schemas.openxmlformats.org/officeDocument/2006/relationships/tags" Target="../tags/tag226.xml"/><Relationship Id="rId23" Type="http://schemas.openxmlformats.org/officeDocument/2006/relationships/tags" Target="../tags/tag225.xml"/><Relationship Id="rId22" Type="http://schemas.openxmlformats.org/officeDocument/2006/relationships/tags" Target="../tags/tag224.xml"/><Relationship Id="rId21" Type="http://schemas.openxmlformats.org/officeDocument/2006/relationships/tags" Target="../tags/tag223.xml"/><Relationship Id="rId20" Type="http://schemas.openxmlformats.org/officeDocument/2006/relationships/tags" Target="../tags/tag222.xml"/><Relationship Id="rId2" Type="http://schemas.openxmlformats.org/officeDocument/2006/relationships/tags" Target="../tags/tag206.xml"/><Relationship Id="rId19" Type="http://schemas.openxmlformats.org/officeDocument/2006/relationships/tags" Target="../tags/tag221.xml"/><Relationship Id="rId18" Type="http://schemas.openxmlformats.org/officeDocument/2006/relationships/tags" Target="../tags/tag220.xml"/><Relationship Id="rId17" Type="http://schemas.openxmlformats.org/officeDocument/2006/relationships/tags" Target="../tags/tag219.xml"/><Relationship Id="rId16" Type="http://schemas.openxmlformats.org/officeDocument/2006/relationships/tags" Target="../tags/tag218.xml"/><Relationship Id="rId15" Type="http://schemas.openxmlformats.org/officeDocument/2006/relationships/tags" Target="../tags/tag217.xml"/><Relationship Id="rId14" Type="http://schemas.openxmlformats.org/officeDocument/2006/relationships/tags" Target="../tags/tag216.xml"/><Relationship Id="rId13" Type="http://schemas.openxmlformats.org/officeDocument/2006/relationships/tags" Target="../tags/tag215.xml"/><Relationship Id="rId12" Type="http://schemas.openxmlformats.org/officeDocument/2006/relationships/tags" Target="../tags/tag214.xml"/><Relationship Id="rId11" Type="http://schemas.openxmlformats.org/officeDocument/2006/relationships/tags" Target="../tags/tag213.xml"/><Relationship Id="rId10" Type="http://schemas.openxmlformats.org/officeDocument/2006/relationships/tags" Target="../tags/tag212.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9" Type="http://schemas.openxmlformats.org/officeDocument/2006/relationships/tags" Target="../tags/tag234.xml"/><Relationship Id="rId8" Type="http://schemas.openxmlformats.org/officeDocument/2006/relationships/tags" Target="../tags/tag233.xml"/><Relationship Id="rId7" Type="http://schemas.openxmlformats.org/officeDocument/2006/relationships/image" Target="../media/image5.png"/><Relationship Id="rId6" Type="http://schemas.openxmlformats.org/officeDocument/2006/relationships/tags" Target="../tags/tag232.xml"/><Relationship Id="rId5" Type="http://schemas.openxmlformats.org/officeDocument/2006/relationships/image" Target="../media/image4.png"/><Relationship Id="rId4" Type="http://schemas.openxmlformats.org/officeDocument/2006/relationships/tags" Target="../tags/tag231.xml"/><Relationship Id="rId37" Type="http://schemas.openxmlformats.org/officeDocument/2006/relationships/slideLayout" Target="../slideLayouts/slideLayout12.xml"/><Relationship Id="rId36" Type="http://schemas.openxmlformats.org/officeDocument/2006/relationships/tags" Target="../tags/tag261.xml"/><Relationship Id="rId35" Type="http://schemas.openxmlformats.org/officeDocument/2006/relationships/tags" Target="../tags/tag260.xml"/><Relationship Id="rId34" Type="http://schemas.openxmlformats.org/officeDocument/2006/relationships/tags" Target="../tags/tag259.xml"/><Relationship Id="rId33" Type="http://schemas.openxmlformats.org/officeDocument/2006/relationships/tags" Target="../tags/tag258.xml"/><Relationship Id="rId32" Type="http://schemas.openxmlformats.org/officeDocument/2006/relationships/tags" Target="../tags/tag257.xml"/><Relationship Id="rId31" Type="http://schemas.openxmlformats.org/officeDocument/2006/relationships/tags" Target="../tags/tag256.xml"/><Relationship Id="rId30" Type="http://schemas.openxmlformats.org/officeDocument/2006/relationships/tags" Target="../tags/tag255.xml"/><Relationship Id="rId3" Type="http://schemas.openxmlformats.org/officeDocument/2006/relationships/tags" Target="../tags/tag230.xml"/><Relationship Id="rId29" Type="http://schemas.openxmlformats.org/officeDocument/2006/relationships/tags" Target="../tags/tag254.xml"/><Relationship Id="rId28" Type="http://schemas.openxmlformats.org/officeDocument/2006/relationships/tags" Target="../tags/tag253.xml"/><Relationship Id="rId27" Type="http://schemas.openxmlformats.org/officeDocument/2006/relationships/tags" Target="../tags/tag252.xml"/><Relationship Id="rId26" Type="http://schemas.openxmlformats.org/officeDocument/2006/relationships/tags" Target="../tags/tag251.xml"/><Relationship Id="rId25" Type="http://schemas.openxmlformats.org/officeDocument/2006/relationships/tags" Target="../tags/tag250.xml"/><Relationship Id="rId24" Type="http://schemas.openxmlformats.org/officeDocument/2006/relationships/tags" Target="../tags/tag249.xml"/><Relationship Id="rId23" Type="http://schemas.openxmlformats.org/officeDocument/2006/relationships/tags" Target="../tags/tag248.xml"/><Relationship Id="rId22" Type="http://schemas.openxmlformats.org/officeDocument/2006/relationships/tags" Target="../tags/tag247.xml"/><Relationship Id="rId21" Type="http://schemas.openxmlformats.org/officeDocument/2006/relationships/tags" Target="../tags/tag246.xml"/><Relationship Id="rId20" Type="http://schemas.openxmlformats.org/officeDocument/2006/relationships/tags" Target="../tags/tag245.xml"/><Relationship Id="rId2" Type="http://schemas.openxmlformats.org/officeDocument/2006/relationships/tags" Target="../tags/tag229.xml"/><Relationship Id="rId19" Type="http://schemas.openxmlformats.org/officeDocument/2006/relationships/tags" Target="../tags/tag244.xml"/><Relationship Id="rId18" Type="http://schemas.openxmlformats.org/officeDocument/2006/relationships/tags" Target="../tags/tag243.xml"/><Relationship Id="rId17" Type="http://schemas.openxmlformats.org/officeDocument/2006/relationships/tags" Target="../tags/tag242.xml"/><Relationship Id="rId16" Type="http://schemas.openxmlformats.org/officeDocument/2006/relationships/tags" Target="../tags/tag241.xml"/><Relationship Id="rId15" Type="http://schemas.openxmlformats.org/officeDocument/2006/relationships/tags" Target="../tags/tag240.xml"/><Relationship Id="rId14" Type="http://schemas.openxmlformats.org/officeDocument/2006/relationships/tags" Target="../tags/tag239.xml"/><Relationship Id="rId13" Type="http://schemas.openxmlformats.org/officeDocument/2006/relationships/tags" Target="../tags/tag238.xml"/><Relationship Id="rId12" Type="http://schemas.openxmlformats.org/officeDocument/2006/relationships/tags" Target="../tags/tag237.xml"/><Relationship Id="rId11" Type="http://schemas.openxmlformats.org/officeDocument/2006/relationships/tags" Target="../tags/tag236.xml"/><Relationship Id="rId10" Type="http://schemas.openxmlformats.org/officeDocument/2006/relationships/tags" Target="../tags/tag235.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4" Type="http://schemas.openxmlformats.org/officeDocument/2006/relationships/slideLayout" Target="../slideLayouts/slideLayout12.xml"/><Relationship Id="rId43" Type="http://schemas.openxmlformats.org/officeDocument/2006/relationships/tags" Target="../tags/tag44.xml"/><Relationship Id="rId42" Type="http://schemas.openxmlformats.org/officeDocument/2006/relationships/tags" Target="../tags/tag43.xml"/><Relationship Id="rId41" Type="http://schemas.openxmlformats.org/officeDocument/2006/relationships/tags" Target="../tags/tag42.xml"/><Relationship Id="rId40" Type="http://schemas.openxmlformats.org/officeDocument/2006/relationships/tags" Target="../tags/tag41.xml"/><Relationship Id="rId4" Type="http://schemas.openxmlformats.org/officeDocument/2006/relationships/tags" Target="../tags/tag5.xml"/><Relationship Id="rId39" Type="http://schemas.openxmlformats.org/officeDocument/2006/relationships/tags" Target="../tags/tag40.xml"/><Relationship Id="rId38" Type="http://schemas.openxmlformats.org/officeDocument/2006/relationships/tags" Target="../tags/tag39.xml"/><Relationship Id="rId37" Type="http://schemas.openxmlformats.org/officeDocument/2006/relationships/tags" Target="../tags/tag38.xml"/><Relationship Id="rId36" Type="http://schemas.openxmlformats.org/officeDocument/2006/relationships/tags" Target="../tags/tag37.xml"/><Relationship Id="rId35" Type="http://schemas.openxmlformats.org/officeDocument/2006/relationships/tags" Target="../tags/tag36.xml"/><Relationship Id="rId34" Type="http://schemas.openxmlformats.org/officeDocument/2006/relationships/tags" Target="../tags/tag35.xml"/><Relationship Id="rId33" Type="http://schemas.openxmlformats.org/officeDocument/2006/relationships/tags" Target="../tags/tag34.xml"/><Relationship Id="rId32" Type="http://schemas.openxmlformats.org/officeDocument/2006/relationships/tags" Target="../tags/tag33.xml"/><Relationship Id="rId31" Type="http://schemas.openxmlformats.org/officeDocument/2006/relationships/tags" Target="../tags/tag32.xml"/><Relationship Id="rId30" Type="http://schemas.openxmlformats.org/officeDocument/2006/relationships/tags" Target="../tags/tag31.xml"/><Relationship Id="rId3" Type="http://schemas.openxmlformats.org/officeDocument/2006/relationships/tags" Target="../tags/tag4.xml"/><Relationship Id="rId29" Type="http://schemas.openxmlformats.org/officeDocument/2006/relationships/tags" Target="../tags/tag30.xml"/><Relationship Id="rId28" Type="http://schemas.openxmlformats.org/officeDocument/2006/relationships/tags" Target="../tags/tag29.xml"/><Relationship Id="rId27" Type="http://schemas.openxmlformats.org/officeDocument/2006/relationships/tags" Target="../tags/tag28.xml"/><Relationship Id="rId26" Type="http://schemas.openxmlformats.org/officeDocument/2006/relationships/tags" Target="../tags/tag27.xml"/><Relationship Id="rId25" Type="http://schemas.openxmlformats.org/officeDocument/2006/relationships/tags" Target="../tags/tag26.xml"/><Relationship Id="rId24" Type="http://schemas.openxmlformats.org/officeDocument/2006/relationships/tags" Target="../tags/tag25.xml"/><Relationship Id="rId23" Type="http://schemas.openxmlformats.org/officeDocument/2006/relationships/tags" Target="../tags/tag24.xml"/><Relationship Id="rId22" Type="http://schemas.openxmlformats.org/officeDocument/2006/relationships/tags" Target="../tags/tag23.xml"/><Relationship Id="rId21" Type="http://schemas.openxmlformats.org/officeDocument/2006/relationships/tags" Target="../tags/tag22.xml"/><Relationship Id="rId20" Type="http://schemas.openxmlformats.org/officeDocument/2006/relationships/tags" Target="../tags/tag21.xml"/><Relationship Id="rId2" Type="http://schemas.openxmlformats.org/officeDocument/2006/relationships/image" Target="../media/image4.png"/><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9" Type="http://schemas.openxmlformats.org/officeDocument/2006/relationships/tags" Target="../tags/tag267.xml"/><Relationship Id="rId8" Type="http://schemas.openxmlformats.org/officeDocument/2006/relationships/image" Target="../media/image5.png"/><Relationship Id="rId7" Type="http://schemas.openxmlformats.org/officeDocument/2006/relationships/tags" Target="../tags/tag266.xml"/><Relationship Id="rId6" Type="http://schemas.openxmlformats.org/officeDocument/2006/relationships/image" Target="../media/image4.png"/><Relationship Id="rId5" Type="http://schemas.openxmlformats.org/officeDocument/2006/relationships/tags" Target="../tags/tag265.xml"/><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tags" Target="../tags/tag262.xml"/><Relationship Id="rId10" Type="http://schemas.openxmlformats.org/officeDocument/2006/relationships/slideLayout" Target="../slideLayouts/slideLayout1.xml"/><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image" Target="../media/image5.png"/><Relationship Id="rId6" Type="http://schemas.openxmlformats.org/officeDocument/2006/relationships/tags" Target="../tags/tag271.xml"/><Relationship Id="rId5" Type="http://schemas.openxmlformats.org/officeDocument/2006/relationships/image" Target="../media/image4.png"/><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tags" Target="../tags/tag268.xml"/><Relationship Id="rId12" Type="http://schemas.openxmlformats.org/officeDocument/2006/relationships/slideLayout" Target="../slideLayouts/slideLayout12.xml"/><Relationship Id="rId11" Type="http://schemas.openxmlformats.org/officeDocument/2006/relationships/tags" Target="../tags/tag274.xml"/><Relationship Id="rId10" Type="http://schemas.openxmlformats.org/officeDocument/2006/relationships/image" Target="../media/image14.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279.xml"/><Relationship Id="rId7" Type="http://schemas.openxmlformats.org/officeDocument/2006/relationships/image" Target="../media/image5.png"/><Relationship Id="rId6" Type="http://schemas.openxmlformats.org/officeDocument/2006/relationships/tags" Target="../tags/tag278.xml"/><Relationship Id="rId5" Type="http://schemas.openxmlformats.org/officeDocument/2006/relationships/image" Target="../media/image4.png"/><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4.png"/><Relationship Id="rId6" Type="http://schemas.openxmlformats.org/officeDocument/2006/relationships/tags" Target="../tags/tag283.xml"/><Relationship Id="rId5" Type="http://schemas.openxmlformats.org/officeDocument/2006/relationships/image" Target="../media/image5.png"/><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9" Type="http://schemas.openxmlformats.org/officeDocument/2006/relationships/tags" Target="../tags/tag289.xml"/><Relationship Id="rId8" Type="http://schemas.openxmlformats.org/officeDocument/2006/relationships/tags" Target="../tags/tag288.xml"/><Relationship Id="rId7" Type="http://schemas.openxmlformats.org/officeDocument/2006/relationships/image" Target="../media/image5.png"/><Relationship Id="rId6" Type="http://schemas.openxmlformats.org/officeDocument/2006/relationships/tags" Target="../tags/tag287.xml"/><Relationship Id="rId5" Type="http://schemas.openxmlformats.org/officeDocument/2006/relationships/image" Target="../media/image4.png"/><Relationship Id="rId4" Type="http://schemas.openxmlformats.org/officeDocument/2006/relationships/tags" Target="../tags/tag286.xml"/><Relationship Id="rId3" Type="http://schemas.openxmlformats.org/officeDocument/2006/relationships/tags" Target="../tags/tag285.xml"/><Relationship Id="rId2" Type="http://schemas.openxmlformats.org/officeDocument/2006/relationships/tags" Target="../tags/tag284.xml"/><Relationship Id="rId13" Type="http://schemas.openxmlformats.org/officeDocument/2006/relationships/slideLayout" Target="../slideLayouts/slideLayout12.xml"/><Relationship Id="rId12" Type="http://schemas.openxmlformats.org/officeDocument/2006/relationships/image" Target="../media/image17.png"/><Relationship Id="rId11" Type="http://schemas.openxmlformats.org/officeDocument/2006/relationships/tags" Target="../tags/tag291.xml"/><Relationship Id="rId10" Type="http://schemas.openxmlformats.org/officeDocument/2006/relationships/tags" Target="../tags/tag290.xml"/><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tags" Target="../tags/tag296.xml"/><Relationship Id="rId7" Type="http://schemas.openxmlformats.org/officeDocument/2006/relationships/image" Target="../media/image5.png"/><Relationship Id="rId6" Type="http://schemas.openxmlformats.org/officeDocument/2006/relationships/tags" Target="../tags/tag295.xml"/><Relationship Id="rId5" Type="http://schemas.openxmlformats.org/officeDocument/2006/relationships/image" Target="../media/image4.png"/><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tags" Target="../tags/tag292.xml"/><Relationship Id="rId11" Type="http://schemas.openxmlformats.org/officeDocument/2006/relationships/slideLayout" Target="../slideLayouts/slideLayout12.xml"/><Relationship Id="rId10" Type="http://schemas.openxmlformats.org/officeDocument/2006/relationships/image" Target="../media/image18.jpeg"/><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tags" Target="../tags/tag302.xml"/><Relationship Id="rId7" Type="http://schemas.openxmlformats.org/officeDocument/2006/relationships/image" Target="../media/image5.png"/><Relationship Id="rId6" Type="http://schemas.openxmlformats.org/officeDocument/2006/relationships/tags" Target="../tags/tag301.xml"/><Relationship Id="rId5" Type="http://schemas.openxmlformats.org/officeDocument/2006/relationships/image" Target="../media/image4.png"/><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2" Type="http://schemas.openxmlformats.org/officeDocument/2006/relationships/slideLayout" Target="../slideLayouts/slideLayout12.xml"/><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9" Type="http://schemas.openxmlformats.org/officeDocument/2006/relationships/tags" Target="../tags/tag309.xml"/><Relationship Id="rId8" Type="http://schemas.openxmlformats.org/officeDocument/2006/relationships/tags" Target="../tags/tag308.xml"/><Relationship Id="rId7" Type="http://schemas.openxmlformats.org/officeDocument/2006/relationships/image" Target="../media/image5.png"/><Relationship Id="rId6" Type="http://schemas.openxmlformats.org/officeDocument/2006/relationships/tags" Target="../tags/tag307.xml"/><Relationship Id="rId5" Type="http://schemas.openxmlformats.org/officeDocument/2006/relationships/image" Target="../media/image4.png"/><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tags" Target="../tags/tag304.xml"/><Relationship Id="rId11" Type="http://schemas.openxmlformats.org/officeDocument/2006/relationships/slideLayout" Target="../slideLayouts/slideLayout12.xml"/><Relationship Id="rId10" Type="http://schemas.openxmlformats.org/officeDocument/2006/relationships/image" Target="../media/image21.png"/><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9" Type="http://schemas.openxmlformats.org/officeDocument/2006/relationships/tags" Target="../tags/tag315.xml"/><Relationship Id="rId8" Type="http://schemas.openxmlformats.org/officeDocument/2006/relationships/tags" Target="../tags/tag314.xml"/><Relationship Id="rId7" Type="http://schemas.openxmlformats.org/officeDocument/2006/relationships/image" Target="../media/image5.png"/><Relationship Id="rId6" Type="http://schemas.openxmlformats.org/officeDocument/2006/relationships/tags" Target="../tags/tag313.xml"/><Relationship Id="rId5" Type="http://schemas.openxmlformats.org/officeDocument/2006/relationships/image" Target="../media/image4.png"/><Relationship Id="rId4" Type="http://schemas.openxmlformats.org/officeDocument/2006/relationships/tags" Target="../tags/tag312.xml"/><Relationship Id="rId3" Type="http://schemas.openxmlformats.org/officeDocument/2006/relationships/tags" Target="../tags/tag311.xml"/><Relationship Id="rId2" Type="http://schemas.openxmlformats.org/officeDocument/2006/relationships/tags" Target="../tags/tag310.xml"/><Relationship Id="rId11" Type="http://schemas.openxmlformats.org/officeDocument/2006/relationships/slideLayout" Target="../slideLayouts/slideLayout12.xml"/><Relationship Id="rId10" Type="http://schemas.openxmlformats.org/officeDocument/2006/relationships/image" Target="../media/image22.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9" Type="http://schemas.openxmlformats.org/officeDocument/2006/relationships/tags" Target="../tags/tag321.xml"/><Relationship Id="rId8" Type="http://schemas.openxmlformats.org/officeDocument/2006/relationships/tags" Target="../tags/tag320.xml"/><Relationship Id="rId7" Type="http://schemas.openxmlformats.org/officeDocument/2006/relationships/image" Target="../media/image5.png"/><Relationship Id="rId6" Type="http://schemas.openxmlformats.org/officeDocument/2006/relationships/tags" Target="../tags/tag319.xml"/><Relationship Id="rId5" Type="http://schemas.openxmlformats.org/officeDocument/2006/relationships/image" Target="../media/image4.png"/><Relationship Id="rId4" Type="http://schemas.openxmlformats.org/officeDocument/2006/relationships/tags" Target="../tags/tag318.xml"/><Relationship Id="rId3" Type="http://schemas.openxmlformats.org/officeDocument/2006/relationships/tags" Target="../tags/tag317.xml"/><Relationship Id="rId2" Type="http://schemas.openxmlformats.org/officeDocument/2006/relationships/tags" Target="../tags/tag316.xml"/><Relationship Id="rId14" Type="http://schemas.openxmlformats.org/officeDocument/2006/relationships/slideLayout" Target="../slideLayouts/slideLayout12.xml"/><Relationship Id="rId13" Type="http://schemas.openxmlformats.org/officeDocument/2006/relationships/tags" Target="../tags/tag325.xml"/><Relationship Id="rId12" Type="http://schemas.openxmlformats.org/officeDocument/2006/relationships/tags" Target="../tags/tag324.xml"/><Relationship Id="rId11" Type="http://schemas.openxmlformats.org/officeDocument/2006/relationships/tags" Target="../tags/tag323.xml"/><Relationship Id="rId10" Type="http://schemas.openxmlformats.org/officeDocument/2006/relationships/tags" Target="../tags/tag32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4.png"/><Relationship Id="rId6" Type="http://schemas.openxmlformats.org/officeDocument/2006/relationships/tags" Target="../tags/tag48.xml"/><Relationship Id="rId5" Type="http://schemas.openxmlformats.org/officeDocument/2006/relationships/image" Target="../media/image5.png"/><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9" Type="http://schemas.openxmlformats.org/officeDocument/2006/relationships/tags" Target="../tags/tag331.xml"/><Relationship Id="rId8" Type="http://schemas.openxmlformats.org/officeDocument/2006/relationships/tags" Target="../tags/tag330.xml"/><Relationship Id="rId7" Type="http://schemas.openxmlformats.org/officeDocument/2006/relationships/image" Target="../media/image5.png"/><Relationship Id="rId6" Type="http://schemas.openxmlformats.org/officeDocument/2006/relationships/tags" Target="../tags/tag329.xml"/><Relationship Id="rId5" Type="http://schemas.openxmlformats.org/officeDocument/2006/relationships/image" Target="../media/image4.png"/><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tags" Target="../tags/tag326.xml"/><Relationship Id="rId14" Type="http://schemas.openxmlformats.org/officeDocument/2006/relationships/slideLayout" Target="../slideLayouts/slideLayout12.xml"/><Relationship Id="rId13" Type="http://schemas.openxmlformats.org/officeDocument/2006/relationships/tags" Target="../tags/tag335.xml"/><Relationship Id="rId12" Type="http://schemas.openxmlformats.org/officeDocument/2006/relationships/tags" Target="../tags/tag334.xml"/><Relationship Id="rId11" Type="http://schemas.openxmlformats.org/officeDocument/2006/relationships/tags" Target="../tags/tag333.xml"/><Relationship Id="rId10" Type="http://schemas.openxmlformats.org/officeDocument/2006/relationships/tags" Target="../tags/tag332.xml"/><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9" Type="http://schemas.openxmlformats.org/officeDocument/2006/relationships/tags" Target="../tags/tag341.xml"/><Relationship Id="rId8" Type="http://schemas.openxmlformats.org/officeDocument/2006/relationships/tags" Target="../tags/tag340.xml"/><Relationship Id="rId7" Type="http://schemas.openxmlformats.org/officeDocument/2006/relationships/image" Target="../media/image5.png"/><Relationship Id="rId6" Type="http://schemas.openxmlformats.org/officeDocument/2006/relationships/tags" Target="../tags/tag339.xml"/><Relationship Id="rId5" Type="http://schemas.openxmlformats.org/officeDocument/2006/relationships/image" Target="../media/image4.png"/><Relationship Id="rId4" Type="http://schemas.openxmlformats.org/officeDocument/2006/relationships/tags" Target="../tags/tag338.xml"/><Relationship Id="rId3" Type="http://schemas.openxmlformats.org/officeDocument/2006/relationships/tags" Target="../tags/tag337.xml"/><Relationship Id="rId2" Type="http://schemas.openxmlformats.org/officeDocument/2006/relationships/tags" Target="../tags/tag336.xml"/><Relationship Id="rId19" Type="http://schemas.openxmlformats.org/officeDocument/2006/relationships/slideLayout" Target="../slideLayouts/slideLayout12.xml"/><Relationship Id="rId18" Type="http://schemas.openxmlformats.org/officeDocument/2006/relationships/tags" Target="../tags/tag350.xml"/><Relationship Id="rId17" Type="http://schemas.openxmlformats.org/officeDocument/2006/relationships/tags" Target="../tags/tag349.xml"/><Relationship Id="rId16" Type="http://schemas.openxmlformats.org/officeDocument/2006/relationships/tags" Target="../tags/tag348.xml"/><Relationship Id="rId15" Type="http://schemas.openxmlformats.org/officeDocument/2006/relationships/tags" Target="../tags/tag347.xml"/><Relationship Id="rId14" Type="http://schemas.openxmlformats.org/officeDocument/2006/relationships/tags" Target="../tags/tag346.xml"/><Relationship Id="rId13" Type="http://schemas.openxmlformats.org/officeDocument/2006/relationships/tags" Target="../tags/tag345.xml"/><Relationship Id="rId12" Type="http://schemas.openxmlformats.org/officeDocument/2006/relationships/tags" Target="../tags/tag344.xml"/><Relationship Id="rId11" Type="http://schemas.openxmlformats.org/officeDocument/2006/relationships/tags" Target="../tags/tag343.xml"/><Relationship Id="rId10" Type="http://schemas.openxmlformats.org/officeDocument/2006/relationships/tags" Target="../tags/tag342.xml"/><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4.png"/><Relationship Id="rId6" Type="http://schemas.openxmlformats.org/officeDocument/2006/relationships/tags" Target="../tags/tag354.xml"/><Relationship Id="rId5" Type="http://schemas.openxmlformats.org/officeDocument/2006/relationships/image" Target="../media/image5.png"/><Relationship Id="rId4" Type="http://schemas.openxmlformats.org/officeDocument/2006/relationships/tags" Target="../tags/tag353.xml"/><Relationship Id="rId3" Type="http://schemas.openxmlformats.org/officeDocument/2006/relationships/tags" Target="../tags/tag352.xml"/><Relationship Id="rId2" Type="http://schemas.openxmlformats.org/officeDocument/2006/relationships/tags" Target="../tags/tag351.xml"/><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9" Type="http://schemas.openxmlformats.org/officeDocument/2006/relationships/tags" Target="../tags/tag360.xml"/><Relationship Id="rId8" Type="http://schemas.openxmlformats.org/officeDocument/2006/relationships/tags" Target="../tags/tag359.xml"/><Relationship Id="rId7" Type="http://schemas.openxmlformats.org/officeDocument/2006/relationships/image" Target="../media/image5.png"/><Relationship Id="rId6" Type="http://schemas.openxmlformats.org/officeDocument/2006/relationships/tags" Target="../tags/tag358.xml"/><Relationship Id="rId5" Type="http://schemas.openxmlformats.org/officeDocument/2006/relationships/image" Target="../media/image4.png"/><Relationship Id="rId4" Type="http://schemas.openxmlformats.org/officeDocument/2006/relationships/tags" Target="../tags/tag357.xml"/><Relationship Id="rId3" Type="http://schemas.openxmlformats.org/officeDocument/2006/relationships/tags" Target="../tags/tag356.xml"/><Relationship Id="rId2" Type="http://schemas.openxmlformats.org/officeDocument/2006/relationships/tags" Target="../tags/tag355.xml"/><Relationship Id="rId17" Type="http://schemas.openxmlformats.org/officeDocument/2006/relationships/slideLayout" Target="../slideLayouts/slideLayout12.xml"/><Relationship Id="rId16" Type="http://schemas.openxmlformats.org/officeDocument/2006/relationships/image" Target="../media/image24.png"/><Relationship Id="rId15" Type="http://schemas.openxmlformats.org/officeDocument/2006/relationships/tags" Target="../tags/tag365.xml"/><Relationship Id="rId14" Type="http://schemas.openxmlformats.org/officeDocument/2006/relationships/image" Target="../media/image23.png"/><Relationship Id="rId13" Type="http://schemas.openxmlformats.org/officeDocument/2006/relationships/tags" Target="../tags/tag364.xml"/><Relationship Id="rId12" Type="http://schemas.openxmlformats.org/officeDocument/2006/relationships/tags" Target="../tags/tag363.xml"/><Relationship Id="rId11" Type="http://schemas.openxmlformats.org/officeDocument/2006/relationships/tags" Target="../tags/tag362.xml"/><Relationship Id="rId10" Type="http://schemas.openxmlformats.org/officeDocument/2006/relationships/tags" Target="../tags/tag361.xml"/><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9" Type="http://schemas.openxmlformats.org/officeDocument/2006/relationships/tags" Target="../tags/tag371.xml"/><Relationship Id="rId8" Type="http://schemas.openxmlformats.org/officeDocument/2006/relationships/tags" Target="../tags/tag370.xml"/><Relationship Id="rId7" Type="http://schemas.openxmlformats.org/officeDocument/2006/relationships/image" Target="../media/image5.png"/><Relationship Id="rId6" Type="http://schemas.openxmlformats.org/officeDocument/2006/relationships/tags" Target="../tags/tag369.xml"/><Relationship Id="rId5" Type="http://schemas.openxmlformats.org/officeDocument/2006/relationships/image" Target="../media/image4.png"/><Relationship Id="rId4" Type="http://schemas.openxmlformats.org/officeDocument/2006/relationships/tags" Target="../tags/tag368.xml"/><Relationship Id="rId3" Type="http://schemas.openxmlformats.org/officeDocument/2006/relationships/tags" Target="../tags/tag367.xml"/><Relationship Id="rId23" Type="http://schemas.openxmlformats.org/officeDocument/2006/relationships/slideLayout" Target="../slideLayouts/slideLayout12.xml"/><Relationship Id="rId22" Type="http://schemas.openxmlformats.org/officeDocument/2006/relationships/tags" Target="../tags/tag381.xml"/><Relationship Id="rId21" Type="http://schemas.openxmlformats.org/officeDocument/2006/relationships/image" Target="../media/image27.jpeg"/><Relationship Id="rId20" Type="http://schemas.openxmlformats.org/officeDocument/2006/relationships/tags" Target="../tags/tag380.xml"/><Relationship Id="rId2" Type="http://schemas.openxmlformats.org/officeDocument/2006/relationships/tags" Target="../tags/tag366.xml"/><Relationship Id="rId19" Type="http://schemas.openxmlformats.org/officeDocument/2006/relationships/image" Target="../media/image26.jpeg"/><Relationship Id="rId18" Type="http://schemas.openxmlformats.org/officeDocument/2006/relationships/tags" Target="../tags/tag379.xml"/><Relationship Id="rId17" Type="http://schemas.openxmlformats.org/officeDocument/2006/relationships/image" Target="../media/image25.jpeg"/><Relationship Id="rId16" Type="http://schemas.openxmlformats.org/officeDocument/2006/relationships/tags" Target="../tags/tag378.xml"/><Relationship Id="rId15" Type="http://schemas.openxmlformats.org/officeDocument/2006/relationships/tags" Target="../tags/tag377.xml"/><Relationship Id="rId14" Type="http://schemas.openxmlformats.org/officeDocument/2006/relationships/tags" Target="../tags/tag376.xml"/><Relationship Id="rId13" Type="http://schemas.openxmlformats.org/officeDocument/2006/relationships/tags" Target="../tags/tag375.xml"/><Relationship Id="rId12" Type="http://schemas.openxmlformats.org/officeDocument/2006/relationships/tags" Target="../tags/tag374.xml"/><Relationship Id="rId11" Type="http://schemas.openxmlformats.org/officeDocument/2006/relationships/tags" Target="../tags/tag373.xml"/><Relationship Id="rId10" Type="http://schemas.openxmlformats.org/officeDocument/2006/relationships/tags" Target="../tags/tag372.xml"/><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9" Type="http://schemas.openxmlformats.org/officeDocument/2006/relationships/tags" Target="../tags/tag387.xml"/><Relationship Id="rId8" Type="http://schemas.openxmlformats.org/officeDocument/2006/relationships/tags" Target="../tags/tag386.xml"/><Relationship Id="rId7" Type="http://schemas.openxmlformats.org/officeDocument/2006/relationships/image" Target="../media/image5.png"/><Relationship Id="rId6" Type="http://schemas.openxmlformats.org/officeDocument/2006/relationships/tags" Target="../tags/tag385.xml"/><Relationship Id="rId5" Type="http://schemas.openxmlformats.org/officeDocument/2006/relationships/image" Target="../media/image4.png"/><Relationship Id="rId4" Type="http://schemas.openxmlformats.org/officeDocument/2006/relationships/tags" Target="../tags/tag384.xml"/><Relationship Id="rId3" Type="http://schemas.openxmlformats.org/officeDocument/2006/relationships/tags" Target="../tags/tag383.xml"/><Relationship Id="rId22" Type="http://schemas.openxmlformats.org/officeDocument/2006/relationships/slideLayout" Target="../slideLayouts/slideLayout12.xml"/><Relationship Id="rId21" Type="http://schemas.openxmlformats.org/officeDocument/2006/relationships/image" Target="../media/image30.jpeg"/><Relationship Id="rId20" Type="http://schemas.openxmlformats.org/officeDocument/2006/relationships/tags" Target="../tags/tag396.xml"/><Relationship Id="rId2" Type="http://schemas.openxmlformats.org/officeDocument/2006/relationships/tags" Target="../tags/tag382.xml"/><Relationship Id="rId19" Type="http://schemas.openxmlformats.org/officeDocument/2006/relationships/image" Target="../media/image29.jpeg"/><Relationship Id="rId18" Type="http://schemas.openxmlformats.org/officeDocument/2006/relationships/tags" Target="../tags/tag395.xml"/><Relationship Id="rId17" Type="http://schemas.openxmlformats.org/officeDocument/2006/relationships/image" Target="../media/image28.jpeg"/><Relationship Id="rId16" Type="http://schemas.openxmlformats.org/officeDocument/2006/relationships/tags" Target="../tags/tag394.xml"/><Relationship Id="rId15" Type="http://schemas.openxmlformats.org/officeDocument/2006/relationships/tags" Target="../tags/tag393.xml"/><Relationship Id="rId14" Type="http://schemas.openxmlformats.org/officeDocument/2006/relationships/tags" Target="../tags/tag392.xml"/><Relationship Id="rId13" Type="http://schemas.openxmlformats.org/officeDocument/2006/relationships/tags" Target="../tags/tag391.xml"/><Relationship Id="rId12" Type="http://schemas.openxmlformats.org/officeDocument/2006/relationships/tags" Target="../tags/tag390.xml"/><Relationship Id="rId11" Type="http://schemas.openxmlformats.org/officeDocument/2006/relationships/tags" Target="../tags/tag389.xml"/><Relationship Id="rId10" Type="http://schemas.openxmlformats.org/officeDocument/2006/relationships/tags" Target="../tags/tag388.xml"/><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9" Type="http://schemas.openxmlformats.org/officeDocument/2006/relationships/tags" Target="../tags/tag402.xml"/><Relationship Id="rId8" Type="http://schemas.openxmlformats.org/officeDocument/2006/relationships/tags" Target="../tags/tag401.xml"/><Relationship Id="rId7" Type="http://schemas.openxmlformats.org/officeDocument/2006/relationships/image" Target="../media/image5.png"/><Relationship Id="rId6" Type="http://schemas.openxmlformats.org/officeDocument/2006/relationships/tags" Target="../tags/tag400.xml"/><Relationship Id="rId5" Type="http://schemas.openxmlformats.org/officeDocument/2006/relationships/image" Target="../media/image4.png"/><Relationship Id="rId46" Type="http://schemas.openxmlformats.org/officeDocument/2006/relationships/slideLayout" Target="../slideLayouts/slideLayout12.xml"/><Relationship Id="rId45" Type="http://schemas.openxmlformats.org/officeDocument/2006/relationships/image" Target="../media/image34.png"/><Relationship Id="rId44" Type="http://schemas.openxmlformats.org/officeDocument/2006/relationships/tags" Target="../tags/tag434.xml"/><Relationship Id="rId43" Type="http://schemas.openxmlformats.org/officeDocument/2006/relationships/image" Target="../media/image33.png"/><Relationship Id="rId42" Type="http://schemas.openxmlformats.org/officeDocument/2006/relationships/tags" Target="../tags/tag433.xml"/><Relationship Id="rId41" Type="http://schemas.openxmlformats.org/officeDocument/2006/relationships/image" Target="../media/image32.png"/><Relationship Id="rId40" Type="http://schemas.openxmlformats.org/officeDocument/2006/relationships/tags" Target="../tags/tag432.xml"/><Relationship Id="rId4" Type="http://schemas.openxmlformats.org/officeDocument/2006/relationships/tags" Target="../tags/tag399.xml"/><Relationship Id="rId39" Type="http://schemas.openxmlformats.org/officeDocument/2006/relationships/image" Target="../media/image31.png"/><Relationship Id="rId38" Type="http://schemas.openxmlformats.org/officeDocument/2006/relationships/tags" Target="../tags/tag431.xml"/><Relationship Id="rId37" Type="http://schemas.openxmlformats.org/officeDocument/2006/relationships/tags" Target="../tags/tag430.xml"/><Relationship Id="rId36" Type="http://schemas.openxmlformats.org/officeDocument/2006/relationships/tags" Target="../tags/tag429.xml"/><Relationship Id="rId35" Type="http://schemas.openxmlformats.org/officeDocument/2006/relationships/tags" Target="../tags/tag428.xml"/><Relationship Id="rId34" Type="http://schemas.openxmlformats.org/officeDocument/2006/relationships/tags" Target="../tags/tag427.xml"/><Relationship Id="rId33" Type="http://schemas.openxmlformats.org/officeDocument/2006/relationships/tags" Target="../tags/tag426.xml"/><Relationship Id="rId32" Type="http://schemas.openxmlformats.org/officeDocument/2006/relationships/tags" Target="../tags/tag425.xml"/><Relationship Id="rId31" Type="http://schemas.openxmlformats.org/officeDocument/2006/relationships/tags" Target="../tags/tag424.xml"/><Relationship Id="rId30" Type="http://schemas.openxmlformats.org/officeDocument/2006/relationships/tags" Target="../tags/tag423.xml"/><Relationship Id="rId3" Type="http://schemas.openxmlformats.org/officeDocument/2006/relationships/tags" Target="../tags/tag398.xml"/><Relationship Id="rId29" Type="http://schemas.openxmlformats.org/officeDocument/2006/relationships/tags" Target="../tags/tag422.xml"/><Relationship Id="rId28" Type="http://schemas.openxmlformats.org/officeDocument/2006/relationships/tags" Target="../tags/tag421.xml"/><Relationship Id="rId27" Type="http://schemas.openxmlformats.org/officeDocument/2006/relationships/tags" Target="../tags/tag420.xml"/><Relationship Id="rId26" Type="http://schemas.openxmlformats.org/officeDocument/2006/relationships/tags" Target="../tags/tag419.xml"/><Relationship Id="rId25" Type="http://schemas.openxmlformats.org/officeDocument/2006/relationships/tags" Target="../tags/tag418.xml"/><Relationship Id="rId24" Type="http://schemas.openxmlformats.org/officeDocument/2006/relationships/tags" Target="../tags/tag417.xml"/><Relationship Id="rId23" Type="http://schemas.openxmlformats.org/officeDocument/2006/relationships/tags" Target="../tags/tag416.xml"/><Relationship Id="rId22" Type="http://schemas.openxmlformats.org/officeDocument/2006/relationships/tags" Target="../tags/tag415.xml"/><Relationship Id="rId21" Type="http://schemas.openxmlformats.org/officeDocument/2006/relationships/tags" Target="../tags/tag414.xml"/><Relationship Id="rId20" Type="http://schemas.openxmlformats.org/officeDocument/2006/relationships/tags" Target="../tags/tag413.xml"/><Relationship Id="rId2" Type="http://schemas.openxmlformats.org/officeDocument/2006/relationships/tags" Target="../tags/tag397.xml"/><Relationship Id="rId19" Type="http://schemas.openxmlformats.org/officeDocument/2006/relationships/tags" Target="../tags/tag412.xml"/><Relationship Id="rId18" Type="http://schemas.openxmlformats.org/officeDocument/2006/relationships/tags" Target="../tags/tag411.xml"/><Relationship Id="rId17" Type="http://schemas.openxmlformats.org/officeDocument/2006/relationships/tags" Target="../tags/tag410.xml"/><Relationship Id="rId16" Type="http://schemas.openxmlformats.org/officeDocument/2006/relationships/tags" Target="../tags/tag409.xml"/><Relationship Id="rId15" Type="http://schemas.openxmlformats.org/officeDocument/2006/relationships/tags" Target="../tags/tag408.xml"/><Relationship Id="rId14" Type="http://schemas.openxmlformats.org/officeDocument/2006/relationships/tags" Target="../tags/tag407.xml"/><Relationship Id="rId13" Type="http://schemas.openxmlformats.org/officeDocument/2006/relationships/tags" Target="../tags/tag406.xml"/><Relationship Id="rId12" Type="http://schemas.openxmlformats.org/officeDocument/2006/relationships/tags" Target="../tags/tag405.xml"/><Relationship Id="rId11" Type="http://schemas.openxmlformats.org/officeDocument/2006/relationships/tags" Target="../tags/tag404.xml"/><Relationship Id="rId10" Type="http://schemas.openxmlformats.org/officeDocument/2006/relationships/tags" Target="../tags/tag403.xml"/><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9" Type="http://schemas.openxmlformats.org/officeDocument/2006/relationships/tags" Target="../tags/tag441.xml"/><Relationship Id="rId8" Type="http://schemas.openxmlformats.org/officeDocument/2006/relationships/image" Target="../media/image35.png"/><Relationship Id="rId7" Type="http://schemas.openxmlformats.org/officeDocument/2006/relationships/tags" Target="../tags/tag440.xml"/><Relationship Id="rId6" Type="http://schemas.openxmlformats.org/officeDocument/2006/relationships/tags" Target="../tags/tag439.xml"/><Relationship Id="rId5" Type="http://schemas.openxmlformats.org/officeDocument/2006/relationships/tags" Target="../tags/tag438.xml"/><Relationship Id="rId4" Type="http://schemas.openxmlformats.org/officeDocument/2006/relationships/tags" Target="../tags/tag437.xml"/><Relationship Id="rId3" Type="http://schemas.openxmlformats.org/officeDocument/2006/relationships/tags" Target="../tags/tag436.xml"/><Relationship Id="rId2" Type="http://schemas.openxmlformats.org/officeDocument/2006/relationships/tags" Target="../tags/tag435.xml"/><Relationship Id="rId13" Type="http://schemas.openxmlformats.org/officeDocument/2006/relationships/slideLayout" Target="../slideLayouts/slideLayout12.xml"/><Relationship Id="rId12" Type="http://schemas.openxmlformats.org/officeDocument/2006/relationships/image" Target="../media/image37.png"/><Relationship Id="rId11" Type="http://schemas.openxmlformats.org/officeDocument/2006/relationships/tags" Target="../tags/tag442.xml"/><Relationship Id="rId10" Type="http://schemas.openxmlformats.org/officeDocument/2006/relationships/image" Target="../media/image36.png"/><Relationship Id="rId1" Type="http://schemas.openxmlformats.org/officeDocument/2006/relationships/image" Target="../media/image1.jpeg"/></Relationships>
</file>

<file path=ppt/slides/_rels/slide38.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448.xml"/><Relationship Id="rId7" Type="http://schemas.openxmlformats.org/officeDocument/2006/relationships/image" Target="../media/image2.png"/><Relationship Id="rId6" Type="http://schemas.openxmlformats.org/officeDocument/2006/relationships/tags" Target="../tags/tag447.xml"/><Relationship Id="rId5" Type="http://schemas.openxmlformats.org/officeDocument/2006/relationships/tags" Target="../tags/tag446.xml"/><Relationship Id="rId4" Type="http://schemas.openxmlformats.org/officeDocument/2006/relationships/tags" Target="../tags/tag445.xml"/><Relationship Id="rId3" Type="http://schemas.openxmlformats.org/officeDocument/2006/relationships/tags" Target="../tags/tag444.xml"/><Relationship Id="rId2" Type="http://schemas.openxmlformats.org/officeDocument/2006/relationships/tags" Target="../tags/tag443.xml"/><Relationship Id="rId14" Type="http://schemas.openxmlformats.org/officeDocument/2006/relationships/slideLayout" Target="../slideLayouts/slideLayout12.xml"/><Relationship Id="rId13" Type="http://schemas.openxmlformats.org/officeDocument/2006/relationships/image" Target="../media/image24.png"/><Relationship Id="rId12" Type="http://schemas.openxmlformats.org/officeDocument/2006/relationships/tags" Target="../tags/tag450.xml"/><Relationship Id="rId11" Type="http://schemas.openxmlformats.org/officeDocument/2006/relationships/image" Target="../media/image4.png"/><Relationship Id="rId10" Type="http://schemas.openxmlformats.org/officeDocument/2006/relationships/tags" Target="../tags/tag449.xml"/><Relationship Id="rId1" Type="http://schemas.openxmlformats.org/officeDocument/2006/relationships/image" Target="../media/image1.jpeg"/></Relationships>
</file>

<file path=ppt/slides/_rels/slide39.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4.png"/><Relationship Id="rId7" Type="http://schemas.openxmlformats.org/officeDocument/2006/relationships/tags" Target="../tags/tag455.xml"/><Relationship Id="rId6" Type="http://schemas.openxmlformats.org/officeDocument/2006/relationships/tags" Target="../tags/tag454.xml"/><Relationship Id="rId5" Type="http://schemas.openxmlformats.org/officeDocument/2006/relationships/tags" Target="../tags/tag453.xml"/><Relationship Id="rId4" Type="http://schemas.openxmlformats.org/officeDocument/2006/relationships/tags" Target="../tags/tag452.xml"/><Relationship Id="rId3" Type="http://schemas.openxmlformats.org/officeDocument/2006/relationships/tags" Target="../tags/tag451.xml"/><Relationship Id="rId2" Type="http://schemas.openxmlformats.org/officeDocument/2006/relationships/image" Target="../media/image38.png"/><Relationship Id="rId10" Type="http://schemas.openxmlformats.org/officeDocument/2006/relationships/slideLayout" Target="../slideLayouts/slideLayout1.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image" Target="../media/image5.png"/><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2" Type="http://schemas.openxmlformats.org/officeDocument/2006/relationships/slideLayout" Target="../slideLayouts/slideLayout12.xml"/><Relationship Id="rId11" Type="http://schemas.openxmlformats.org/officeDocument/2006/relationships/image" Target="../media/image4.png"/><Relationship Id="rId10" Type="http://schemas.openxmlformats.org/officeDocument/2006/relationships/tags" Target="../tags/tag56.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image" Target="../media/image4.png"/><Relationship Id="rId6" Type="http://schemas.openxmlformats.org/officeDocument/2006/relationships/tags" Target="../tags/tag60.xml"/><Relationship Id="rId5" Type="http://schemas.openxmlformats.org/officeDocument/2006/relationships/image" Target="../media/image5.png"/><Relationship Id="rId4" Type="http://schemas.openxmlformats.org/officeDocument/2006/relationships/tags" Target="../tags/tag59.xml"/><Relationship Id="rId32" Type="http://schemas.openxmlformats.org/officeDocument/2006/relationships/slideLayout" Target="../slideLayouts/slideLayout12.xml"/><Relationship Id="rId31" Type="http://schemas.openxmlformats.org/officeDocument/2006/relationships/tags" Target="../tags/tag84.xml"/><Relationship Id="rId30" Type="http://schemas.openxmlformats.org/officeDocument/2006/relationships/tags" Target="../tags/tag83.xml"/><Relationship Id="rId3" Type="http://schemas.openxmlformats.org/officeDocument/2006/relationships/tags" Target="../tags/tag58.xml"/><Relationship Id="rId29" Type="http://schemas.openxmlformats.org/officeDocument/2006/relationships/tags" Target="../tags/tag82.xml"/><Relationship Id="rId28" Type="http://schemas.openxmlformats.org/officeDocument/2006/relationships/tags" Target="../tags/tag81.xml"/><Relationship Id="rId27" Type="http://schemas.openxmlformats.org/officeDocument/2006/relationships/tags" Target="../tags/tag80.xml"/><Relationship Id="rId26" Type="http://schemas.openxmlformats.org/officeDocument/2006/relationships/tags" Target="../tags/tag79.xml"/><Relationship Id="rId25" Type="http://schemas.openxmlformats.org/officeDocument/2006/relationships/tags" Target="../tags/tag78.xml"/><Relationship Id="rId24" Type="http://schemas.openxmlformats.org/officeDocument/2006/relationships/tags" Target="../tags/tag77.xml"/><Relationship Id="rId23" Type="http://schemas.openxmlformats.org/officeDocument/2006/relationships/tags" Target="../tags/tag76.xml"/><Relationship Id="rId22" Type="http://schemas.openxmlformats.org/officeDocument/2006/relationships/tags" Target="../tags/tag75.xml"/><Relationship Id="rId21" Type="http://schemas.openxmlformats.org/officeDocument/2006/relationships/tags" Target="../tags/tag74.xml"/><Relationship Id="rId20" Type="http://schemas.openxmlformats.org/officeDocument/2006/relationships/tags" Target="../tags/tag73.xml"/><Relationship Id="rId2" Type="http://schemas.openxmlformats.org/officeDocument/2006/relationships/tags" Target="../tags/tag57.xml"/><Relationship Id="rId19" Type="http://schemas.openxmlformats.org/officeDocument/2006/relationships/tags" Target="../tags/tag72.xml"/><Relationship Id="rId18" Type="http://schemas.openxmlformats.org/officeDocument/2006/relationships/tags" Target="../tags/tag71.xml"/><Relationship Id="rId17" Type="http://schemas.openxmlformats.org/officeDocument/2006/relationships/tags" Target="../tags/tag70.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9" Type="http://schemas.openxmlformats.org/officeDocument/2006/relationships/image" Target="../media/image6.jpeg"/><Relationship Id="rId8" Type="http://schemas.openxmlformats.org/officeDocument/2006/relationships/tags" Target="../tags/tag89.xml"/><Relationship Id="rId7" Type="http://schemas.openxmlformats.org/officeDocument/2006/relationships/image" Target="../media/image4.png"/><Relationship Id="rId6" Type="http://schemas.openxmlformats.org/officeDocument/2006/relationships/tags" Target="../tags/tag88.xml"/><Relationship Id="rId5" Type="http://schemas.openxmlformats.org/officeDocument/2006/relationships/image" Target="../media/image5.png"/><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3" Type="http://schemas.openxmlformats.org/officeDocument/2006/relationships/slideLayout" Target="../slideLayouts/slideLayout12.xml"/><Relationship Id="rId12" Type="http://schemas.openxmlformats.org/officeDocument/2006/relationships/tags" Target="../tags/tag91.xml"/><Relationship Id="rId11" Type="http://schemas.openxmlformats.org/officeDocument/2006/relationships/image" Target="../media/image7.jpeg"/><Relationship Id="rId10" Type="http://schemas.openxmlformats.org/officeDocument/2006/relationships/tags" Target="../tags/tag90.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image" Target="../media/image4.png"/><Relationship Id="rId6" Type="http://schemas.openxmlformats.org/officeDocument/2006/relationships/tags" Target="../tags/tag95.xml"/><Relationship Id="rId5" Type="http://schemas.openxmlformats.org/officeDocument/2006/relationships/image" Target="../media/image5.png"/><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1" Type="http://schemas.openxmlformats.org/officeDocument/2006/relationships/slideLayout" Target="../slideLayouts/slideLayout12.xml"/><Relationship Id="rId10" Type="http://schemas.openxmlformats.org/officeDocument/2006/relationships/tags" Target="../tags/tag98.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image" Target="../media/image4.png"/><Relationship Id="rId6" Type="http://schemas.openxmlformats.org/officeDocument/2006/relationships/tags" Target="../tags/tag102.xml"/><Relationship Id="rId5" Type="http://schemas.openxmlformats.org/officeDocument/2006/relationships/image" Target="../media/image5.png"/><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0" Type="http://schemas.openxmlformats.org/officeDocument/2006/relationships/slideLayout" Target="../slideLayouts/slideLayout12.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4.png"/><Relationship Id="rId6" Type="http://schemas.openxmlformats.org/officeDocument/2006/relationships/tags" Target="../tags/tag108.xml"/><Relationship Id="rId5" Type="http://schemas.openxmlformats.org/officeDocument/2006/relationships/image" Target="../media/image5.png"/><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3074" name="标题 3073"/>
          <p:cNvSpPr>
            <a:spLocks noGrp="1"/>
          </p:cNvSpPr>
          <p:nvPr>
            <p:ph type="ctrTitle"/>
          </p:nvPr>
        </p:nvSpPr>
        <p:spPr>
          <a:xfrm>
            <a:off x="685800" y="2130425"/>
            <a:ext cx="7772400" cy="1470025"/>
          </a:xfrm>
        </p:spPr>
        <p:txBody>
          <a:bodyPr anchor="ctr" anchorCtr="0"/>
          <a:p>
            <a:pPr defTabSz="914400">
              <a:buClrTx/>
              <a:buSzTx/>
              <a:buFontTx/>
              <a:buNone/>
            </a:pPr>
            <a:endParaRPr sz="4400" kern="1200" baseline="0">
              <a:latin typeface="Arial" panose="020B0604020202020204" pitchFamily="34" charset="0"/>
              <a:ea typeface="宋体" panose="02010600030101010101" pitchFamily="2" charset="-122"/>
            </a:endParaRPr>
          </a:p>
        </p:txBody>
      </p:sp>
      <p:sp>
        <p:nvSpPr>
          <p:cNvPr id="3075" name="副标题 3074"/>
          <p:cNvSpPr>
            <a:spLocks noGrp="1"/>
          </p:cNvSpPr>
          <p:nvPr>
            <p:ph type="subTitle" idx="1"/>
          </p:nvPr>
        </p:nvSpPr>
        <p:spPr>
          <a:xfrm>
            <a:off x="1371600" y="3886200"/>
            <a:ext cx="6400800" cy="1752600"/>
          </a:xfrm>
        </p:spPr>
        <p:txBody>
          <a:bodyPr/>
          <a:p>
            <a:pPr defTabSz="914400">
              <a:buClrTx/>
              <a:buSzTx/>
              <a:buFontTx/>
            </a:pPr>
            <a:endParaRPr sz="3200" kern="1200" baseline="0">
              <a:latin typeface="Arial" panose="020B0604020202020204" pitchFamily="34" charset="0"/>
              <a:ea typeface="宋体" panose="02010600030101010101" pitchFamily="2" charset="-122"/>
            </a:endParaRPr>
          </a:p>
        </p:txBody>
      </p:sp>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pic>
        <p:nvPicPr>
          <p:cNvPr id="7" name="图片 6" descr="009"/>
          <p:cNvPicPr>
            <a:picLocks noChangeAspect="1"/>
          </p:cNvPicPr>
          <p:nvPr>
            <p:custDataLst>
              <p:tags r:id="rId2"/>
            </p:custDataLst>
          </p:nvPr>
        </p:nvPicPr>
        <p:blipFill>
          <a:blip r:embed="rId3"/>
          <a:stretch>
            <a:fillRect/>
          </a:stretch>
        </p:blipFill>
        <p:spPr>
          <a:xfrm>
            <a:off x="-108585" y="1195070"/>
            <a:ext cx="5619115" cy="5777230"/>
          </a:xfrm>
          <a:prstGeom prst="rect">
            <a:avLst/>
          </a:prstGeom>
        </p:spPr>
      </p:pic>
      <p:pic>
        <p:nvPicPr>
          <p:cNvPr id="9" name="图片 8" descr="10贴装包装"/>
          <p:cNvPicPr>
            <a:picLocks noChangeAspect="1"/>
          </p:cNvPicPr>
          <p:nvPr>
            <p:custDataLst>
              <p:tags r:id="rId4"/>
            </p:custDataLst>
          </p:nvPr>
        </p:nvPicPr>
        <p:blipFill>
          <a:blip r:embed="rId5"/>
          <a:stretch>
            <a:fillRect/>
          </a:stretch>
        </p:blipFill>
        <p:spPr>
          <a:xfrm>
            <a:off x="3420110" y="2059305"/>
            <a:ext cx="6119495" cy="6119495"/>
          </a:xfrm>
          <a:prstGeom prst="rect">
            <a:avLst/>
          </a:prstGeom>
        </p:spPr>
      </p:pic>
      <p:sp>
        <p:nvSpPr>
          <p:cNvPr id="6" name="TextBox 7"/>
          <p:cNvSpPr txBox="1"/>
          <p:nvPr>
            <p:custDataLst>
              <p:tags r:id="rId6"/>
            </p:custDataLst>
          </p:nvPr>
        </p:nvSpPr>
        <p:spPr>
          <a:xfrm>
            <a:off x="4644390" y="1439228"/>
            <a:ext cx="2824480" cy="1691640"/>
          </a:xfrm>
          <a:prstGeom prst="rect">
            <a:avLst/>
          </a:prstGeom>
          <a:noFill/>
          <a:ln w="9525">
            <a:noFill/>
          </a:ln>
        </p:spPr>
        <p:txBody>
          <a:bodyPr wrap="none">
            <a:spAutoFit/>
          </a:bodyPr>
          <a:p>
            <a:pPr algn="ctr">
              <a:lnSpc>
                <a:spcPct val="100000"/>
              </a:lnSpc>
            </a:pPr>
            <a:r>
              <a:rPr lang="zh-CN" altLang="en-US" sz="5200" b="1" dirty="0">
                <a:latin typeface="微软雅黑" panose="020B0503020204020204" charset="-122"/>
                <a:ea typeface="微软雅黑" panose="020B0503020204020204" charset="-122"/>
                <a:cs typeface="微软雅黑" panose="020B0503020204020204" charset="-122"/>
              </a:rPr>
              <a:t>姊妹舒</a:t>
            </a:r>
            <a:r>
              <a:rPr lang="en-US" altLang="zh-CN" sz="5200" b="1" dirty="0">
                <a:latin typeface="微软雅黑" panose="020B0503020204020204" charset="-122"/>
                <a:ea typeface="微软雅黑" panose="020B0503020204020204" charset="-122"/>
                <a:cs typeface="微软雅黑" panose="020B0503020204020204" charset="-122"/>
              </a:rPr>
              <a:t> </a:t>
            </a:r>
            <a:endParaRPr lang="en-US" altLang="zh-CN" sz="5200" b="1" dirty="0">
              <a:latin typeface="微软雅黑" panose="020B0503020204020204" charset="-122"/>
              <a:ea typeface="微软雅黑" panose="020B0503020204020204" charset="-122"/>
              <a:cs typeface="微软雅黑" panose="020B0503020204020204" charset="-122"/>
            </a:endParaRPr>
          </a:p>
          <a:p>
            <a:pPr algn="r">
              <a:lnSpc>
                <a:spcPct val="100000"/>
              </a:lnSpc>
            </a:pPr>
            <a:r>
              <a:rPr lang="zh-CN" altLang="en-US" sz="5200" b="1" dirty="0">
                <a:latin typeface="微软雅黑" panose="020B0503020204020204" charset="-122"/>
                <a:ea typeface="微软雅黑" panose="020B0503020204020204" charset="-122"/>
                <a:cs typeface="微软雅黑" panose="020B0503020204020204" charset="-122"/>
              </a:rPr>
              <a:t>妇科护垫</a:t>
            </a:r>
            <a:endParaRPr lang="zh-CN" altLang="en-US" sz="5200" b="1" dirty="0">
              <a:latin typeface="微软雅黑" panose="020B0503020204020204" charset="-122"/>
              <a:ea typeface="微软雅黑" panose="020B0503020204020204" charset="-122"/>
              <a:cs typeface="微软雅黑" panose="020B0503020204020204" charset="-122"/>
            </a:endParaRPr>
          </a:p>
        </p:txBody>
      </p:sp>
      <p:pic>
        <p:nvPicPr>
          <p:cNvPr id="11" name="图片 10" descr="logo"/>
          <p:cNvPicPr>
            <a:picLocks noChangeAspect="1"/>
          </p:cNvPicPr>
          <p:nvPr/>
        </p:nvPicPr>
        <p:blipFill>
          <a:blip r:embed="rId7"/>
          <a:stretch>
            <a:fillRect/>
          </a:stretch>
        </p:blipFill>
        <p:spPr>
          <a:xfrm>
            <a:off x="251460" y="188595"/>
            <a:ext cx="2128520" cy="7810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02-</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女性的烦恼</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5" name="图片 4" descr="66"/>
          <p:cNvPicPr>
            <a:picLocks noChangeAspect="1"/>
          </p:cNvPicPr>
          <p:nvPr>
            <p:custDataLst>
              <p:tags r:id="rId4"/>
            </p:custDataLst>
          </p:nvPr>
        </p:nvPicPr>
        <p:blipFill>
          <a:blip r:embed="rId5"/>
          <a:stretch>
            <a:fillRect/>
          </a:stretch>
        </p:blipFill>
        <p:spPr>
          <a:xfrm>
            <a:off x="6071870" y="6413500"/>
            <a:ext cx="2827020" cy="330200"/>
          </a:xfrm>
          <a:prstGeom prst="rect">
            <a:avLst/>
          </a:prstGeom>
        </p:spPr>
      </p:pic>
      <p:pic>
        <p:nvPicPr>
          <p:cNvPr id="8" name="图片 7" descr="logo"/>
          <p:cNvPicPr>
            <a:picLocks noChangeAspect="1"/>
          </p:cNvPicPr>
          <p:nvPr>
            <p:custDataLst>
              <p:tags r:id="rId6"/>
            </p:custDataLst>
          </p:nvPr>
        </p:nvPicPr>
        <p:blipFill>
          <a:blip r:embed="rId7"/>
          <a:stretch>
            <a:fillRect/>
          </a:stretch>
        </p:blipFill>
        <p:spPr>
          <a:xfrm>
            <a:off x="6907530" y="188595"/>
            <a:ext cx="1953260" cy="716915"/>
          </a:xfrm>
          <a:prstGeom prst="rect">
            <a:avLst/>
          </a:prstGeom>
        </p:spPr>
      </p:pic>
      <p:grpSp>
        <p:nvGrpSpPr>
          <p:cNvPr id="8194" name="组合 8193"/>
          <p:cNvGrpSpPr/>
          <p:nvPr/>
        </p:nvGrpSpPr>
        <p:grpSpPr>
          <a:xfrm>
            <a:off x="2485390" y="2788603"/>
            <a:ext cx="1714500" cy="1571625"/>
            <a:chOff x="0" y="0"/>
            <a:chExt cx="1714512" cy="1571636"/>
          </a:xfrm>
        </p:grpSpPr>
        <p:grpSp>
          <p:nvGrpSpPr>
            <p:cNvPr id="8195" name="组合 8194"/>
            <p:cNvGrpSpPr/>
            <p:nvPr/>
          </p:nvGrpSpPr>
          <p:grpSpPr>
            <a:xfrm>
              <a:off x="0" y="0"/>
              <a:ext cx="1714512" cy="1571636"/>
              <a:chOff x="0" y="0"/>
              <a:chExt cx="1714512" cy="1571636"/>
            </a:xfrm>
          </p:grpSpPr>
          <p:sp>
            <p:nvSpPr>
              <p:cNvPr id="8196" name="직사각형 100"/>
              <p:cNvSpPr/>
              <p:nvPr>
                <p:custDataLst>
                  <p:tags r:id="rId8"/>
                </p:custDataLst>
              </p:nvPr>
            </p:nvSpPr>
            <p:spPr>
              <a:xfrm>
                <a:off x="0" y="0"/>
                <a:ext cx="1714512" cy="1571636"/>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8197" name="직사각형 101"/>
              <p:cNvSpPr/>
              <p:nvPr>
                <p:custDataLst>
                  <p:tags r:id="rId9"/>
                </p:custDataLst>
              </p:nvPr>
            </p:nvSpPr>
            <p:spPr>
              <a:xfrm>
                <a:off x="90003" y="82503"/>
                <a:ext cx="1534506" cy="1406631"/>
              </a:xfrm>
              <a:prstGeom prst="rect">
                <a:avLst/>
              </a:prstGeom>
              <a:solidFill>
                <a:schemeClr val="bg1"/>
              </a:solidFill>
              <a:ln w="19050" cap="flat" cmpd="sng">
                <a:solidFill>
                  <a:srgbClr val="BFBFBF"/>
                </a:solidFill>
                <a:prstDash val="solid"/>
                <a:miter/>
                <a:headEnd type="none" w="med" len="med"/>
                <a:tailEnd type="none" w="med" len="med"/>
              </a:ln>
            </p:spPr>
            <p:txBody>
              <a:bodyPr anchor="ctr"/>
              <a:p>
                <a:pPr algn="ctr"/>
                <a:endParaRPr lang="ko-KR" altLang="en-US" dirty="0">
                  <a:solidFill>
                    <a:srgbClr val="FFFFFF"/>
                  </a:solidFill>
                  <a:latin typeface="Arail" charset="0"/>
                  <a:ea typeface="Arail" charset="0"/>
                </a:endParaRPr>
              </a:p>
            </p:txBody>
          </p:sp>
        </p:grpSp>
        <p:sp>
          <p:nvSpPr>
            <p:cNvPr id="8198" name="TextBox 123"/>
            <p:cNvSpPr txBox="1"/>
            <p:nvPr>
              <p:custDataLst>
                <p:tags r:id="rId10"/>
              </p:custDataLst>
            </p:nvPr>
          </p:nvSpPr>
          <p:spPr>
            <a:xfrm>
              <a:off x="418675" y="142876"/>
              <a:ext cx="877163" cy="461665"/>
            </a:xfrm>
            <a:prstGeom prst="rect">
              <a:avLst/>
            </a:prstGeom>
            <a:noFill/>
            <a:ln w="9525">
              <a:noFill/>
            </a:ln>
          </p:spPr>
          <p:txBody>
            <a:bodyPr wrap="none">
              <a:spAutoFit/>
            </a:bodyPr>
            <a:p>
              <a:pPr algn="ctr"/>
              <a:endParaRPr lang="en-US" altLang="x-none" sz="2400" dirty="0">
                <a:solidFill>
                  <a:srgbClr val="7F7F7F"/>
                </a:solidFill>
                <a:latin typeface="Arail" charset="0"/>
                <a:ea typeface="Arail" charset="0"/>
              </a:endParaRPr>
            </a:p>
          </p:txBody>
        </p:sp>
        <p:sp>
          <p:nvSpPr>
            <p:cNvPr id="8199" name="TextBox 126"/>
            <p:cNvSpPr txBox="1"/>
            <p:nvPr>
              <p:custDataLst>
                <p:tags r:id="rId11"/>
              </p:custDataLst>
            </p:nvPr>
          </p:nvSpPr>
          <p:spPr>
            <a:xfrm>
              <a:off x="124072" y="1128622"/>
              <a:ext cx="1483098" cy="230832"/>
            </a:xfrm>
            <a:prstGeom prst="rect">
              <a:avLst/>
            </a:prstGeom>
            <a:noFill/>
            <a:ln w="9525">
              <a:noFill/>
            </a:ln>
          </p:spPr>
          <p:txBody>
            <a:bodyPr wrap="none">
              <a:spAutoFit/>
            </a:bodyPr>
            <a:p>
              <a:pPr algn="ctr"/>
              <a:endParaRPr lang="en-US" altLang="x-none" sz="900" dirty="0">
                <a:solidFill>
                  <a:srgbClr val="7F7F7F"/>
                </a:solidFill>
                <a:latin typeface="Arail" charset="0"/>
                <a:ea typeface="Arail" charset="0"/>
              </a:endParaRPr>
            </a:p>
          </p:txBody>
        </p:sp>
      </p:grpSp>
      <p:grpSp>
        <p:nvGrpSpPr>
          <p:cNvPr id="8200" name="组合 8199"/>
          <p:cNvGrpSpPr/>
          <p:nvPr/>
        </p:nvGrpSpPr>
        <p:grpSpPr>
          <a:xfrm>
            <a:off x="4642803" y="2788603"/>
            <a:ext cx="1714500" cy="1571625"/>
            <a:chOff x="0" y="0"/>
            <a:chExt cx="1714512" cy="1571636"/>
          </a:xfrm>
        </p:grpSpPr>
        <p:grpSp>
          <p:nvGrpSpPr>
            <p:cNvPr id="8201" name="组合 8200"/>
            <p:cNvGrpSpPr/>
            <p:nvPr/>
          </p:nvGrpSpPr>
          <p:grpSpPr>
            <a:xfrm>
              <a:off x="0" y="0"/>
              <a:ext cx="1714512" cy="1571636"/>
              <a:chOff x="0" y="0"/>
              <a:chExt cx="1714512" cy="1571636"/>
            </a:xfrm>
          </p:grpSpPr>
          <p:sp>
            <p:nvSpPr>
              <p:cNvPr id="8202" name="직사각형 103"/>
              <p:cNvSpPr/>
              <p:nvPr>
                <p:custDataLst>
                  <p:tags r:id="rId12"/>
                </p:custDataLst>
              </p:nvPr>
            </p:nvSpPr>
            <p:spPr>
              <a:xfrm>
                <a:off x="0" y="0"/>
                <a:ext cx="1714512" cy="1571636"/>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8203" name="직사각형 104"/>
              <p:cNvSpPr/>
              <p:nvPr>
                <p:custDataLst>
                  <p:tags r:id="rId13"/>
                </p:custDataLst>
              </p:nvPr>
            </p:nvSpPr>
            <p:spPr>
              <a:xfrm>
                <a:off x="90003" y="82503"/>
                <a:ext cx="1534506" cy="1406631"/>
              </a:xfrm>
              <a:prstGeom prst="rect">
                <a:avLst/>
              </a:prstGeom>
              <a:solidFill>
                <a:schemeClr val="bg1"/>
              </a:solidFill>
              <a:ln w="19050" cap="flat" cmpd="sng">
                <a:solidFill>
                  <a:srgbClr val="BFBFBF"/>
                </a:solidFill>
                <a:prstDash val="solid"/>
                <a:miter/>
                <a:headEnd type="none" w="med" len="med"/>
                <a:tailEnd type="none" w="med" len="med"/>
              </a:ln>
            </p:spPr>
            <p:txBody>
              <a:bodyPr anchor="ctr"/>
              <a:p>
                <a:pPr algn="ctr"/>
                <a:endParaRPr lang="ko-KR" altLang="en-US" dirty="0">
                  <a:solidFill>
                    <a:srgbClr val="FFFFFF"/>
                  </a:solidFill>
                  <a:latin typeface="Arail" charset="0"/>
                  <a:ea typeface="Arail" charset="0"/>
                </a:endParaRPr>
              </a:p>
            </p:txBody>
          </p:sp>
        </p:grpSp>
        <p:sp>
          <p:nvSpPr>
            <p:cNvPr id="8204" name="TextBox 122"/>
            <p:cNvSpPr txBox="1"/>
            <p:nvPr>
              <p:custDataLst>
                <p:tags r:id="rId14"/>
              </p:custDataLst>
            </p:nvPr>
          </p:nvSpPr>
          <p:spPr>
            <a:xfrm>
              <a:off x="418675" y="142876"/>
              <a:ext cx="877163" cy="461665"/>
            </a:xfrm>
            <a:prstGeom prst="rect">
              <a:avLst/>
            </a:prstGeom>
            <a:noFill/>
            <a:ln w="9525">
              <a:noFill/>
            </a:ln>
          </p:spPr>
          <p:txBody>
            <a:bodyPr wrap="none">
              <a:spAutoFit/>
            </a:bodyPr>
            <a:p>
              <a:pPr algn="ctr"/>
              <a:endParaRPr lang="en-US" altLang="x-none" sz="2400" dirty="0">
                <a:solidFill>
                  <a:srgbClr val="7F7F7F"/>
                </a:solidFill>
                <a:latin typeface="Arail" charset="0"/>
                <a:ea typeface="Arail" charset="0"/>
              </a:endParaRPr>
            </a:p>
          </p:txBody>
        </p:sp>
        <p:sp>
          <p:nvSpPr>
            <p:cNvPr id="8205" name="TextBox 127"/>
            <p:cNvSpPr txBox="1"/>
            <p:nvPr>
              <p:custDataLst>
                <p:tags r:id="rId15"/>
              </p:custDataLst>
            </p:nvPr>
          </p:nvSpPr>
          <p:spPr>
            <a:xfrm>
              <a:off x="107426" y="1128622"/>
              <a:ext cx="1483098" cy="230832"/>
            </a:xfrm>
            <a:prstGeom prst="rect">
              <a:avLst/>
            </a:prstGeom>
            <a:noFill/>
            <a:ln w="9525">
              <a:noFill/>
            </a:ln>
          </p:spPr>
          <p:txBody>
            <a:bodyPr wrap="none">
              <a:spAutoFit/>
            </a:bodyPr>
            <a:p>
              <a:pPr algn="ctr"/>
              <a:endParaRPr lang="en-US" altLang="x-none" sz="900" dirty="0">
                <a:solidFill>
                  <a:srgbClr val="7F7F7F"/>
                </a:solidFill>
                <a:latin typeface="Arail" charset="0"/>
                <a:ea typeface="Arail" charset="0"/>
              </a:endParaRPr>
            </a:p>
          </p:txBody>
        </p:sp>
      </p:grpSp>
      <p:grpSp>
        <p:nvGrpSpPr>
          <p:cNvPr id="8206" name="组合 8205"/>
          <p:cNvGrpSpPr/>
          <p:nvPr/>
        </p:nvGrpSpPr>
        <p:grpSpPr>
          <a:xfrm>
            <a:off x="6800215" y="2788603"/>
            <a:ext cx="1714500" cy="1571625"/>
            <a:chOff x="0" y="0"/>
            <a:chExt cx="1714512" cy="1571636"/>
          </a:xfrm>
        </p:grpSpPr>
        <p:grpSp>
          <p:nvGrpSpPr>
            <p:cNvPr id="8207" name="组合 8206"/>
            <p:cNvGrpSpPr/>
            <p:nvPr/>
          </p:nvGrpSpPr>
          <p:grpSpPr>
            <a:xfrm>
              <a:off x="0" y="0"/>
              <a:ext cx="1714512" cy="1571636"/>
              <a:chOff x="0" y="0"/>
              <a:chExt cx="1714512" cy="1571636"/>
            </a:xfrm>
          </p:grpSpPr>
          <p:sp>
            <p:nvSpPr>
              <p:cNvPr id="8208" name="직사각형 106"/>
              <p:cNvSpPr/>
              <p:nvPr>
                <p:custDataLst>
                  <p:tags r:id="rId16"/>
                </p:custDataLst>
              </p:nvPr>
            </p:nvSpPr>
            <p:spPr>
              <a:xfrm>
                <a:off x="0" y="0"/>
                <a:ext cx="1714512" cy="1571636"/>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8209" name="직사각형 107"/>
              <p:cNvSpPr/>
              <p:nvPr>
                <p:custDataLst>
                  <p:tags r:id="rId17"/>
                </p:custDataLst>
              </p:nvPr>
            </p:nvSpPr>
            <p:spPr>
              <a:xfrm>
                <a:off x="90003" y="82503"/>
                <a:ext cx="1534506" cy="1406631"/>
              </a:xfrm>
              <a:prstGeom prst="rect">
                <a:avLst/>
              </a:prstGeom>
              <a:solidFill>
                <a:srgbClr val="60B5CC"/>
              </a:solidFill>
              <a:ln w="19050" cap="flat" cmpd="sng">
                <a:solidFill>
                  <a:srgbClr val="BFBFBF"/>
                </a:solidFill>
                <a:prstDash val="solid"/>
                <a:miter/>
                <a:headEnd type="none" w="med" len="med"/>
                <a:tailEnd type="none" w="med" len="med"/>
              </a:ln>
            </p:spPr>
            <p:txBody>
              <a:bodyPr anchor="ctr"/>
              <a:p>
                <a:pPr algn="ctr"/>
                <a:endParaRPr lang="ko-KR" altLang="en-US" dirty="0">
                  <a:solidFill>
                    <a:srgbClr val="FFFFFF"/>
                  </a:solidFill>
                  <a:latin typeface="Arail" charset="0"/>
                  <a:ea typeface="Arail" charset="0"/>
                </a:endParaRPr>
              </a:p>
            </p:txBody>
          </p:sp>
        </p:grpSp>
        <p:sp>
          <p:nvSpPr>
            <p:cNvPr id="8210" name="TextBox 121"/>
            <p:cNvSpPr txBox="1"/>
            <p:nvPr>
              <p:custDataLst>
                <p:tags r:id="rId18"/>
              </p:custDataLst>
            </p:nvPr>
          </p:nvSpPr>
          <p:spPr>
            <a:xfrm>
              <a:off x="418675" y="142876"/>
              <a:ext cx="877163" cy="461665"/>
            </a:xfrm>
            <a:prstGeom prst="rect">
              <a:avLst/>
            </a:prstGeom>
            <a:noFill/>
            <a:ln w="9525">
              <a:noFill/>
            </a:ln>
          </p:spPr>
          <p:txBody>
            <a:bodyPr wrap="none">
              <a:spAutoFit/>
            </a:bodyPr>
            <a:p>
              <a:pPr algn="ctr"/>
              <a:endParaRPr lang="en-US" altLang="x-none" sz="2400" dirty="0">
                <a:solidFill>
                  <a:srgbClr val="FFFFFF"/>
                </a:solidFill>
                <a:effectLst>
                  <a:outerShdw blurRad="38100" dist="38100" dir="2700000">
                    <a:srgbClr val="C0C0C0"/>
                  </a:outerShdw>
                </a:effectLst>
                <a:latin typeface="Arail" charset="0"/>
                <a:ea typeface="Arail" charset="0"/>
              </a:endParaRPr>
            </a:p>
          </p:txBody>
        </p:sp>
        <p:sp>
          <p:nvSpPr>
            <p:cNvPr id="8211" name="TextBox 128"/>
            <p:cNvSpPr txBox="1"/>
            <p:nvPr>
              <p:custDataLst>
                <p:tags r:id="rId19"/>
              </p:custDataLst>
            </p:nvPr>
          </p:nvSpPr>
          <p:spPr>
            <a:xfrm>
              <a:off x="108224" y="1128622"/>
              <a:ext cx="1483098" cy="230832"/>
            </a:xfrm>
            <a:prstGeom prst="rect">
              <a:avLst/>
            </a:prstGeom>
            <a:noFill/>
            <a:ln w="9525">
              <a:noFill/>
            </a:ln>
          </p:spPr>
          <p:txBody>
            <a:bodyPr wrap="none">
              <a:spAutoFit/>
            </a:bodyPr>
            <a:p>
              <a:pPr algn="ctr"/>
              <a:endParaRPr lang="en-US" altLang="x-none" sz="900" dirty="0">
                <a:solidFill>
                  <a:schemeClr val="bg1"/>
                </a:solidFill>
                <a:latin typeface="Arail" charset="0"/>
                <a:ea typeface="Arail" charset="0"/>
              </a:endParaRPr>
            </a:p>
          </p:txBody>
        </p:sp>
      </p:grpSp>
      <p:grpSp>
        <p:nvGrpSpPr>
          <p:cNvPr id="8212" name="组合 8211"/>
          <p:cNvGrpSpPr/>
          <p:nvPr/>
        </p:nvGrpSpPr>
        <p:grpSpPr>
          <a:xfrm>
            <a:off x="327978" y="2788603"/>
            <a:ext cx="1714500" cy="1571625"/>
            <a:chOff x="0" y="0"/>
            <a:chExt cx="1714512" cy="1571636"/>
          </a:xfrm>
        </p:grpSpPr>
        <p:grpSp>
          <p:nvGrpSpPr>
            <p:cNvPr id="8213" name="组合 8212"/>
            <p:cNvGrpSpPr/>
            <p:nvPr/>
          </p:nvGrpSpPr>
          <p:grpSpPr>
            <a:xfrm>
              <a:off x="0" y="0"/>
              <a:ext cx="1714512" cy="1571636"/>
              <a:chOff x="0" y="0"/>
              <a:chExt cx="1714512" cy="1571636"/>
            </a:xfrm>
          </p:grpSpPr>
          <p:sp>
            <p:nvSpPr>
              <p:cNvPr id="8214" name="직사각형 91"/>
              <p:cNvSpPr/>
              <p:nvPr>
                <p:custDataLst>
                  <p:tags r:id="rId20"/>
                </p:custDataLst>
              </p:nvPr>
            </p:nvSpPr>
            <p:spPr>
              <a:xfrm>
                <a:off x="0" y="0"/>
                <a:ext cx="1714512" cy="1571636"/>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8215" name="직사각형 97"/>
              <p:cNvSpPr/>
              <p:nvPr>
                <p:custDataLst>
                  <p:tags r:id="rId21"/>
                </p:custDataLst>
              </p:nvPr>
            </p:nvSpPr>
            <p:spPr>
              <a:xfrm>
                <a:off x="90003" y="82503"/>
                <a:ext cx="1534506" cy="1406631"/>
              </a:xfrm>
              <a:prstGeom prst="rect">
                <a:avLst/>
              </a:prstGeom>
              <a:solidFill>
                <a:schemeClr val="bg1"/>
              </a:solidFill>
              <a:ln w="19050" cap="flat" cmpd="sng">
                <a:solidFill>
                  <a:srgbClr val="BFBFBF"/>
                </a:solidFill>
                <a:prstDash val="solid"/>
                <a:miter/>
                <a:headEnd type="none" w="med" len="med"/>
                <a:tailEnd type="none" w="med" len="med"/>
              </a:ln>
            </p:spPr>
            <p:txBody>
              <a:bodyPr anchor="ctr"/>
              <a:p>
                <a:pPr algn="ctr"/>
                <a:endParaRPr lang="ko-KR" altLang="en-US" dirty="0">
                  <a:solidFill>
                    <a:srgbClr val="FFFFFF"/>
                  </a:solidFill>
                  <a:latin typeface="Arail" charset="0"/>
                  <a:ea typeface="Arail" charset="0"/>
                </a:endParaRPr>
              </a:p>
            </p:txBody>
          </p:sp>
        </p:grpSp>
        <p:sp>
          <p:nvSpPr>
            <p:cNvPr id="8216" name="TextBox 124"/>
            <p:cNvSpPr txBox="1"/>
            <p:nvPr>
              <p:custDataLst>
                <p:tags r:id="rId22"/>
              </p:custDataLst>
            </p:nvPr>
          </p:nvSpPr>
          <p:spPr>
            <a:xfrm>
              <a:off x="418675" y="142876"/>
              <a:ext cx="877163" cy="461665"/>
            </a:xfrm>
            <a:prstGeom prst="rect">
              <a:avLst/>
            </a:prstGeom>
            <a:noFill/>
            <a:ln w="9525">
              <a:noFill/>
            </a:ln>
          </p:spPr>
          <p:txBody>
            <a:bodyPr wrap="none">
              <a:spAutoFit/>
            </a:bodyPr>
            <a:p>
              <a:pPr algn="ctr"/>
              <a:endParaRPr lang="en-US" altLang="x-none" sz="2400" dirty="0">
                <a:solidFill>
                  <a:srgbClr val="7F7F7F"/>
                </a:solidFill>
                <a:latin typeface="Arail" charset="0"/>
                <a:ea typeface="Arail" charset="0"/>
              </a:endParaRPr>
            </a:p>
          </p:txBody>
        </p:sp>
        <p:sp>
          <p:nvSpPr>
            <p:cNvPr id="8217" name="TextBox 125"/>
            <p:cNvSpPr txBox="1"/>
            <p:nvPr>
              <p:custDataLst>
                <p:tags r:id="rId23"/>
              </p:custDataLst>
            </p:nvPr>
          </p:nvSpPr>
          <p:spPr>
            <a:xfrm>
              <a:off x="110976" y="1128622"/>
              <a:ext cx="1483098" cy="230832"/>
            </a:xfrm>
            <a:prstGeom prst="rect">
              <a:avLst/>
            </a:prstGeom>
            <a:noFill/>
            <a:ln w="9525">
              <a:noFill/>
            </a:ln>
          </p:spPr>
          <p:txBody>
            <a:bodyPr wrap="none">
              <a:spAutoFit/>
            </a:bodyPr>
            <a:p>
              <a:pPr algn="ctr"/>
              <a:endParaRPr lang="en-US" altLang="x-none" sz="900" dirty="0">
                <a:solidFill>
                  <a:srgbClr val="7F7F7F"/>
                </a:solidFill>
                <a:latin typeface="Arail" charset="0"/>
                <a:ea typeface="Arail" charset="0"/>
              </a:endParaRPr>
            </a:p>
          </p:txBody>
        </p:sp>
      </p:grpSp>
      <p:sp>
        <p:nvSpPr>
          <p:cNvPr id="8221" name="TextBox 37"/>
          <p:cNvSpPr txBox="1"/>
          <p:nvPr>
            <p:custDataLst>
              <p:tags r:id="rId24"/>
            </p:custDataLst>
          </p:nvPr>
        </p:nvSpPr>
        <p:spPr>
          <a:xfrm>
            <a:off x="466725" y="1556385"/>
            <a:ext cx="8286750" cy="304800"/>
          </a:xfrm>
          <a:prstGeom prst="rect">
            <a:avLst/>
          </a:prstGeom>
          <a:noFill/>
          <a:ln w="9525">
            <a:noFill/>
          </a:ln>
        </p:spPr>
        <p:txBody>
          <a:bodyPr>
            <a:spAutoFit/>
          </a:bodyPr>
          <a:p>
            <a:endParaRPr lang="en-US" altLang="x-none" sz="1400" dirty="0">
              <a:solidFill>
                <a:srgbClr val="717171"/>
              </a:solidFill>
              <a:latin typeface="Arial" panose="020B0604020202020204" pitchFamily="34" charset="0"/>
              <a:ea typeface="Arail" charset="0"/>
            </a:endParaRPr>
          </a:p>
        </p:txBody>
      </p:sp>
      <p:sp>
        <p:nvSpPr>
          <p:cNvPr id="8223" name="타원 110"/>
          <p:cNvSpPr/>
          <p:nvPr>
            <p:custDataLst>
              <p:tags r:id="rId25"/>
            </p:custDataLst>
          </p:nvPr>
        </p:nvSpPr>
        <p:spPr>
          <a:xfrm>
            <a:off x="1069340" y="3514090"/>
            <a:ext cx="231775" cy="231775"/>
          </a:xfrm>
          <a:prstGeom prst="ellipse">
            <a:avLst/>
          </a:prstGeom>
          <a:solidFill>
            <a:srgbClr val="60B5CC"/>
          </a:solidFill>
          <a:ln w="38100" cap="flat" cmpd="sng">
            <a:solidFill>
              <a:srgbClr val="BFBFBF"/>
            </a:solidFill>
            <a:prstDash val="solid"/>
            <a:headEnd type="none" w="med" len="med"/>
            <a:tailEnd type="none" w="med" len="med"/>
          </a:ln>
        </p:spPr>
        <p:txBody>
          <a:bodyPr anchor="ctr"/>
          <a:p>
            <a:pPr algn="ctr"/>
            <a:endParaRPr lang="ko-KR" altLang="en-US" dirty="0">
              <a:solidFill>
                <a:srgbClr val="FFFFFF"/>
              </a:solidFill>
              <a:latin typeface="Arail" charset="0"/>
              <a:ea typeface="Arail" charset="0"/>
            </a:endParaRPr>
          </a:p>
        </p:txBody>
      </p:sp>
      <p:sp>
        <p:nvSpPr>
          <p:cNvPr id="8224" name="타원 112"/>
          <p:cNvSpPr/>
          <p:nvPr>
            <p:custDataLst>
              <p:tags r:id="rId26"/>
            </p:custDataLst>
          </p:nvPr>
        </p:nvSpPr>
        <p:spPr>
          <a:xfrm>
            <a:off x="3226753" y="3514090"/>
            <a:ext cx="231775" cy="231775"/>
          </a:xfrm>
          <a:prstGeom prst="ellipse">
            <a:avLst/>
          </a:prstGeom>
          <a:solidFill>
            <a:srgbClr val="60B5CC"/>
          </a:solidFill>
          <a:ln w="38100" cap="flat" cmpd="sng">
            <a:solidFill>
              <a:srgbClr val="BFBFBF"/>
            </a:solidFill>
            <a:prstDash val="solid"/>
            <a:headEnd type="none" w="med" len="med"/>
            <a:tailEnd type="none" w="med" len="med"/>
          </a:ln>
        </p:spPr>
        <p:txBody>
          <a:bodyPr anchor="ctr"/>
          <a:p>
            <a:pPr algn="ctr"/>
            <a:endParaRPr lang="ko-KR" altLang="en-US" dirty="0">
              <a:solidFill>
                <a:srgbClr val="FFFFFF"/>
              </a:solidFill>
              <a:latin typeface="Arail" charset="0"/>
              <a:ea typeface="Arail" charset="0"/>
            </a:endParaRPr>
          </a:p>
        </p:txBody>
      </p:sp>
      <p:sp>
        <p:nvSpPr>
          <p:cNvPr id="8225" name="타원 113"/>
          <p:cNvSpPr/>
          <p:nvPr>
            <p:custDataLst>
              <p:tags r:id="rId27"/>
            </p:custDataLst>
          </p:nvPr>
        </p:nvSpPr>
        <p:spPr>
          <a:xfrm>
            <a:off x="5384165" y="3514090"/>
            <a:ext cx="231775" cy="231775"/>
          </a:xfrm>
          <a:prstGeom prst="ellipse">
            <a:avLst/>
          </a:prstGeom>
          <a:solidFill>
            <a:srgbClr val="60B5CC"/>
          </a:solidFill>
          <a:ln w="38100" cap="flat" cmpd="sng">
            <a:solidFill>
              <a:srgbClr val="BFBFBF"/>
            </a:solidFill>
            <a:prstDash val="solid"/>
            <a:headEnd type="none" w="med" len="med"/>
            <a:tailEnd type="none" w="med" len="med"/>
          </a:ln>
        </p:spPr>
        <p:txBody>
          <a:bodyPr anchor="ctr"/>
          <a:p>
            <a:pPr algn="ctr"/>
            <a:endParaRPr lang="ko-KR" altLang="en-US" dirty="0">
              <a:solidFill>
                <a:srgbClr val="FFFFFF"/>
              </a:solidFill>
              <a:latin typeface="Arail" charset="0"/>
              <a:ea typeface="Arail" charset="0"/>
            </a:endParaRPr>
          </a:p>
        </p:txBody>
      </p:sp>
      <p:sp>
        <p:nvSpPr>
          <p:cNvPr id="8226" name="타원 114"/>
          <p:cNvSpPr/>
          <p:nvPr>
            <p:custDataLst>
              <p:tags r:id="rId28"/>
            </p:custDataLst>
          </p:nvPr>
        </p:nvSpPr>
        <p:spPr>
          <a:xfrm>
            <a:off x="7541578" y="3514090"/>
            <a:ext cx="231775" cy="231775"/>
          </a:xfrm>
          <a:prstGeom prst="ellipse">
            <a:avLst/>
          </a:prstGeom>
          <a:solidFill>
            <a:srgbClr val="FFB02F"/>
          </a:solidFill>
          <a:ln w="38100" cap="flat" cmpd="sng">
            <a:solidFill>
              <a:schemeClr val="bg1"/>
            </a:solidFill>
            <a:prstDash val="solid"/>
            <a:headEnd type="none" w="med" len="med"/>
            <a:tailEnd type="none" w="med" len="med"/>
          </a:ln>
        </p:spPr>
        <p:txBody>
          <a:bodyPr anchor="ctr"/>
          <a:p>
            <a:pPr algn="ctr"/>
            <a:endParaRPr lang="ko-KR" altLang="en-US" dirty="0">
              <a:solidFill>
                <a:srgbClr val="FFFFFF"/>
              </a:solidFill>
              <a:latin typeface="Arail" charset="0"/>
              <a:ea typeface="Arail" charset="0"/>
            </a:endParaRPr>
          </a:p>
        </p:txBody>
      </p:sp>
      <p:pic>
        <p:nvPicPr>
          <p:cNvPr id="8230" name="图片 8229" descr="sy_20110513191236513011"/>
          <p:cNvPicPr>
            <a:picLocks noChangeAspect="1"/>
          </p:cNvPicPr>
          <p:nvPr>
            <p:custDataLst>
              <p:tags r:id="rId29"/>
            </p:custDataLst>
          </p:nvPr>
        </p:nvPicPr>
        <p:blipFill>
          <a:blip r:embed="rId30"/>
          <a:stretch>
            <a:fillRect/>
          </a:stretch>
        </p:blipFill>
        <p:spPr>
          <a:xfrm>
            <a:off x="397828" y="2850515"/>
            <a:ext cx="1581150" cy="1441450"/>
          </a:xfrm>
          <a:prstGeom prst="rect">
            <a:avLst/>
          </a:prstGeom>
          <a:noFill/>
          <a:ln w="9525">
            <a:noFill/>
          </a:ln>
        </p:spPr>
      </p:pic>
      <p:pic>
        <p:nvPicPr>
          <p:cNvPr id="8231" name="图片 8230" descr="busy-5"/>
          <p:cNvPicPr>
            <a:picLocks noChangeAspect="1"/>
          </p:cNvPicPr>
          <p:nvPr>
            <p:custDataLst>
              <p:tags r:id="rId31"/>
            </p:custDataLst>
          </p:nvPr>
        </p:nvPicPr>
        <p:blipFill>
          <a:blip r:embed="rId32"/>
          <a:stretch>
            <a:fillRect/>
          </a:stretch>
        </p:blipFill>
        <p:spPr>
          <a:xfrm>
            <a:off x="2556828" y="2853690"/>
            <a:ext cx="1584325" cy="1447800"/>
          </a:xfrm>
          <a:prstGeom prst="rect">
            <a:avLst/>
          </a:prstGeom>
          <a:noFill/>
          <a:ln w="9525">
            <a:noFill/>
          </a:ln>
        </p:spPr>
      </p:pic>
      <p:pic>
        <p:nvPicPr>
          <p:cNvPr id="8232" name="图片 8231" descr="u=2182389380,545193120&amp;fm=23&amp;gp=0"/>
          <p:cNvPicPr>
            <a:picLocks noChangeAspect="1"/>
          </p:cNvPicPr>
          <p:nvPr>
            <p:custDataLst>
              <p:tags r:id="rId33"/>
            </p:custDataLst>
          </p:nvPr>
        </p:nvPicPr>
        <p:blipFill>
          <a:blip r:embed="rId34"/>
          <a:stretch>
            <a:fillRect/>
          </a:stretch>
        </p:blipFill>
        <p:spPr>
          <a:xfrm>
            <a:off x="4717415" y="2850515"/>
            <a:ext cx="1584325" cy="1441450"/>
          </a:xfrm>
          <a:prstGeom prst="rect">
            <a:avLst/>
          </a:prstGeom>
          <a:noFill/>
          <a:ln w="9525">
            <a:noFill/>
          </a:ln>
        </p:spPr>
      </p:pic>
      <p:pic>
        <p:nvPicPr>
          <p:cNvPr id="8233" name="图片 8232" descr="2"/>
          <p:cNvPicPr>
            <a:picLocks noChangeAspect="1"/>
          </p:cNvPicPr>
          <p:nvPr>
            <p:custDataLst>
              <p:tags r:id="rId35"/>
            </p:custDataLst>
          </p:nvPr>
        </p:nvPicPr>
        <p:blipFill>
          <a:blip r:embed="rId36"/>
          <a:srcRect r="8047" b="7620"/>
          <a:stretch>
            <a:fillRect/>
          </a:stretch>
        </p:blipFill>
        <p:spPr>
          <a:xfrm>
            <a:off x="6878003" y="2850515"/>
            <a:ext cx="1584325" cy="1441450"/>
          </a:xfrm>
          <a:prstGeom prst="rect">
            <a:avLst/>
          </a:prstGeom>
          <a:noFill/>
          <a:ln w="9525">
            <a:noFill/>
          </a:ln>
        </p:spPr>
      </p:pic>
      <p:sp>
        <p:nvSpPr>
          <p:cNvPr id="8234" name="文本框 8233"/>
          <p:cNvSpPr txBox="1"/>
          <p:nvPr>
            <p:custDataLst>
              <p:tags r:id="rId37"/>
            </p:custDataLst>
          </p:nvPr>
        </p:nvSpPr>
        <p:spPr>
          <a:xfrm>
            <a:off x="251460" y="1391285"/>
            <a:ext cx="8491855" cy="1050925"/>
          </a:xfrm>
          <a:prstGeom prst="rect">
            <a:avLst/>
          </a:prstGeom>
          <a:noFill/>
          <a:ln w="9525">
            <a:noFill/>
          </a:ln>
        </p:spPr>
        <p:txBody>
          <a:bodyPr wrap="square">
            <a:spAutoFit/>
          </a:bodyPr>
          <a:p>
            <a:pPr>
              <a:lnSpc>
                <a:spcPct val="130000"/>
              </a:lnSpc>
            </a:pPr>
            <a:r>
              <a:rPr lang="zh-CN" altLang="en-US" sz="1600" dirty="0">
                <a:latin typeface="宋体" panose="02010600030101010101" pitchFamily="2" charset="-122"/>
                <a:ea typeface="宋体" panose="02010600030101010101" pitchFamily="2" charset="-122"/>
              </a:rPr>
              <a:t>  </a:t>
            </a:r>
            <a:r>
              <a:rPr lang="en-US" altLang="zh-CN" sz="1600"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女性进入青春期后，随着月经来潮、白带分泌，一些不舒服的感觉也随之而来，阴部不清爽、瘙痒几乎成了每个女性的难言之隐。尤其在经期前后，阴道分泌物增多，女性习惯使用卫生</a:t>
            </a:r>
            <a:r>
              <a:rPr lang="zh-CN" altLang="en-US" sz="1600" dirty="0">
                <a:latin typeface="宋体" panose="02010600030101010101" pitchFamily="2" charset="-122"/>
                <a:ea typeface="宋体" panose="02010600030101010101" pitchFamily="2" charset="-122"/>
              </a:rPr>
              <a:t>护垫，但不洁卫生用品的使用，使阴部极易受到妇科致病菌的侵袭，引发妇科病</a:t>
            </a:r>
            <a:r>
              <a:rPr lang="zh-CN" altLang="en-US" sz="1600" dirty="0">
                <a:latin typeface="微软雅黑" panose="020B0503020204020204" charset="-122"/>
                <a:ea typeface="微软雅黑" panose="020B0503020204020204" charset="-122"/>
              </a:rPr>
              <a:t>。</a:t>
            </a:r>
            <a:endParaRPr lang="zh-CN" altLang="en-US" sz="1600" dirty="0">
              <a:latin typeface="微软雅黑" panose="020B0503020204020204" charset="-122"/>
              <a:ea typeface="微软雅黑" panose="020B0503020204020204" charset="-122"/>
            </a:endParaRPr>
          </a:p>
        </p:txBody>
      </p:sp>
      <p:sp>
        <p:nvSpPr>
          <p:cNvPr id="8218" name="TextBox 129"/>
          <p:cNvSpPr txBox="1"/>
          <p:nvPr>
            <p:custDataLst>
              <p:tags r:id="rId38"/>
            </p:custDataLst>
          </p:nvPr>
        </p:nvSpPr>
        <p:spPr>
          <a:xfrm>
            <a:off x="251460" y="4335780"/>
            <a:ext cx="8628380" cy="2391410"/>
          </a:xfrm>
          <a:prstGeom prst="rect">
            <a:avLst/>
          </a:prstGeom>
          <a:noFill/>
          <a:ln w="9525">
            <a:noFill/>
          </a:ln>
        </p:spPr>
        <p:txBody>
          <a:bodyPr wrap="square">
            <a:noAutofit/>
          </a:bodyPr>
          <a:p>
            <a:endParaRPr lang="zh-CN" altLang="en-US" sz="1500" dirty="0">
              <a:solidFill>
                <a:srgbClr val="7F7F7F"/>
              </a:solidFill>
              <a:latin typeface="Arial Black" panose="020B0A04020102020204" pitchFamily="2" charset="0"/>
              <a:ea typeface="宋体" panose="02010600030101010101" pitchFamily="2" charset="-122"/>
            </a:endParaRPr>
          </a:p>
          <a:p>
            <a:pPr>
              <a:lnSpc>
                <a:spcPct val="150000"/>
              </a:lnSpc>
            </a:pPr>
            <a:r>
              <a:rPr lang="en-US" altLang="zh-CN" sz="1200" dirty="0">
                <a:solidFill>
                  <a:srgbClr val="6F6F6F"/>
                </a:solidFill>
                <a:latin typeface="Arial" panose="020B0604020202020204" pitchFamily="34" charset="0"/>
                <a:ea typeface="Malgun Gothic" panose="020B0503020000020004" pitchFamily="2" charset="-127"/>
                <a:cs typeface="Arail" charset="0"/>
              </a:rPr>
              <a:t>  </a:t>
            </a:r>
            <a:r>
              <a:rPr lang="en-US" altLang="zh-CN" sz="1200" dirty="0">
                <a:solidFill>
                  <a:srgbClr val="6F6F6F"/>
                </a:solidFill>
                <a:latin typeface="微软雅黑" panose="020B0503020204020204" charset="-122"/>
                <a:ea typeface="微软雅黑" panose="020B0503020204020204" charset="-122"/>
                <a:cs typeface="微软雅黑" panose="020B0503020204020204" charset="-122"/>
              </a:rPr>
              <a:t>  </a:t>
            </a:r>
            <a:r>
              <a:rPr lang="en-US" altLang="zh-CN" sz="1400" dirty="0">
                <a:solidFill>
                  <a:srgbClr val="6F6F6F"/>
                </a:solidFill>
                <a:latin typeface="微软雅黑" panose="020B0503020204020204" charset="-122"/>
                <a:ea typeface="微软雅黑" panose="020B0503020204020204" charset="-122"/>
                <a:cs typeface="微软雅黑" panose="020B0503020204020204" charset="-122"/>
              </a:rPr>
              <a:t>    </a:t>
            </a:r>
            <a:r>
              <a:rPr lang="en-US" altLang="zh-CN" sz="1400" dirty="0">
                <a:solidFill>
                  <a:schemeClr val="tx1"/>
                </a:solidFill>
                <a:latin typeface="宋体" panose="02010600030101010101" pitchFamily="2" charset="-122"/>
                <a:ea typeface="宋体" panose="02010600030101010101" pitchFamily="2" charset="-122"/>
                <a:cs typeface="宋体" panose="02010600030101010101" pitchFamily="2" charset="-122"/>
              </a:rPr>
              <a:t>此外，现代女性日常喜欢穿展示曲线美的塑身衣、紧身内裤。这类裤子紧裆包臀，面料为化纤织物又密不透气，阴道分泌物和汗液不易散发，使阴部的温度和湿度增高，又闷又热的环境成了病菌的温床。私密处难受的感觉使得女性每日进行阴部冲洗，以为“越洗越干净”，其实由于护理中的不良习惯(经常性的冲洗、药液清洗等)，已破坏了阴道生理平衡，使其抑菌、抗菌能力降低，失去天然屏障的作用，致病菌乘虚而入，引发妇科病。不舒服的症状反复出现，对女性的身体、精神、家庭、事业造成严重影响。</a:t>
            </a:r>
            <a:endParaRPr lang="en-US" altLang="zh-CN" sz="1400"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225"/>
                                        </p:tgtEl>
                                        <p:attrNameLst>
                                          <p:attrName>style.visibility</p:attrName>
                                        </p:attrNameLst>
                                      </p:cBhvr>
                                      <p:to>
                                        <p:strVal val="visible"/>
                                      </p:to>
                                    </p:set>
                                    <p:anim calcmode="lin" valueType="num">
                                      <p:cBhvr>
                                        <p:cTn id="7" dur="500" fill="hold"/>
                                        <p:tgtEl>
                                          <p:spTgt spid="8225"/>
                                        </p:tgtEl>
                                        <p:attrNameLst>
                                          <p:attrName>ppt_w</p:attrName>
                                        </p:attrNameLst>
                                      </p:cBhvr>
                                      <p:tavLst>
                                        <p:tav tm="0">
                                          <p:val>
                                            <p:fltVal val="0.000000"/>
                                          </p:val>
                                        </p:tav>
                                        <p:tav tm="100000">
                                          <p:val>
                                            <p:strVal val="#ppt_w"/>
                                          </p:val>
                                        </p:tav>
                                      </p:tavLst>
                                    </p:anim>
                                    <p:anim calcmode="lin" valueType="num">
                                      <p:cBhvr>
                                        <p:cTn id="8" dur="500" fill="hold"/>
                                        <p:tgtEl>
                                          <p:spTgt spid="8225"/>
                                        </p:tgtEl>
                                        <p:attrNameLst>
                                          <p:attrName>ppt_h</p:attrName>
                                        </p:attrNameLst>
                                      </p:cBhvr>
                                      <p:tavLst>
                                        <p:tav tm="0">
                                          <p:val>
                                            <p:fltVal val="0.000000"/>
                                          </p:val>
                                        </p:tav>
                                        <p:tav tm="100000">
                                          <p:val>
                                            <p:strVal val="#ppt_h"/>
                                          </p:val>
                                        </p:tav>
                                      </p:tavLst>
                                    </p:anim>
                                    <p:animEffect transition="in" filter="fade">
                                      <p:cBhvr>
                                        <p:cTn id="9" dur="500"/>
                                        <p:tgtEl>
                                          <p:spTgt spid="82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224"/>
                                        </p:tgtEl>
                                        <p:attrNameLst>
                                          <p:attrName>style.visibility</p:attrName>
                                        </p:attrNameLst>
                                      </p:cBhvr>
                                      <p:to>
                                        <p:strVal val="visible"/>
                                      </p:to>
                                    </p:set>
                                    <p:anim calcmode="lin" valueType="num">
                                      <p:cBhvr>
                                        <p:cTn id="12" dur="500" fill="hold"/>
                                        <p:tgtEl>
                                          <p:spTgt spid="8224"/>
                                        </p:tgtEl>
                                        <p:attrNameLst>
                                          <p:attrName>ppt_w</p:attrName>
                                        </p:attrNameLst>
                                      </p:cBhvr>
                                      <p:tavLst>
                                        <p:tav tm="0">
                                          <p:val>
                                            <p:fltVal val="0.000000"/>
                                          </p:val>
                                        </p:tav>
                                        <p:tav tm="100000">
                                          <p:val>
                                            <p:strVal val="#ppt_w"/>
                                          </p:val>
                                        </p:tav>
                                      </p:tavLst>
                                    </p:anim>
                                    <p:anim calcmode="lin" valueType="num">
                                      <p:cBhvr>
                                        <p:cTn id="13" dur="500" fill="hold"/>
                                        <p:tgtEl>
                                          <p:spTgt spid="8224"/>
                                        </p:tgtEl>
                                        <p:attrNameLst>
                                          <p:attrName>ppt_h</p:attrName>
                                        </p:attrNameLst>
                                      </p:cBhvr>
                                      <p:tavLst>
                                        <p:tav tm="0">
                                          <p:val>
                                            <p:fltVal val="0.000000"/>
                                          </p:val>
                                        </p:tav>
                                        <p:tav tm="100000">
                                          <p:val>
                                            <p:strVal val="#ppt_h"/>
                                          </p:val>
                                        </p:tav>
                                      </p:tavLst>
                                    </p:anim>
                                    <p:animEffect transition="in" filter="fade">
                                      <p:cBhvr>
                                        <p:cTn id="14" dur="500"/>
                                        <p:tgtEl>
                                          <p:spTgt spid="82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223"/>
                                        </p:tgtEl>
                                        <p:attrNameLst>
                                          <p:attrName>style.visibility</p:attrName>
                                        </p:attrNameLst>
                                      </p:cBhvr>
                                      <p:to>
                                        <p:strVal val="visible"/>
                                      </p:to>
                                    </p:set>
                                    <p:anim calcmode="lin" valueType="num">
                                      <p:cBhvr>
                                        <p:cTn id="17" dur="500" fill="hold"/>
                                        <p:tgtEl>
                                          <p:spTgt spid="8223"/>
                                        </p:tgtEl>
                                        <p:attrNameLst>
                                          <p:attrName>ppt_w</p:attrName>
                                        </p:attrNameLst>
                                      </p:cBhvr>
                                      <p:tavLst>
                                        <p:tav tm="0">
                                          <p:val>
                                            <p:fltVal val="0.000000"/>
                                          </p:val>
                                        </p:tav>
                                        <p:tav tm="100000">
                                          <p:val>
                                            <p:strVal val="#ppt_w"/>
                                          </p:val>
                                        </p:tav>
                                      </p:tavLst>
                                    </p:anim>
                                    <p:anim calcmode="lin" valueType="num">
                                      <p:cBhvr>
                                        <p:cTn id="18" dur="500" fill="hold"/>
                                        <p:tgtEl>
                                          <p:spTgt spid="8223"/>
                                        </p:tgtEl>
                                        <p:attrNameLst>
                                          <p:attrName>ppt_h</p:attrName>
                                        </p:attrNameLst>
                                      </p:cBhvr>
                                      <p:tavLst>
                                        <p:tav tm="0">
                                          <p:val>
                                            <p:fltVal val="0.000000"/>
                                          </p:val>
                                        </p:tav>
                                        <p:tav tm="100000">
                                          <p:val>
                                            <p:strVal val="#ppt_h"/>
                                          </p:val>
                                        </p:tav>
                                      </p:tavLst>
                                    </p:anim>
                                    <p:animEffect transition="in" filter="fade">
                                      <p:cBhvr>
                                        <p:cTn id="19" dur="500"/>
                                        <p:tgtEl>
                                          <p:spTgt spid="822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226"/>
                                        </p:tgtEl>
                                        <p:attrNameLst>
                                          <p:attrName>style.visibility</p:attrName>
                                        </p:attrNameLst>
                                      </p:cBhvr>
                                      <p:to>
                                        <p:strVal val="visible"/>
                                      </p:to>
                                    </p:set>
                                    <p:anim calcmode="lin" valueType="num">
                                      <p:cBhvr>
                                        <p:cTn id="22" dur="500" fill="hold"/>
                                        <p:tgtEl>
                                          <p:spTgt spid="8226"/>
                                        </p:tgtEl>
                                        <p:attrNameLst>
                                          <p:attrName>ppt_w</p:attrName>
                                        </p:attrNameLst>
                                      </p:cBhvr>
                                      <p:tavLst>
                                        <p:tav tm="0">
                                          <p:val>
                                            <p:fltVal val="0.000000"/>
                                          </p:val>
                                        </p:tav>
                                        <p:tav tm="100000">
                                          <p:val>
                                            <p:strVal val="#ppt_w"/>
                                          </p:val>
                                        </p:tav>
                                      </p:tavLst>
                                    </p:anim>
                                    <p:anim calcmode="lin" valueType="num">
                                      <p:cBhvr>
                                        <p:cTn id="23" dur="500" fill="hold"/>
                                        <p:tgtEl>
                                          <p:spTgt spid="8226"/>
                                        </p:tgtEl>
                                        <p:attrNameLst>
                                          <p:attrName>ppt_h</p:attrName>
                                        </p:attrNameLst>
                                      </p:cBhvr>
                                      <p:tavLst>
                                        <p:tav tm="0">
                                          <p:val>
                                            <p:fltVal val="0.000000"/>
                                          </p:val>
                                        </p:tav>
                                        <p:tav tm="100000">
                                          <p:val>
                                            <p:strVal val="#ppt_h"/>
                                          </p:val>
                                        </p:tav>
                                      </p:tavLst>
                                    </p:anim>
                                    <p:animEffect transition="in" filter="fade">
                                      <p:cBhvr>
                                        <p:cTn id="24" dur="500"/>
                                        <p:tgtEl>
                                          <p:spTgt spid="8226"/>
                                        </p:tgtEl>
                                      </p:cBhvr>
                                    </p:animEffect>
                                  </p:childTnLst>
                                </p:cTn>
                              </p:par>
                            </p:childTnLst>
                          </p:cTn>
                        </p:par>
                        <p:par>
                          <p:cTn id="25" fill="hold">
                            <p:stCondLst>
                              <p:cond delay="500"/>
                            </p:stCondLst>
                            <p:childTnLst>
                              <p:par>
                                <p:cTn id="26" presetID="12" presetClass="entr" presetSubtype="8" fill="hold" nodeType="afterEffect">
                                  <p:stCondLst>
                                    <p:cond delay="0"/>
                                  </p:stCondLst>
                                  <p:childTnLst>
                                    <p:set>
                                      <p:cBhvr>
                                        <p:cTn id="27" dur="1" fill="hold">
                                          <p:stCondLst>
                                            <p:cond delay="0"/>
                                          </p:stCondLst>
                                        </p:cTn>
                                        <p:tgtEl>
                                          <p:spTgt spid="8212"/>
                                        </p:tgtEl>
                                        <p:attrNameLst>
                                          <p:attrName>style.visibility</p:attrName>
                                        </p:attrNameLst>
                                      </p:cBhvr>
                                      <p:to>
                                        <p:strVal val="visible"/>
                                      </p:to>
                                    </p:set>
                                    <p:animEffect transition="in" filter="slide(fromLeft)">
                                      <p:cBhvr>
                                        <p:cTn id="28" dur="500"/>
                                        <p:tgtEl>
                                          <p:spTgt spid="8212"/>
                                        </p:tgtEl>
                                      </p:cBhvr>
                                    </p:animEffect>
                                  </p:childTnLst>
                                </p:cTn>
                              </p:par>
                            </p:childTnLst>
                          </p:cTn>
                        </p:par>
                        <p:par>
                          <p:cTn id="29" fill="hold">
                            <p:stCondLst>
                              <p:cond delay="1000"/>
                            </p:stCondLst>
                            <p:childTnLst>
                              <p:par>
                                <p:cTn id="30" presetID="12" presetClass="entr" presetSubtype="8" fill="hold" nodeType="afterEffect">
                                  <p:stCondLst>
                                    <p:cond delay="0"/>
                                  </p:stCondLst>
                                  <p:childTnLst>
                                    <p:set>
                                      <p:cBhvr>
                                        <p:cTn id="31" dur="1" fill="hold">
                                          <p:stCondLst>
                                            <p:cond delay="0"/>
                                          </p:stCondLst>
                                        </p:cTn>
                                        <p:tgtEl>
                                          <p:spTgt spid="8194"/>
                                        </p:tgtEl>
                                        <p:attrNameLst>
                                          <p:attrName>style.visibility</p:attrName>
                                        </p:attrNameLst>
                                      </p:cBhvr>
                                      <p:to>
                                        <p:strVal val="visible"/>
                                      </p:to>
                                    </p:set>
                                    <p:animEffect transition="in" filter="slide(fromLeft)">
                                      <p:cBhvr>
                                        <p:cTn id="32" dur="500"/>
                                        <p:tgtEl>
                                          <p:spTgt spid="8194"/>
                                        </p:tgtEl>
                                      </p:cBhvr>
                                    </p:animEffect>
                                  </p:childTnLst>
                                </p:cTn>
                              </p:par>
                            </p:childTnLst>
                          </p:cTn>
                        </p:par>
                        <p:par>
                          <p:cTn id="33" fill="hold">
                            <p:stCondLst>
                              <p:cond delay="1500"/>
                            </p:stCondLst>
                            <p:childTnLst>
                              <p:par>
                                <p:cTn id="34" presetID="12" presetClass="entr" presetSubtype="8" fill="hold" nodeType="afterEffect">
                                  <p:stCondLst>
                                    <p:cond delay="0"/>
                                  </p:stCondLst>
                                  <p:childTnLst>
                                    <p:set>
                                      <p:cBhvr>
                                        <p:cTn id="35" dur="1" fill="hold">
                                          <p:stCondLst>
                                            <p:cond delay="0"/>
                                          </p:stCondLst>
                                        </p:cTn>
                                        <p:tgtEl>
                                          <p:spTgt spid="8200"/>
                                        </p:tgtEl>
                                        <p:attrNameLst>
                                          <p:attrName>style.visibility</p:attrName>
                                        </p:attrNameLst>
                                      </p:cBhvr>
                                      <p:to>
                                        <p:strVal val="visible"/>
                                      </p:to>
                                    </p:set>
                                    <p:animEffect transition="in" filter="slide(fromLeft)">
                                      <p:cBhvr>
                                        <p:cTn id="36" dur="500"/>
                                        <p:tgtEl>
                                          <p:spTgt spid="8200"/>
                                        </p:tgtEl>
                                      </p:cBhvr>
                                    </p:animEffect>
                                  </p:childTnLst>
                                </p:cTn>
                              </p:par>
                            </p:childTnLst>
                          </p:cTn>
                        </p:par>
                        <p:par>
                          <p:cTn id="37" fill="hold">
                            <p:stCondLst>
                              <p:cond delay="2000"/>
                            </p:stCondLst>
                            <p:childTnLst>
                              <p:par>
                                <p:cTn id="38" presetID="12" presetClass="entr" presetSubtype="8" fill="hold" nodeType="afterEffect">
                                  <p:stCondLst>
                                    <p:cond delay="0"/>
                                  </p:stCondLst>
                                  <p:childTnLst>
                                    <p:set>
                                      <p:cBhvr>
                                        <p:cTn id="39" dur="1" fill="hold">
                                          <p:stCondLst>
                                            <p:cond delay="0"/>
                                          </p:stCondLst>
                                        </p:cTn>
                                        <p:tgtEl>
                                          <p:spTgt spid="8206"/>
                                        </p:tgtEl>
                                        <p:attrNameLst>
                                          <p:attrName>style.visibility</p:attrName>
                                        </p:attrNameLst>
                                      </p:cBhvr>
                                      <p:to>
                                        <p:strVal val="visible"/>
                                      </p:to>
                                    </p:set>
                                    <p:animEffect transition="in" filter="slide(fromLeft)">
                                      <p:cBhvr>
                                        <p:cTn id="40" dur="500"/>
                                        <p:tgtEl>
                                          <p:spTgt spid="8206"/>
                                        </p:tgtEl>
                                      </p:cBhvr>
                                    </p:animEffect>
                                  </p:childTnLst>
                                </p:cTn>
                              </p:par>
                            </p:childTnLst>
                          </p:cTn>
                        </p:par>
                        <p:par>
                          <p:cTn id="41" fill="hold">
                            <p:stCondLst>
                              <p:cond delay="2500"/>
                            </p:stCondLst>
                            <p:childTnLst>
                              <p:par>
                                <p:cTn id="42" presetID="18" presetClass="entr" presetSubtype="6" fill="hold" grpId="0" nodeType="afterEffect">
                                  <p:stCondLst>
                                    <p:cond delay="0"/>
                                  </p:stCondLst>
                                  <p:childTnLst>
                                    <p:set>
                                      <p:cBhvr>
                                        <p:cTn id="43" dur="1" fill="hold">
                                          <p:stCondLst>
                                            <p:cond delay="0"/>
                                          </p:stCondLst>
                                        </p:cTn>
                                        <p:tgtEl>
                                          <p:spTgt spid="8218"/>
                                        </p:tgtEl>
                                        <p:attrNameLst>
                                          <p:attrName>style.visibility</p:attrName>
                                        </p:attrNameLst>
                                      </p:cBhvr>
                                      <p:to>
                                        <p:strVal val="visible"/>
                                      </p:to>
                                    </p:set>
                                    <p:animEffect transition="in" filter="strips(downRight)">
                                      <p:cBhvr>
                                        <p:cTn id="44" dur="500"/>
                                        <p:tgtEl>
                                          <p:spTgt spid="8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3" grpId="0" bldLvl="0" animBg="1"/>
      <p:bldP spid="8224" grpId="0" bldLvl="0" animBg="1"/>
      <p:bldP spid="8225" grpId="0" bldLvl="0" animBg="1"/>
      <p:bldP spid="8226" grpId="0" bldLvl="0" animBg="1"/>
      <p:bldP spid="82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02-</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女性的烦恼</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5" name="图片 4" descr="66"/>
          <p:cNvPicPr>
            <a:picLocks noChangeAspect="1"/>
          </p:cNvPicPr>
          <p:nvPr>
            <p:custDataLst>
              <p:tags r:id="rId4"/>
            </p:custDataLst>
          </p:nvPr>
        </p:nvPicPr>
        <p:blipFill>
          <a:blip r:embed="rId5"/>
          <a:stretch>
            <a:fillRect/>
          </a:stretch>
        </p:blipFill>
        <p:spPr>
          <a:xfrm>
            <a:off x="6071870" y="6413500"/>
            <a:ext cx="2827020" cy="330200"/>
          </a:xfrm>
          <a:prstGeom prst="rect">
            <a:avLst/>
          </a:prstGeom>
        </p:spPr>
      </p:pic>
      <p:pic>
        <p:nvPicPr>
          <p:cNvPr id="8" name="图片 7" descr="logo"/>
          <p:cNvPicPr>
            <a:picLocks noChangeAspect="1"/>
          </p:cNvPicPr>
          <p:nvPr>
            <p:custDataLst>
              <p:tags r:id="rId6"/>
            </p:custDataLst>
          </p:nvPr>
        </p:nvPicPr>
        <p:blipFill>
          <a:blip r:embed="rId7"/>
          <a:stretch>
            <a:fillRect/>
          </a:stretch>
        </p:blipFill>
        <p:spPr>
          <a:xfrm>
            <a:off x="6907530" y="188595"/>
            <a:ext cx="1953260" cy="716915"/>
          </a:xfrm>
          <a:prstGeom prst="rect">
            <a:avLst/>
          </a:prstGeom>
        </p:spPr>
      </p:pic>
      <p:sp>
        <p:nvSpPr>
          <p:cNvPr id="10" name="文本框 3"/>
          <p:cNvSpPr txBox="1"/>
          <p:nvPr>
            <p:custDataLst>
              <p:tags r:id="rId8"/>
            </p:custDataLst>
          </p:nvPr>
        </p:nvSpPr>
        <p:spPr>
          <a:xfrm>
            <a:off x="641350" y="1196340"/>
            <a:ext cx="4539615" cy="460375"/>
          </a:xfrm>
          <a:prstGeom prst="rect">
            <a:avLst/>
          </a:prstGeom>
          <a:noFill/>
          <a:ln w="9525">
            <a:noFill/>
          </a:ln>
        </p:spPr>
        <p:txBody>
          <a:bodyPr wrap="square">
            <a:spAutoFit/>
          </a:bodyPr>
          <a:p>
            <a:r>
              <a:rPr lang="en-US" altLang="zh-CN" sz="2400" dirty="0">
                <a:solidFill>
                  <a:schemeClr val="bg1"/>
                </a:solidFill>
                <a:latin typeface="华康雅宋体W9(P)" panose="02010600030101010101" charset="-122"/>
              </a:rPr>
              <a:t> </a:t>
            </a:r>
            <a:r>
              <a:rPr lang="zh-CN" altLang="en-US" sz="2400" dirty="0">
                <a:solidFill>
                  <a:srgbClr val="EE0088"/>
                </a:solidFill>
                <a:latin typeface="本墨锋悦粗体" panose="02000000000000000000" charset="-122"/>
                <a:ea typeface="本墨锋悦粗体" panose="02000000000000000000" charset="-122"/>
              </a:rPr>
              <a:t>妇科病发病原因</a:t>
            </a:r>
            <a:endParaRPr lang="zh-CN" altLang="en-US" sz="2400" dirty="0">
              <a:solidFill>
                <a:srgbClr val="EE0088"/>
              </a:solidFill>
              <a:latin typeface="本墨锋悦粗体" panose="02000000000000000000" charset="-122"/>
              <a:ea typeface="本墨锋悦粗体" panose="02000000000000000000" charset="-122"/>
            </a:endParaRPr>
          </a:p>
        </p:txBody>
      </p:sp>
      <p:sp>
        <p:nvSpPr>
          <p:cNvPr id="14" name="圆角矩形 13"/>
          <p:cNvSpPr/>
          <p:nvPr/>
        </p:nvSpPr>
        <p:spPr>
          <a:xfrm>
            <a:off x="899160" y="1701800"/>
            <a:ext cx="7705090" cy="1583690"/>
          </a:xfrm>
          <a:prstGeom prst="roundRect">
            <a:avLst/>
          </a:prstGeom>
          <a:solidFill>
            <a:srgbClr val="FF83D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9A3D7"/>
              </a:solidFill>
            </a:endParaRPr>
          </a:p>
        </p:txBody>
      </p:sp>
      <p:sp>
        <p:nvSpPr>
          <p:cNvPr id="11" name="文本框 18"/>
          <p:cNvSpPr txBox="1"/>
          <p:nvPr>
            <p:custDataLst>
              <p:tags r:id="rId9"/>
            </p:custDataLst>
          </p:nvPr>
        </p:nvSpPr>
        <p:spPr>
          <a:xfrm>
            <a:off x="1405255" y="1707833"/>
            <a:ext cx="6870700" cy="1568450"/>
          </a:xfrm>
          <a:prstGeom prst="rect">
            <a:avLst/>
          </a:prstGeom>
          <a:noFill/>
          <a:ln w="9525">
            <a:noFill/>
          </a:ln>
        </p:spPr>
        <p:txBody>
          <a:bodyPr>
            <a:spAutoFit/>
          </a:bodyPr>
          <a:p>
            <a:pPr>
              <a:lnSpc>
                <a:spcPct val="150000"/>
              </a:lnSpc>
            </a:pPr>
            <a:r>
              <a:rPr lang="zh-CN" altLang="en-US" sz="1600" dirty="0">
                <a:solidFill>
                  <a:schemeClr val="tx1"/>
                </a:solidFill>
                <a:latin typeface="宋体" panose="02010600030101010101" pitchFamily="2" charset="-122"/>
                <a:ea typeface="宋体" panose="02010600030101010101" pitchFamily="2" charset="-122"/>
                <a:cs typeface="宋体" panose="02010600030101010101" pitchFamily="2" charset="-122"/>
              </a:rPr>
              <a:t>据世界卫生组织（</a:t>
            </a:r>
            <a:r>
              <a:rPr lang="zh-CN" altLang="zh-CN" sz="1600" dirty="0">
                <a:solidFill>
                  <a:schemeClr val="tx1"/>
                </a:solidFill>
                <a:latin typeface="宋体" panose="02010600030101010101" pitchFamily="2" charset="-122"/>
                <a:ea typeface="宋体" panose="02010600030101010101" pitchFamily="2" charset="-122"/>
                <a:cs typeface="宋体" panose="02010600030101010101" pitchFamily="2" charset="-122"/>
              </a:rPr>
              <a:t>WHO</a:t>
            </a:r>
            <a:r>
              <a:rPr lang="zh-CN" altLang="en-US" sz="1600" dirty="0">
                <a:solidFill>
                  <a:schemeClr val="tx1"/>
                </a:solidFill>
                <a:latin typeface="宋体" panose="02010600030101010101" pitchFamily="2" charset="-122"/>
                <a:ea typeface="宋体" panose="02010600030101010101" pitchFamily="2" charset="-122"/>
                <a:cs typeface="宋体" panose="02010600030101010101" pitchFamily="2" charset="-122"/>
              </a:rPr>
              <a:t>）对全球妇女健康状态的调查研究表明：</a:t>
            </a:r>
            <a:endParaRPr lang="zh-CN" altLang="en-US" sz="16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600" dirty="0">
                <a:solidFill>
                  <a:schemeClr val="tx1"/>
                </a:solidFill>
                <a:latin typeface="宋体" panose="02010600030101010101" pitchFamily="2" charset="-122"/>
                <a:ea typeface="宋体" panose="02010600030101010101" pitchFamily="2" charset="-122"/>
                <a:cs typeface="宋体" panose="02010600030101010101" pitchFamily="2" charset="-122"/>
              </a:rPr>
              <a:t>妇科疾病发病率已达</a:t>
            </a:r>
            <a:r>
              <a:rPr lang="zh-CN" altLang="zh-CN" sz="1600" dirty="0">
                <a:solidFill>
                  <a:schemeClr val="tx1"/>
                </a:solidFill>
                <a:latin typeface="宋体" panose="02010600030101010101" pitchFamily="2" charset="-122"/>
                <a:ea typeface="宋体" panose="02010600030101010101" pitchFamily="2" charset="-122"/>
                <a:cs typeface="宋体" panose="02010600030101010101" pitchFamily="2" charset="-122"/>
              </a:rPr>
              <a:t>65%</a:t>
            </a:r>
            <a:r>
              <a:rPr lang="zh-CN" altLang="en-US" sz="1600" dirty="0">
                <a:solidFill>
                  <a:schemeClr val="tx1"/>
                </a:solidFill>
                <a:latin typeface="宋体" panose="02010600030101010101" pitchFamily="2" charset="-122"/>
                <a:ea typeface="宋体" panose="02010600030101010101" pitchFamily="2" charset="-122"/>
                <a:cs typeface="宋体" panose="02010600030101010101" pitchFamily="2" charset="-122"/>
              </a:rPr>
              <a:t>以上，而育龄女性的发病率超过</a:t>
            </a:r>
            <a:r>
              <a:rPr lang="zh-CN" altLang="zh-CN" sz="1600" dirty="0">
                <a:solidFill>
                  <a:schemeClr val="tx1"/>
                </a:solidFill>
                <a:latin typeface="宋体" panose="02010600030101010101" pitchFamily="2" charset="-122"/>
                <a:ea typeface="宋体" panose="02010600030101010101" pitchFamily="2" charset="-122"/>
                <a:cs typeface="宋体" panose="02010600030101010101" pitchFamily="2" charset="-122"/>
              </a:rPr>
              <a:t>70%</a:t>
            </a:r>
            <a:r>
              <a:rPr lang="zh-CN" altLang="en-US" sz="1600" dirty="0">
                <a:solidFill>
                  <a:schemeClr val="tx1"/>
                </a:solidFill>
                <a:latin typeface="宋体" panose="02010600030101010101" pitchFamily="2" charset="-122"/>
                <a:ea typeface="宋体" panose="02010600030101010101" pitchFamily="2" charset="-122"/>
                <a:cs typeface="宋体" panose="02010600030101010101" pitchFamily="2" charset="-122"/>
              </a:rPr>
              <a:t>。全球每年新增生殖、泌尿系统感染类疾病的发病人数达</a:t>
            </a:r>
            <a:r>
              <a:rPr lang="zh-CN" altLang="zh-CN" sz="1600" dirty="0">
                <a:solidFill>
                  <a:schemeClr val="tx1"/>
                </a:solidFill>
                <a:latin typeface="宋体" panose="02010600030101010101" pitchFamily="2" charset="-122"/>
                <a:ea typeface="宋体" panose="02010600030101010101" pitchFamily="2" charset="-122"/>
                <a:cs typeface="宋体" panose="02010600030101010101" pitchFamily="2" charset="-122"/>
              </a:rPr>
              <a:t>3.33</a:t>
            </a:r>
            <a:r>
              <a:rPr lang="zh-CN" altLang="en-US" sz="1600" dirty="0">
                <a:solidFill>
                  <a:schemeClr val="tx1"/>
                </a:solidFill>
                <a:latin typeface="宋体" panose="02010600030101010101" pitchFamily="2" charset="-122"/>
                <a:ea typeface="宋体" panose="02010600030101010101" pitchFamily="2" charset="-122"/>
                <a:cs typeface="宋体" panose="02010600030101010101" pitchFamily="2" charset="-122"/>
              </a:rPr>
              <a:t>亿人次。</a:t>
            </a:r>
            <a:endParaRPr lang="zh-CN" altLang="en-US" sz="16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600" dirty="0">
                <a:solidFill>
                  <a:schemeClr val="tx1"/>
                </a:solidFill>
                <a:latin typeface="宋体" panose="02010600030101010101" pitchFamily="2" charset="-122"/>
                <a:ea typeface="宋体" panose="02010600030101010101" pitchFamily="2" charset="-122"/>
                <a:cs typeface="宋体" panose="02010600030101010101" pitchFamily="2" charset="-122"/>
              </a:rPr>
              <a:t>妇科疾病的防治刻不容缓！</a:t>
            </a:r>
            <a:endParaRPr lang="zh-CN" altLang="en-US" sz="1600"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2" name="文本框 1"/>
          <p:cNvSpPr txBox="1"/>
          <p:nvPr>
            <p:custDataLst>
              <p:tags r:id="rId10"/>
            </p:custDataLst>
          </p:nvPr>
        </p:nvSpPr>
        <p:spPr>
          <a:xfrm>
            <a:off x="2555875" y="3500755"/>
            <a:ext cx="4803775" cy="2069465"/>
          </a:xfrm>
          <a:prstGeom prst="rect">
            <a:avLst/>
          </a:prstGeom>
          <a:noFill/>
          <a:ln w="9525">
            <a:noFill/>
          </a:ln>
        </p:spPr>
        <p:txBody>
          <a:bodyPr>
            <a:noAutofit/>
          </a:bodyPr>
          <a:p>
            <a:pPr>
              <a:lnSpc>
                <a:spcPct val="150000"/>
              </a:lnSpc>
            </a:pPr>
            <a:r>
              <a:rPr lang="zh-CN" altLang="en-US" sz="1400" b="1" dirty="0">
                <a:solidFill>
                  <a:srgbClr val="FF0066"/>
                </a:solidFill>
                <a:latin typeface="宋体" panose="02010600030101010101" pitchFamily="2" charset="-122"/>
                <a:ea typeface="宋体" panose="02010600030101010101" pitchFamily="2" charset="-122"/>
              </a:rPr>
              <a:t>原因：</a:t>
            </a:r>
            <a:endParaRPr lang="zh-CN" altLang="en-US" sz="1400" b="1" dirty="0">
              <a:solidFill>
                <a:srgbClr val="FF0066"/>
              </a:solidFill>
              <a:latin typeface="宋体" panose="02010600030101010101" pitchFamily="2" charset="-122"/>
              <a:ea typeface="宋体" panose="02010600030101010101" pitchFamily="2" charset="-122"/>
            </a:endParaRPr>
          </a:p>
          <a:p>
            <a:pPr>
              <a:lnSpc>
                <a:spcPct val="150000"/>
              </a:lnSpc>
            </a:pPr>
            <a:r>
              <a:rPr lang="zh-CN" altLang="en-US" sz="1400" b="1" dirty="0">
                <a:solidFill>
                  <a:schemeClr val="tx1"/>
                </a:solidFill>
                <a:latin typeface="宋体" panose="02010600030101010101" pitchFamily="2" charset="-122"/>
                <a:ea typeface="宋体" panose="02010600030101010101" pitchFamily="2" charset="-122"/>
              </a:rPr>
              <a:t>四期生理周期：经期、孕期、产期</a:t>
            </a:r>
            <a:r>
              <a:rPr lang="zh-CN" altLang="en-US" sz="1400" b="1" dirty="0">
                <a:solidFill>
                  <a:schemeClr val="tx1"/>
                </a:solidFill>
                <a:latin typeface="宋体" panose="02010600030101010101" pitchFamily="2" charset="-122"/>
                <a:ea typeface="宋体" panose="02010600030101010101" pitchFamily="2" charset="-122"/>
              </a:rPr>
              <a:t>和更年期</a:t>
            </a:r>
            <a:endParaRPr lang="zh-CN" altLang="en-US" sz="1400" b="1" dirty="0">
              <a:solidFill>
                <a:schemeClr val="tx1"/>
              </a:solidFill>
              <a:latin typeface="宋体" panose="02010600030101010101" pitchFamily="2" charset="-122"/>
              <a:ea typeface="宋体" panose="02010600030101010101" pitchFamily="2" charset="-122"/>
            </a:endParaRPr>
          </a:p>
          <a:p>
            <a:pPr>
              <a:lnSpc>
                <a:spcPct val="150000"/>
              </a:lnSpc>
            </a:pPr>
            <a:r>
              <a:rPr lang="zh-CN" altLang="en-US" sz="1400" b="1" dirty="0">
                <a:solidFill>
                  <a:schemeClr val="tx1"/>
                </a:solidFill>
                <a:latin typeface="宋体" panose="02010600030101010101" pitchFamily="2" charset="-122"/>
                <a:ea typeface="宋体" panose="02010600030101010101" pitchFamily="2" charset="-122"/>
              </a:rPr>
              <a:t>个人卫生：不良的卫生习惯</a:t>
            </a:r>
            <a:endParaRPr lang="zh-CN" altLang="en-US" sz="1400" b="1" dirty="0">
              <a:solidFill>
                <a:schemeClr val="tx1"/>
              </a:solidFill>
              <a:latin typeface="宋体" panose="02010600030101010101" pitchFamily="2" charset="-122"/>
              <a:ea typeface="宋体" panose="02010600030101010101" pitchFamily="2" charset="-122"/>
            </a:endParaRPr>
          </a:p>
          <a:p>
            <a:pPr>
              <a:lnSpc>
                <a:spcPct val="150000"/>
              </a:lnSpc>
            </a:pPr>
            <a:r>
              <a:rPr lang="zh-CN" altLang="en-US" sz="1400" b="1" dirty="0">
                <a:solidFill>
                  <a:schemeClr val="tx1"/>
                </a:solidFill>
                <a:latin typeface="宋体" panose="02010600030101010101" pitchFamily="2" charset="-122"/>
                <a:ea typeface="宋体" panose="02010600030101010101" pitchFamily="2" charset="-122"/>
              </a:rPr>
              <a:t>生活工作压力大：生气焦虑烦躁熬夜生活不规律</a:t>
            </a:r>
            <a:endParaRPr lang="zh-CN" altLang="en-US" sz="1400" b="1" dirty="0">
              <a:solidFill>
                <a:schemeClr val="tx1"/>
              </a:solidFill>
              <a:latin typeface="宋体" panose="02010600030101010101" pitchFamily="2" charset="-122"/>
              <a:ea typeface="宋体" panose="02010600030101010101" pitchFamily="2" charset="-122"/>
            </a:endParaRPr>
          </a:p>
          <a:p>
            <a:pPr>
              <a:lnSpc>
                <a:spcPct val="150000"/>
              </a:lnSpc>
            </a:pPr>
            <a:endParaRPr lang="zh-CN" altLang="en-US" sz="1400" b="1" dirty="0">
              <a:solidFill>
                <a:schemeClr val="tx1"/>
              </a:solidFill>
              <a:latin typeface="宋体" panose="02010600030101010101" pitchFamily="2" charset="-122"/>
              <a:ea typeface="宋体" panose="02010600030101010101" pitchFamily="2" charset="-122"/>
            </a:endParaRPr>
          </a:p>
        </p:txBody>
      </p:sp>
      <p:sp>
        <p:nvSpPr>
          <p:cNvPr id="13" name="文本框 2"/>
          <p:cNvSpPr txBox="1"/>
          <p:nvPr>
            <p:custDataLst>
              <p:tags r:id="rId11"/>
            </p:custDataLst>
          </p:nvPr>
        </p:nvSpPr>
        <p:spPr>
          <a:xfrm>
            <a:off x="2628265" y="4869180"/>
            <a:ext cx="3531870" cy="1285875"/>
          </a:xfrm>
          <a:prstGeom prst="rect">
            <a:avLst/>
          </a:prstGeom>
          <a:noFill/>
          <a:ln w="9525">
            <a:noFill/>
          </a:ln>
        </p:spPr>
        <p:txBody>
          <a:bodyPr wrap="square">
            <a:noAutofit/>
          </a:bodyPr>
          <a:p>
            <a:pPr>
              <a:lnSpc>
                <a:spcPct val="150000"/>
              </a:lnSpc>
            </a:pPr>
            <a:r>
              <a:rPr lang="zh-CN" altLang="en-US" sz="1400" b="1" dirty="0">
                <a:solidFill>
                  <a:srgbClr val="FF0066"/>
                </a:solidFill>
                <a:latin typeface="宋体" panose="02010600030101010101" pitchFamily="2" charset="-122"/>
                <a:ea typeface="宋体" panose="02010600030101010101" pitchFamily="2" charset="-122"/>
                <a:sym typeface="Arial" panose="020B0604020202020204" pitchFamily="34" charset="0"/>
              </a:rPr>
              <a:t>手术：</a:t>
            </a:r>
            <a:endParaRPr lang="zh-CN" altLang="en-US" sz="1400" b="1" dirty="0">
              <a:solidFill>
                <a:srgbClr val="FF0066"/>
              </a:solidFill>
              <a:latin typeface="宋体" panose="02010600030101010101" pitchFamily="2" charset="-122"/>
              <a:ea typeface="宋体" panose="02010600030101010101" pitchFamily="2" charset="-122"/>
            </a:endParaRPr>
          </a:p>
          <a:p>
            <a:pPr>
              <a:lnSpc>
                <a:spcPct val="150000"/>
              </a:lnSpc>
            </a:pPr>
            <a:r>
              <a:rPr lang="zh-CN" altLang="en-US" sz="1400" b="1" dirty="0">
                <a:latin typeface="宋体" panose="02010600030101010101" pitchFamily="2" charset="-122"/>
                <a:ea typeface="宋体" panose="02010600030101010101" pitchFamily="2" charset="-122"/>
                <a:sym typeface="Arial" panose="020B0604020202020204" pitchFamily="34" charset="0"/>
              </a:rPr>
              <a:t>不洁性行为：上取环、人流、分娩</a:t>
            </a:r>
            <a:endParaRPr lang="zh-CN" altLang="en-US" sz="1400" b="1" dirty="0">
              <a:latin typeface="宋体" panose="02010600030101010101" pitchFamily="2" charset="-122"/>
              <a:ea typeface="宋体" panose="02010600030101010101" pitchFamily="2" charset="-122"/>
            </a:endParaRPr>
          </a:p>
          <a:p>
            <a:pPr>
              <a:lnSpc>
                <a:spcPct val="150000"/>
              </a:lnSpc>
            </a:pPr>
            <a:r>
              <a:rPr lang="zh-CN" altLang="en-US" sz="1400" b="1" dirty="0">
                <a:latin typeface="宋体" panose="02010600030101010101" pitchFamily="2" charset="-122"/>
                <a:ea typeface="宋体" panose="02010600030101010101" pitchFamily="2" charset="-122"/>
                <a:sym typeface="Arial" panose="020B0604020202020204" pitchFamily="34" charset="0"/>
              </a:rPr>
              <a:t>缺乏运动：以车代步、久坐</a:t>
            </a:r>
            <a:endParaRPr lang="zh-CN" altLang="en-US" sz="1400" b="1" dirty="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02-</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女性的烦恼</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5" name="图片 4" descr="66"/>
          <p:cNvPicPr>
            <a:picLocks noChangeAspect="1"/>
          </p:cNvPicPr>
          <p:nvPr>
            <p:custDataLst>
              <p:tags r:id="rId4"/>
            </p:custDataLst>
          </p:nvPr>
        </p:nvPicPr>
        <p:blipFill>
          <a:blip r:embed="rId5"/>
          <a:stretch>
            <a:fillRect/>
          </a:stretch>
        </p:blipFill>
        <p:spPr>
          <a:xfrm>
            <a:off x="6071870" y="6413500"/>
            <a:ext cx="2827020" cy="330200"/>
          </a:xfrm>
          <a:prstGeom prst="rect">
            <a:avLst/>
          </a:prstGeom>
        </p:spPr>
      </p:pic>
      <p:pic>
        <p:nvPicPr>
          <p:cNvPr id="8" name="图片 7" descr="logo"/>
          <p:cNvPicPr>
            <a:picLocks noChangeAspect="1"/>
          </p:cNvPicPr>
          <p:nvPr>
            <p:custDataLst>
              <p:tags r:id="rId6"/>
            </p:custDataLst>
          </p:nvPr>
        </p:nvPicPr>
        <p:blipFill>
          <a:blip r:embed="rId7"/>
          <a:stretch>
            <a:fillRect/>
          </a:stretch>
        </p:blipFill>
        <p:spPr>
          <a:xfrm>
            <a:off x="6907530" y="188595"/>
            <a:ext cx="1953260" cy="716915"/>
          </a:xfrm>
          <a:prstGeom prst="rect">
            <a:avLst/>
          </a:prstGeom>
        </p:spPr>
      </p:pic>
      <p:sp>
        <p:nvSpPr>
          <p:cNvPr id="11270" name="文本框 3"/>
          <p:cNvSpPr txBox="1"/>
          <p:nvPr>
            <p:custDataLst>
              <p:tags r:id="rId8"/>
            </p:custDataLst>
          </p:nvPr>
        </p:nvSpPr>
        <p:spPr>
          <a:xfrm>
            <a:off x="971550" y="1028700"/>
            <a:ext cx="5786755" cy="460375"/>
          </a:xfrm>
          <a:prstGeom prst="rect">
            <a:avLst/>
          </a:prstGeom>
          <a:noFill/>
          <a:ln w="9525">
            <a:noFill/>
          </a:ln>
        </p:spPr>
        <p:txBody>
          <a:bodyPr wrap="square">
            <a:spAutoFit/>
          </a:bodyPr>
          <a:p>
            <a:r>
              <a:rPr lang="zh-CN" altLang="en-US" sz="2400" dirty="0">
                <a:solidFill>
                  <a:srgbClr val="EE0088"/>
                </a:solidFill>
                <a:latin typeface="方正汉真广标简体" panose="02000000000000000000" charset="-122"/>
                <a:ea typeface="方正汉真广标简体" panose="02000000000000000000" charset="-122"/>
              </a:rPr>
              <a:t>妇科病传统治疗方法的缺陷</a:t>
            </a:r>
            <a:endParaRPr lang="zh-CN" altLang="en-US" sz="2400" dirty="0">
              <a:solidFill>
                <a:srgbClr val="EE0088"/>
              </a:solidFill>
              <a:latin typeface="方正汉真广标简体" panose="02000000000000000000" charset="-122"/>
              <a:ea typeface="方正汉真广标简体" panose="02000000000000000000" charset="-122"/>
            </a:endParaRPr>
          </a:p>
        </p:txBody>
      </p:sp>
      <p:sp>
        <p:nvSpPr>
          <p:cNvPr id="6" name="圆角矩形 5"/>
          <p:cNvSpPr/>
          <p:nvPr>
            <p:custDataLst>
              <p:tags r:id="rId9"/>
            </p:custDataLst>
          </p:nvPr>
        </p:nvSpPr>
        <p:spPr>
          <a:xfrm>
            <a:off x="899160" y="1558290"/>
            <a:ext cx="7705090" cy="1583690"/>
          </a:xfrm>
          <a:prstGeom prst="roundRect">
            <a:avLst/>
          </a:prstGeom>
          <a:solidFill>
            <a:srgbClr val="FCA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custDataLst>
              <p:tags r:id="rId10"/>
            </p:custDataLst>
          </p:nvPr>
        </p:nvSpPr>
        <p:spPr>
          <a:xfrm>
            <a:off x="1042988" y="1658620"/>
            <a:ext cx="6262688" cy="1383665"/>
          </a:xfrm>
          <a:prstGeom prst="rect">
            <a:avLst/>
          </a:prstGeom>
          <a:noFill/>
        </p:spPr>
        <p:txBody>
          <a:bodyPr>
            <a:spAutoFit/>
          </a:bodyPr>
          <a:p>
            <a:pPr marR="0" defTabSz="914400">
              <a:lnSpc>
                <a:spcPct val="140000"/>
              </a:lnSpc>
              <a:spcBef>
                <a:spcPts val="0"/>
              </a:spcBef>
              <a:spcAft>
                <a:spcPts val="0"/>
              </a:spcAft>
              <a:buClrTx/>
              <a:buSzTx/>
              <a:buFontTx/>
              <a:defRPr/>
            </a:pPr>
            <a:r>
              <a:rPr kumimoji="0" lang="zh-CN" altLang="en-US" sz="2000" kern="1200" cap="none" spc="0" normalizeH="0" baseline="0" noProof="0">
                <a:solidFill>
                  <a:srgbClr val="EE0088"/>
                </a:solidFill>
                <a:latin typeface="宋体" panose="02010600030101010101" pitchFamily="2" charset="-122"/>
                <a:ea typeface="宋体" panose="02010600030101010101" pitchFamily="2" charset="-122"/>
                <a:cs typeface="+mn-cs"/>
              </a:rPr>
              <a:t>口服药：</a:t>
            </a:r>
            <a:r>
              <a:rPr kumimoji="0" lang="zh-CN" altLang="en-US" sz="2000" kern="1200" cap="none" spc="0" normalizeH="0" baseline="0" noProof="0">
                <a:solidFill>
                  <a:schemeClr val="tx1"/>
                </a:solidFill>
                <a:latin typeface="宋体" panose="02010600030101010101" pitchFamily="2" charset="-122"/>
                <a:ea typeface="宋体" panose="02010600030101010101" pitchFamily="2" charset="-122"/>
                <a:cs typeface="+mn-cs"/>
              </a:rPr>
              <a:t>胃粘膜受损、破坏阴道的酸碱平衡</a:t>
            </a:r>
            <a:endParaRPr kumimoji="0" lang="zh-CN" altLang="en-US" sz="2000" kern="1200" cap="none" spc="0" normalizeH="0" baseline="0" noProof="0">
              <a:solidFill>
                <a:srgbClr val="EE0088"/>
              </a:solidFill>
              <a:latin typeface="宋体" panose="02010600030101010101" pitchFamily="2" charset="-122"/>
              <a:ea typeface="宋体" panose="02010600030101010101" pitchFamily="2" charset="-122"/>
              <a:cs typeface="+mn-cs"/>
            </a:endParaRPr>
          </a:p>
          <a:p>
            <a:pPr marR="0" defTabSz="914400">
              <a:lnSpc>
                <a:spcPct val="140000"/>
              </a:lnSpc>
              <a:spcBef>
                <a:spcPts val="0"/>
              </a:spcBef>
              <a:spcAft>
                <a:spcPts val="0"/>
              </a:spcAft>
              <a:buClrTx/>
              <a:buSzTx/>
              <a:buFontTx/>
              <a:defRPr/>
            </a:pPr>
            <a:r>
              <a:rPr kumimoji="0" lang="zh-CN" altLang="en-US" sz="2000" kern="1200" cap="none" spc="0" normalizeH="0" baseline="0" noProof="0">
                <a:solidFill>
                  <a:srgbClr val="EE0088"/>
                </a:solidFill>
                <a:latin typeface="宋体" panose="02010600030101010101" pitchFamily="2" charset="-122"/>
                <a:ea typeface="宋体" panose="02010600030101010101" pitchFamily="2" charset="-122"/>
                <a:cs typeface="+mn-cs"/>
                <a:sym typeface="+mn-ea"/>
              </a:rPr>
              <a:t>洗液：</a:t>
            </a:r>
            <a:r>
              <a:rPr kumimoji="0" lang="zh-CN" altLang="en-US" sz="2000" kern="1200" cap="none" spc="0" normalizeH="0" baseline="0" noProof="0">
                <a:solidFill>
                  <a:schemeClr val="tx1">
                    <a:lumMod val="85000"/>
                    <a:lumOff val="15000"/>
                  </a:schemeClr>
                </a:solidFill>
                <a:latin typeface="宋体" panose="02010600030101010101" pitchFamily="2" charset="-122"/>
                <a:ea typeface="宋体" panose="02010600030101010101" pitchFamily="2" charset="-122"/>
                <a:cs typeface="+mn-cs"/>
                <a:sym typeface="+mn-ea"/>
              </a:rPr>
              <a:t>时间短，治标不治本，破坏阴道平衡</a:t>
            </a:r>
            <a:endParaRPr kumimoji="0" lang="zh-CN" altLang="en-US" sz="2000" kern="1200" cap="none" spc="0" normalizeH="0" baseline="0" noProof="0">
              <a:solidFill>
                <a:schemeClr val="tx1">
                  <a:lumMod val="85000"/>
                  <a:lumOff val="15000"/>
                </a:schemeClr>
              </a:solidFill>
              <a:latin typeface="宋体" panose="02010600030101010101" pitchFamily="2" charset="-122"/>
              <a:ea typeface="宋体" panose="02010600030101010101" pitchFamily="2" charset="-122"/>
              <a:cs typeface="+mn-cs"/>
              <a:sym typeface="+mn-ea"/>
            </a:endParaRPr>
          </a:p>
          <a:p>
            <a:pPr marR="0" defTabSz="914400">
              <a:lnSpc>
                <a:spcPct val="140000"/>
              </a:lnSpc>
              <a:spcBef>
                <a:spcPts val="0"/>
              </a:spcBef>
              <a:spcAft>
                <a:spcPts val="0"/>
              </a:spcAft>
              <a:buClrTx/>
              <a:buSzTx/>
              <a:buFontTx/>
              <a:defRPr/>
            </a:pPr>
            <a:r>
              <a:rPr kumimoji="0" lang="zh-CN" altLang="en-US" sz="2000" kern="1200" cap="none" spc="0" normalizeH="0" baseline="0" noProof="0">
                <a:solidFill>
                  <a:srgbClr val="EE0088"/>
                </a:solidFill>
                <a:latin typeface="宋体" panose="02010600030101010101" pitchFamily="2" charset="-122"/>
                <a:ea typeface="宋体" panose="02010600030101010101" pitchFamily="2" charset="-122"/>
                <a:cs typeface="+mn-cs"/>
                <a:sym typeface="+mn-ea"/>
              </a:rPr>
              <a:t>栓剂：</a:t>
            </a:r>
            <a:r>
              <a:rPr kumimoji="0" lang="zh-CN" altLang="en-US" sz="2000" kern="1200" cap="none" spc="0" normalizeH="0" baseline="0" noProof="0">
                <a:solidFill>
                  <a:schemeClr val="tx1">
                    <a:lumMod val="85000"/>
                    <a:lumOff val="15000"/>
                  </a:schemeClr>
                </a:solidFill>
                <a:latin typeface="宋体" panose="02010600030101010101" pitchFamily="2" charset="-122"/>
                <a:ea typeface="宋体" panose="02010600030101010101" pitchFamily="2" charset="-122"/>
                <a:cs typeface="+mn-cs"/>
                <a:sym typeface="+mn-ea"/>
              </a:rPr>
              <a:t>黏膜受损，容易交叉感染，时间短</a:t>
            </a:r>
            <a:endParaRPr kumimoji="0" lang="zh-CN" altLang="en-US" sz="2000" b="1" kern="1200" cap="none" spc="0" normalizeH="0" baseline="0" noProof="0" dirty="0">
              <a:solidFill>
                <a:schemeClr val="tx1">
                  <a:lumMod val="85000"/>
                  <a:lumOff val="15000"/>
                </a:schemeClr>
              </a:solidFill>
              <a:latin typeface="宋体" panose="02010600030101010101" pitchFamily="2" charset="-122"/>
              <a:ea typeface="宋体" panose="02010600030101010101" pitchFamily="2" charset="-122"/>
              <a:cs typeface="+mn-cs"/>
              <a:sym typeface="+mn-ea"/>
            </a:endParaRPr>
          </a:p>
        </p:txBody>
      </p:sp>
      <p:sp>
        <p:nvSpPr>
          <p:cNvPr id="13314" name="标题 13313"/>
          <p:cNvSpPr>
            <a:spLocks noGrp="1"/>
          </p:cNvSpPr>
          <p:nvPr>
            <p:custDataLst>
              <p:tags r:id="rId11"/>
            </p:custDataLst>
          </p:nvPr>
        </p:nvSpPr>
        <p:spPr>
          <a:xfrm>
            <a:off x="899160" y="3355340"/>
            <a:ext cx="6923405" cy="718820"/>
          </a:xfrm>
          <a:prstGeom prst="rect">
            <a:avLst/>
          </a:prstGeom>
          <a:noFill/>
          <a:ln w="9525">
            <a:noFill/>
          </a:ln>
        </p:spPr>
        <p:txBody>
          <a:bodyPr vert="horz" wrap="square"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gn="l"/>
            <a:r>
              <a:rPr lang="zh-CN" altLang="en-US" sz="2400" dirty="0">
                <a:solidFill>
                  <a:srgbClr val="FF3399"/>
                </a:solidFill>
                <a:latin typeface="方正粗圆简体" panose="03000509000000000000" charset="-122"/>
                <a:ea typeface="方正粗圆简体" panose="03000509000000000000" charset="-122"/>
              </a:rPr>
              <a:t>心理因素与</a:t>
            </a:r>
            <a:r>
              <a:rPr lang="zh-CN" altLang="en-US" sz="2400">
                <a:solidFill>
                  <a:srgbClr val="FF3399"/>
                </a:solidFill>
                <a:latin typeface="方正粗圆简体" panose="03000509000000000000" charset="-122"/>
                <a:ea typeface="方正粗圆简体" panose="03000509000000000000" charset="-122"/>
              </a:rPr>
              <a:t>妇科疾</a:t>
            </a:r>
            <a:r>
              <a:rPr lang="zh-CN" altLang="en-US" sz="2400" dirty="0">
                <a:solidFill>
                  <a:srgbClr val="FF3399"/>
                </a:solidFill>
                <a:latin typeface="方正粗圆简体" panose="03000509000000000000" charset="-122"/>
                <a:ea typeface="方正粗圆简体" panose="03000509000000000000" charset="-122"/>
              </a:rPr>
              <a:t>病互为因果</a:t>
            </a:r>
            <a:endParaRPr lang="zh-CN" altLang="en-US" sz="2400">
              <a:solidFill>
                <a:srgbClr val="FF3399"/>
              </a:solidFill>
              <a:latin typeface="方正粗圆简体" panose="03000509000000000000" charset="-122"/>
              <a:ea typeface="方正粗圆简体" panose="03000509000000000000" charset="-122"/>
            </a:endParaRPr>
          </a:p>
        </p:txBody>
      </p:sp>
      <p:sp>
        <p:nvSpPr>
          <p:cNvPr id="13315" name="文本占位符 13314"/>
          <p:cNvSpPr>
            <a:spLocks noGrp="1"/>
          </p:cNvSpPr>
          <p:nvPr>
            <p:custDataLst>
              <p:tags r:id="rId12"/>
            </p:custDataLst>
          </p:nvPr>
        </p:nvSpPr>
        <p:spPr>
          <a:xfrm>
            <a:off x="899160" y="4350385"/>
            <a:ext cx="6255385" cy="2194560"/>
          </a:xfrm>
          <a:prstGeom prst="rect">
            <a:avLst/>
          </a:prstGeom>
          <a:noFill/>
          <a:ln w="9525">
            <a:noFill/>
          </a:ln>
        </p:spPr>
        <p:txBody>
          <a:bodyPr vert="horz" wrap="square" anchor="t"/>
          <a:lst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812800" indent="-812800">
              <a:lnSpc>
                <a:spcPct val="140000"/>
              </a:lnSpc>
              <a:buNone/>
            </a:pPr>
            <a:r>
              <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rPr>
              <a:t>反复的炎症</a:t>
            </a:r>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rPr>
              <a:t>痛苦、自闭、拒绝婚姻</a:t>
            </a:r>
            <a:endPar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812800" indent="-812800">
              <a:lnSpc>
                <a:spcPct val="140000"/>
              </a:lnSpc>
              <a:buNone/>
            </a:pPr>
            <a:r>
              <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rPr>
              <a:t>长期的不愈的炎症</a:t>
            </a:r>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rPr>
              <a:t>恐惧癌变、内心焦虑</a:t>
            </a:r>
            <a:endPar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812800" indent="-812800">
              <a:lnSpc>
                <a:spcPct val="140000"/>
              </a:lnSpc>
              <a:buNone/>
            </a:pPr>
            <a:r>
              <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rPr>
              <a:t>不孕症</a:t>
            </a:r>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rPr>
              <a:t>长期抑郁导致婚姻裂变</a:t>
            </a:r>
            <a:endPar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812800" indent="-812800">
              <a:lnSpc>
                <a:spcPct val="140000"/>
              </a:lnSpc>
              <a:buNone/>
            </a:pPr>
            <a:r>
              <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rPr>
              <a:t>妇科癌症</a:t>
            </a:r>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rPr>
              <a:t>认知改变、发生过激行为甚至自杀</a:t>
            </a:r>
            <a:endPar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812800" indent="-812800">
              <a:lnSpc>
                <a:spcPct val="140000"/>
              </a:lnSpc>
              <a:buNone/>
            </a:pPr>
            <a:r>
              <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rPr>
              <a:t>医疗费用沉重</a:t>
            </a:r>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rPr>
              <a:t>情绪消极、固执、偏见</a:t>
            </a:r>
            <a:endPar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812800" indent="-812800">
              <a:lnSpc>
                <a:spcPct val="140000"/>
              </a:lnSpc>
              <a:buNone/>
            </a:pPr>
            <a:endPar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3317" name="文本框 13316"/>
          <p:cNvSpPr txBox="1"/>
          <p:nvPr>
            <p:custDataLst>
              <p:tags r:id="rId13"/>
            </p:custDataLst>
          </p:nvPr>
        </p:nvSpPr>
        <p:spPr>
          <a:xfrm>
            <a:off x="898843" y="3932555"/>
            <a:ext cx="3230880" cy="398780"/>
          </a:xfrm>
          <a:prstGeom prst="rect">
            <a:avLst/>
          </a:prstGeom>
          <a:noFill/>
          <a:ln w="9525">
            <a:noFill/>
          </a:ln>
        </p:spPr>
        <p:txBody>
          <a:bodyPr wrap="none" anchor="t">
            <a:spAutoFit/>
          </a:bodyPr>
          <a:p>
            <a:r>
              <a:rPr lang="zh-CN" altLang="en-US" sz="2000" dirty="0">
                <a:solidFill>
                  <a:schemeClr val="tx1"/>
                </a:solidFill>
                <a:latin typeface="微软雅黑" panose="020B0503020204020204" charset="-122"/>
                <a:ea typeface="微软雅黑" panose="020B0503020204020204" charset="-122"/>
              </a:rPr>
              <a:t>妇科病造成沉重的心理压力</a:t>
            </a:r>
            <a:endParaRPr lang="zh-CN" altLang="en-US" sz="2000" dirty="0">
              <a:solidFill>
                <a:schemeClr val="tx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ox(in)">
                                      <p:cBhvr>
                                        <p:cTn id="7" dur="3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315">
                                            <p:txEl>
                                              <p:charRg st="0" end="18"/>
                                            </p:txEl>
                                          </p:spTgt>
                                        </p:tgtEl>
                                        <p:attrNameLst>
                                          <p:attrName>style.visibility</p:attrName>
                                        </p:attrNameLst>
                                      </p:cBhvr>
                                      <p:to>
                                        <p:strVal val="visible"/>
                                      </p:to>
                                    </p:set>
                                    <p:animEffect transition="in" filter="blinds(horizontal)">
                                      <p:cBhvr>
                                        <p:cTn id="12" dur="3000"/>
                                        <p:tgtEl>
                                          <p:spTgt spid="13315">
                                            <p:txEl>
                                              <p:charRg st="0" end="1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315">
                                            <p:txEl>
                                              <p:charRg st="18" end="38"/>
                                            </p:txEl>
                                          </p:spTgt>
                                        </p:tgtEl>
                                        <p:attrNameLst>
                                          <p:attrName>style.visibility</p:attrName>
                                        </p:attrNameLst>
                                      </p:cBhvr>
                                      <p:to>
                                        <p:strVal val="visible"/>
                                      </p:to>
                                    </p:set>
                                    <p:animEffect transition="in" filter="blinds(horizontal)">
                                      <p:cBhvr>
                                        <p:cTn id="17" dur="3000"/>
                                        <p:tgtEl>
                                          <p:spTgt spid="13315">
                                            <p:txEl>
                                              <p:charRg st="18" end="3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315">
                                            <p:txEl>
                                              <p:charRg st="38" end="54"/>
                                            </p:txEl>
                                          </p:spTgt>
                                        </p:tgtEl>
                                        <p:attrNameLst>
                                          <p:attrName>style.visibility</p:attrName>
                                        </p:attrNameLst>
                                      </p:cBhvr>
                                      <p:to>
                                        <p:strVal val="visible"/>
                                      </p:to>
                                    </p:set>
                                    <p:animEffect transition="in" filter="blinds(horizontal)">
                                      <p:cBhvr>
                                        <p:cTn id="22" dur="3000"/>
                                        <p:tgtEl>
                                          <p:spTgt spid="13315">
                                            <p:txEl>
                                              <p:charRg st="38" end="5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315">
                                            <p:txEl>
                                              <p:charRg st="54" end="76"/>
                                            </p:txEl>
                                          </p:spTgt>
                                        </p:tgtEl>
                                        <p:attrNameLst>
                                          <p:attrName>style.visibility</p:attrName>
                                        </p:attrNameLst>
                                      </p:cBhvr>
                                      <p:to>
                                        <p:strVal val="visible"/>
                                      </p:to>
                                    </p:set>
                                    <p:animEffect transition="in" filter="blinds(horizontal)">
                                      <p:cBhvr>
                                        <p:cTn id="27" dur="3000"/>
                                        <p:tgtEl>
                                          <p:spTgt spid="13315">
                                            <p:txEl>
                                              <p:charRg st="54" end="7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315">
                                            <p:txEl>
                                              <p:charRg st="76" end="95"/>
                                            </p:txEl>
                                          </p:spTgt>
                                        </p:tgtEl>
                                        <p:attrNameLst>
                                          <p:attrName>style.visibility</p:attrName>
                                        </p:attrNameLst>
                                      </p:cBhvr>
                                      <p:to>
                                        <p:strVal val="visible"/>
                                      </p:to>
                                    </p:set>
                                    <p:animEffect transition="in" filter="blinds(horizontal)">
                                      <p:cBhvr>
                                        <p:cTn id="32" dur="3000"/>
                                        <p:tgtEl>
                                          <p:spTgt spid="13315">
                                            <p:txEl>
                                              <p:charRg st="76" end="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02-</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女性的烦恼</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pic>
        <p:nvPicPr>
          <p:cNvPr id="9218" name="图片 9217" descr="u=2277328992,1007497652&amp;fm=23&amp;gp=0"/>
          <p:cNvPicPr>
            <a:picLocks noChangeAspect="1"/>
          </p:cNvPicPr>
          <p:nvPr>
            <p:custDataLst>
              <p:tags r:id="rId8"/>
            </p:custDataLst>
          </p:nvPr>
        </p:nvPicPr>
        <p:blipFill>
          <a:blip r:embed="rId9"/>
          <a:srcRect l="3787" r="39745" b="14564"/>
          <a:stretch>
            <a:fillRect/>
          </a:stretch>
        </p:blipFill>
        <p:spPr>
          <a:xfrm>
            <a:off x="1187450" y="3068955"/>
            <a:ext cx="2386330" cy="2030095"/>
          </a:xfrm>
          <a:prstGeom prst="rect">
            <a:avLst/>
          </a:prstGeom>
          <a:noFill/>
          <a:ln w="9525">
            <a:noFill/>
          </a:ln>
        </p:spPr>
      </p:pic>
      <p:sp>
        <p:nvSpPr>
          <p:cNvPr id="9220" name="도넛 97"/>
          <p:cNvSpPr/>
          <p:nvPr>
            <p:custDataLst>
              <p:tags r:id="rId10"/>
            </p:custDataLst>
          </p:nvPr>
        </p:nvSpPr>
        <p:spPr>
          <a:xfrm>
            <a:off x="1073785" y="2790190"/>
            <a:ext cx="2520950" cy="2520950"/>
          </a:xfrm>
          <a:custGeom>
            <a:avLst/>
            <a:gdLst>
              <a:gd name="txL" fmla="*/ 369212 w 2521136"/>
              <a:gd name="txT" fmla="*/ 369212 h 2521136"/>
              <a:gd name="txR" fmla="*/ 2151924 w 2521136"/>
              <a:gd name="txB" fmla="*/ 2151924 h 2521136"/>
            </a:gdLst>
            <a:ahLst/>
            <a:cxnLst>
              <a:cxn ang="17694720">
                <a:pos x="1260568" y="0"/>
              </a:cxn>
              <a:cxn ang="17694720">
                <a:pos x="369212" y="369212"/>
              </a:cxn>
              <a:cxn ang="11796480">
                <a:pos x="0" y="1260568"/>
              </a:cxn>
              <a:cxn ang="5898240">
                <a:pos x="369212" y="2151924"/>
              </a:cxn>
              <a:cxn ang="5898240">
                <a:pos x="1260568" y="2521136"/>
              </a:cxn>
              <a:cxn ang="5898240">
                <a:pos x="2151924" y="2151924"/>
              </a:cxn>
              <a:cxn ang="0">
                <a:pos x="2521136" y="1260568"/>
              </a:cxn>
              <a:cxn ang="17694720">
                <a:pos x="2151924" y="369212"/>
              </a:cxn>
            </a:cxnLst>
            <a:rect l="txL" t="txT" r="txR" b="txB"/>
            <a:pathLst>
              <a:path w="2521136" h="2521136">
                <a:moveTo>
                  <a:pt x="0" y="1260568"/>
                </a:moveTo>
                <a:arcTo wR="1260568" hR="1260568" stAng="-10799997" swAng="5400003"/>
                <a:arcTo wR="1260568" hR="1260568" stAng="-5399997" swAng="5400003"/>
                <a:arcTo wR="1260568" hR="1260568" stAng="0" swAng="5400003"/>
                <a:arcTo wR="1260568" hR="1260568" stAng="-16199997" swAng="5400000"/>
                <a:close/>
                <a:moveTo>
                  <a:pt x="342698" y="1260568"/>
                </a:moveTo>
                <a:arcTo wR="917870" hR="917870" stAng="-10799996" swAng="-5400000"/>
                <a:arcTo wR="917870" hR="917870" stAng="-16199996" swAng="-5400000"/>
                <a:arcTo wR="917870" hR="917870" stAng="0" swAng="-5400000"/>
                <a:arcTo wR="917870" hR="917870" stAng="-5399996" swAng="-5400000"/>
                <a:close/>
              </a:path>
            </a:pathLst>
          </a:custGeom>
          <a:solidFill>
            <a:schemeClr val="bg1">
              <a:alpha val="59999"/>
            </a:schemeClr>
          </a:solidFill>
          <a:ln w="9525">
            <a:noFill/>
          </a:ln>
        </p:spPr>
        <p:txBody>
          <a:bodyPr anchor="ctr"/>
          <a:p>
            <a:pPr algn="ctr"/>
            <a:endParaRPr lang="ko-KR" altLang="en-US" dirty="0">
              <a:latin typeface="Arail" charset="0"/>
              <a:ea typeface="Arail" charset="0"/>
            </a:endParaRPr>
          </a:p>
        </p:txBody>
      </p:sp>
      <p:sp>
        <p:nvSpPr>
          <p:cNvPr id="9221" name="도넛 116"/>
          <p:cNvSpPr/>
          <p:nvPr>
            <p:custDataLst>
              <p:tags r:id="rId11"/>
            </p:custDataLst>
          </p:nvPr>
        </p:nvSpPr>
        <p:spPr>
          <a:xfrm>
            <a:off x="1075690" y="2790825"/>
            <a:ext cx="2520950" cy="2520950"/>
          </a:xfrm>
          <a:custGeom>
            <a:avLst/>
            <a:gdLst>
              <a:gd name="txL" fmla="*/ 369212 w 2521136"/>
              <a:gd name="txT" fmla="*/ 369212 h 2521136"/>
              <a:gd name="txR" fmla="*/ 2151924 w 2521136"/>
              <a:gd name="txB" fmla="*/ 2151924 h 2521136"/>
            </a:gdLst>
            <a:ahLst/>
            <a:cxnLst>
              <a:cxn ang="17694720">
                <a:pos x="1260568" y="0"/>
              </a:cxn>
              <a:cxn ang="17694720">
                <a:pos x="369212" y="369212"/>
              </a:cxn>
              <a:cxn ang="11796480">
                <a:pos x="0" y="1260568"/>
              </a:cxn>
              <a:cxn ang="5898240">
                <a:pos x="369212" y="2151924"/>
              </a:cxn>
              <a:cxn ang="5898240">
                <a:pos x="1260568" y="2521136"/>
              </a:cxn>
              <a:cxn ang="5898240">
                <a:pos x="2151924" y="2151924"/>
              </a:cxn>
              <a:cxn ang="0">
                <a:pos x="2521136" y="1260568"/>
              </a:cxn>
              <a:cxn ang="17694720">
                <a:pos x="2151924" y="369212"/>
              </a:cxn>
            </a:cxnLst>
            <a:rect l="txL" t="txT" r="txR" b="txB"/>
            <a:pathLst>
              <a:path w="2521136" h="2521136">
                <a:moveTo>
                  <a:pt x="0" y="1260568"/>
                </a:moveTo>
                <a:arcTo wR="1260568" hR="1260568" stAng="-10799997" swAng="5400003"/>
                <a:arcTo wR="1260568" hR="1260568" stAng="-5399997" swAng="5400003"/>
                <a:arcTo wR="1260568" hR="1260568" stAng="0" swAng="5400003"/>
                <a:arcTo wR="1260568" hR="1260568" stAng="-16199997" swAng="5400000"/>
                <a:close/>
                <a:moveTo>
                  <a:pt x="218835" y="1260568"/>
                </a:moveTo>
                <a:arcTo wR="1041733" hR="1041733" stAng="-10799997" swAng="-5400000"/>
                <a:arcTo wR="1041733" hR="1041733" stAng="-16199997" swAng="-5400000"/>
                <a:arcTo wR="1041733" hR="1041733" stAng="0" swAng="-5400000"/>
                <a:arcTo wR="1041733" hR="1041733" stAng="-5399997" swAng="-5400000"/>
                <a:close/>
              </a:path>
            </a:pathLst>
          </a:custGeom>
          <a:solidFill>
            <a:srgbClr val="D9D9D9">
              <a:alpha val="50000"/>
            </a:srgbClr>
          </a:solidFill>
          <a:ln w="9525">
            <a:noFill/>
          </a:ln>
        </p:spPr>
        <p:txBody>
          <a:bodyPr anchor="ctr"/>
          <a:p>
            <a:pPr algn="ctr"/>
            <a:endParaRPr lang="ko-KR" altLang="en-US" dirty="0">
              <a:latin typeface="Arail" charset="0"/>
              <a:ea typeface="Arail" charset="0"/>
            </a:endParaRPr>
          </a:p>
        </p:txBody>
      </p:sp>
      <p:sp>
        <p:nvSpPr>
          <p:cNvPr id="9222" name="도넛 112"/>
          <p:cNvSpPr/>
          <p:nvPr>
            <p:custDataLst>
              <p:tags r:id="rId12"/>
            </p:custDataLst>
          </p:nvPr>
        </p:nvSpPr>
        <p:spPr>
          <a:xfrm>
            <a:off x="531495" y="2237105"/>
            <a:ext cx="3617595" cy="3617595"/>
          </a:xfrm>
          <a:custGeom>
            <a:avLst/>
            <a:gdLst>
              <a:gd name="txL" fmla="*/ 529823 w 3617857"/>
              <a:gd name="txT" fmla="*/ 529823 h 3617857"/>
              <a:gd name="txR" fmla="*/ 3088034 w 3617857"/>
              <a:gd name="txB" fmla="*/ 3088034 h 3617857"/>
            </a:gdLst>
            <a:ahLst/>
            <a:cxnLst>
              <a:cxn ang="17694720">
                <a:pos x="1808929" y="0"/>
              </a:cxn>
              <a:cxn ang="17694720">
                <a:pos x="529823" y="529823"/>
              </a:cxn>
              <a:cxn ang="11796480">
                <a:pos x="0" y="1808929"/>
              </a:cxn>
              <a:cxn ang="5898240">
                <a:pos x="529823" y="3088034"/>
              </a:cxn>
              <a:cxn ang="5898240">
                <a:pos x="1808929" y="3617857"/>
              </a:cxn>
              <a:cxn ang="5898240">
                <a:pos x="3088034" y="3088034"/>
              </a:cxn>
              <a:cxn ang="0">
                <a:pos x="3617857" y="1808929"/>
              </a:cxn>
              <a:cxn ang="17694720">
                <a:pos x="3088034" y="529823"/>
              </a:cxn>
            </a:cxnLst>
            <a:rect l="txL" t="txT" r="txR" b="txB"/>
            <a:pathLst>
              <a:path w="3617857" h="3617857">
                <a:moveTo>
                  <a:pt x="0" y="1808929"/>
                </a:moveTo>
                <a:arcTo wR="1808929" hR="1808929" stAng="-10799996" swAng="5400002"/>
                <a:arcTo wR="1808929" hR="1808929" stAng="-5399996" swAng="5400002"/>
                <a:arcTo wR="1808929" hR="1808929" stAng="0" swAng="5400002"/>
                <a:arcTo wR="1808929" hR="1808929" stAng="-16199998" swAng="5400002"/>
                <a:close/>
                <a:moveTo>
                  <a:pt x="401763" y="1808929"/>
                </a:moveTo>
                <a:arcTo wR="1407165" hR="1407165" stAng="-10799995" swAng="-5400000"/>
                <a:arcTo wR="1407165" hR="1407165" stAng="-16199998" swAng="-5400000"/>
                <a:arcTo wR="1407165" hR="1407165" stAng="0" swAng="-5400000"/>
                <a:arcTo wR="1407165" hR="1407165" stAng="-5399995" swAng="-5400000"/>
                <a:close/>
              </a:path>
            </a:pathLst>
          </a:custGeom>
          <a:solidFill>
            <a:srgbClr val="F2F2F2"/>
          </a:solidFill>
          <a:ln w="9525">
            <a:noFill/>
          </a:ln>
        </p:spPr>
        <p:txBody>
          <a:bodyPr anchor="ctr"/>
          <a:p>
            <a:pPr algn="ctr"/>
            <a:endParaRPr lang="ko-KR" altLang="en-US" dirty="0">
              <a:latin typeface="Arail" charset="0"/>
              <a:ea typeface="Arail" charset="0"/>
            </a:endParaRPr>
          </a:p>
        </p:txBody>
      </p:sp>
      <p:sp>
        <p:nvSpPr>
          <p:cNvPr id="9226" name="막힌 원호 92"/>
          <p:cNvSpPr/>
          <p:nvPr>
            <p:custDataLst>
              <p:tags r:id="rId13"/>
            </p:custDataLst>
          </p:nvPr>
        </p:nvSpPr>
        <p:spPr>
          <a:xfrm>
            <a:off x="652780" y="2369185"/>
            <a:ext cx="3359150" cy="3359150"/>
          </a:xfrm>
          <a:custGeom>
            <a:avLst/>
            <a:gdLst>
              <a:gd name="txL" fmla="*/ 0 w 3359327"/>
              <a:gd name="txT" fmla="*/ 0 h 3359327"/>
              <a:gd name="txR" fmla="*/ 3359327 w 3359327"/>
              <a:gd name="txB" fmla="*/ 1730165 h 3359327"/>
            </a:gdLst>
            <a:ahLst/>
            <a:cxnLst>
              <a:cxn ang="5898240">
                <a:pos x="297653" y="1679661"/>
              </a:cxn>
              <a:cxn ang="5898240">
                <a:pos x="3061048" y="1721215"/>
              </a:cxn>
              <a:cxn ang="5898240">
                <a:pos x="1679664" y="1679664"/>
              </a:cxn>
            </a:cxnLst>
            <a:rect l="txL" t="txT" r="txR" b="txB"/>
            <a:pathLst>
              <a:path w="3359327" h="3359327">
                <a:moveTo>
                  <a:pt x="0" y="1679662"/>
                </a:moveTo>
                <a:arcTo wR="1679664" hR="1679664" stAng="-10799996" swAng="10903381"/>
                <a:lnTo>
                  <a:pt x="2763530" y="1712266"/>
                </a:lnTo>
                <a:arcTo wR="1084357" hR="1084357" stAng="-21496623" swAng="-10903380"/>
                <a:close/>
              </a:path>
            </a:pathLst>
          </a:custGeom>
          <a:solidFill>
            <a:srgbClr val="E66C7D"/>
          </a:solidFill>
          <a:ln w="9525">
            <a:noFill/>
          </a:ln>
        </p:spPr>
        <p:txBody>
          <a:bodyPr anchor="ctr"/>
          <a:p>
            <a:pPr algn="ctr"/>
            <a:endParaRPr lang="ko-KR" altLang="en-US" dirty="0">
              <a:latin typeface="Arail" charset="0"/>
              <a:ea typeface="Arail" charset="0"/>
            </a:endParaRPr>
          </a:p>
        </p:txBody>
      </p:sp>
      <p:sp>
        <p:nvSpPr>
          <p:cNvPr id="9228" name="막힌 원호 93"/>
          <p:cNvSpPr/>
          <p:nvPr>
            <p:custDataLst>
              <p:tags r:id="rId14"/>
            </p:custDataLst>
          </p:nvPr>
        </p:nvSpPr>
        <p:spPr>
          <a:xfrm flipV="1">
            <a:off x="649605" y="2369185"/>
            <a:ext cx="3359150" cy="3359150"/>
          </a:xfrm>
          <a:custGeom>
            <a:avLst/>
            <a:gdLst>
              <a:gd name="txL" fmla="*/ 0 w 3359327"/>
              <a:gd name="txT" fmla="*/ 0 h 3359327"/>
              <a:gd name="txR" fmla="*/ 3359327 w 3359327"/>
              <a:gd name="txB" fmla="*/ 1684422 h 3359327"/>
            </a:gdLst>
            <a:ahLst/>
            <a:cxnLst>
              <a:cxn ang="5898240">
                <a:pos x="297272" y="1683579"/>
              </a:cxn>
              <a:cxn ang="5898240">
                <a:pos x="3062057" y="1681523"/>
              </a:cxn>
              <a:cxn ang="5898240">
                <a:pos x="1679664" y="1679664"/>
              </a:cxn>
            </a:cxnLst>
            <a:rect l="txL" t="txT" r="txR" b="txB"/>
            <a:pathLst>
              <a:path w="3359327" h="3359327">
                <a:moveTo>
                  <a:pt x="7" y="1684422"/>
                </a:moveTo>
                <a:arcTo wR="1679664" hR="1679664" stAng="-10809740" swAng="10814376"/>
                <a:lnTo>
                  <a:pt x="2764792" y="1681124"/>
                </a:lnTo>
                <a:arcTo wR="1085130" hR="1085130" stAng="-21595371" swAng="-10814377"/>
                <a:close/>
              </a:path>
            </a:pathLst>
          </a:custGeom>
          <a:solidFill>
            <a:srgbClr val="60B5CC"/>
          </a:solidFill>
          <a:ln w="9525">
            <a:noFill/>
          </a:ln>
        </p:spPr>
        <p:txBody>
          <a:bodyPr anchor="ctr"/>
          <a:p>
            <a:pPr algn="ctr"/>
            <a:endParaRPr lang="ko-KR" altLang="en-US" dirty="0">
              <a:latin typeface="Arail" charset="0"/>
              <a:ea typeface="Arail" charset="0"/>
            </a:endParaRPr>
          </a:p>
        </p:txBody>
      </p:sp>
      <p:sp>
        <p:nvSpPr>
          <p:cNvPr id="9229" name="도넛 95"/>
          <p:cNvSpPr/>
          <p:nvPr>
            <p:custDataLst>
              <p:tags r:id="rId15"/>
            </p:custDataLst>
          </p:nvPr>
        </p:nvSpPr>
        <p:spPr>
          <a:xfrm>
            <a:off x="935990" y="2653030"/>
            <a:ext cx="2792095" cy="2792095"/>
          </a:xfrm>
          <a:custGeom>
            <a:avLst/>
            <a:gdLst>
              <a:gd name="txL" fmla="*/ 408879 w 2792000"/>
              <a:gd name="txT" fmla="*/ 408879 h 2792000"/>
              <a:gd name="txR" fmla="*/ 2383121 w 2792000"/>
              <a:gd name="txB" fmla="*/ 2383121 h 2792000"/>
            </a:gdLst>
            <a:ahLst/>
            <a:cxnLst>
              <a:cxn ang="17694720">
                <a:pos x="1396000" y="0"/>
              </a:cxn>
              <a:cxn ang="17694720">
                <a:pos x="408879" y="408879"/>
              </a:cxn>
              <a:cxn ang="11796480">
                <a:pos x="0" y="1396000"/>
              </a:cxn>
              <a:cxn ang="5898240">
                <a:pos x="408879" y="2383121"/>
              </a:cxn>
              <a:cxn ang="5898240">
                <a:pos x="1396000" y="2792000"/>
              </a:cxn>
              <a:cxn ang="5898240">
                <a:pos x="2383121" y="2383121"/>
              </a:cxn>
              <a:cxn ang="0">
                <a:pos x="2792000" y="1396000"/>
              </a:cxn>
              <a:cxn ang="17694720">
                <a:pos x="2383121" y="408879"/>
              </a:cxn>
            </a:cxnLst>
            <a:rect l="txL" t="txT" r="txR" b="txB"/>
            <a:pathLst>
              <a:path w="2792000" h="2792000">
                <a:moveTo>
                  <a:pt x="0" y="1396000"/>
                </a:moveTo>
                <a:arcTo wR="1396000" hR="1396000" stAng="-10799995" swAng="5400000"/>
                <a:arcTo wR="1396000" hR="1396000" stAng="-5399995" swAng="5400000"/>
                <a:arcTo wR="1396000" hR="1396000" stAng="0" swAng="5400002"/>
                <a:arcTo wR="1396000" hR="1396000" stAng="-16199998" swAng="5400002"/>
                <a:close/>
                <a:moveTo>
                  <a:pt x="310052" y="1396000"/>
                </a:moveTo>
                <a:arcTo wR="1085948" hR="1085948" stAng="-10799997" swAng="-5400000"/>
                <a:arcTo wR="1085948" hR="1085948" stAng="-16199997" swAng="-5400000"/>
                <a:arcTo wR="1085948" hR="1085948" stAng="0" swAng="-5400000"/>
                <a:arcTo wR="1085948" hR="1085948" stAng="-5399997" swAng="-5400000"/>
                <a:close/>
              </a:path>
            </a:pathLst>
          </a:custGeom>
          <a:solidFill>
            <a:schemeClr val="bg1">
              <a:alpha val="50000"/>
            </a:schemeClr>
          </a:solidFill>
          <a:ln w="9525">
            <a:noFill/>
          </a:ln>
        </p:spPr>
        <p:txBody>
          <a:bodyPr anchor="ctr"/>
          <a:p>
            <a:pPr algn="ctr"/>
            <a:endParaRPr lang="ko-KR" altLang="en-US" dirty="0">
              <a:latin typeface="Arail" charset="0"/>
              <a:ea typeface="Arail" charset="0"/>
            </a:endParaRPr>
          </a:p>
        </p:txBody>
      </p:sp>
      <p:sp>
        <p:nvSpPr>
          <p:cNvPr id="9231" name="TextBox 100"/>
          <p:cNvSpPr txBox="1"/>
          <p:nvPr>
            <p:custDataLst>
              <p:tags r:id="rId16"/>
            </p:custDataLst>
          </p:nvPr>
        </p:nvSpPr>
        <p:spPr>
          <a:xfrm>
            <a:off x="539115" y="1635125"/>
            <a:ext cx="7232015" cy="829945"/>
          </a:xfrm>
          <a:prstGeom prst="rect">
            <a:avLst/>
          </a:prstGeom>
          <a:noFill/>
          <a:ln w="9525">
            <a:noFill/>
          </a:ln>
        </p:spPr>
        <p:txBody>
          <a:bodyPr wrap="square">
            <a:spAutoFit/>
            <a:scene3d>
              <a:camera prst="orthographicFront"/>
              <a:lightRig rig="soft" dir="t">
                <a:rot lat="0" lon="0" rev="15600000"/>
              </a:lightRig>
            </a:scene3d>
            <a:sp3d extrusionH="57150" prstMaterial="softEdge">
              <a:bevelT w="25400" h="38100"/>
            </a:sp3d>
          </a:bodyPr>
          <a:p>
            <a:r>
              <a:rPr lang="zh-CN" altLang="en-US" sz="1600" dirty="0">
                <a:solidFill>
                  <a:schemeClr val="accent4"/>
                </a:solidFill>
                <a:effectLst/>
                <a:latin typeface="宋体" panose="02010600030101010101" pitchFamily="2" charset="-122"/>
                <a:ea typeface="宋体" panose="02010600030101010101" pitchFamily="2" charset="-122"/>
              </a:rPr>
              <a:t>传统妇科护疗产品都存在自身的局限性，预防、护理调节和治疗三重功能不能同时完成，使用时存在如下弊端：</a:t>
            </a:r>
            <a:endParaRPr lang="zh-CN" altLang="en-US" sz="1600" dirty="0">
              <a:solidFill>
                <a:schemeClr val="accent4"/>
              </a:solidFill>
              <a:effectLst/>
              <a:latin typeface="宋体" panose="02010600030101010101" pitchFamily="2" charset="-122"/>
              <a:ea typeface="宋体" panose="02010600030101010101" pitchFamily="2" charset="-122"/>
            </a:endParaRPr>
          </a:p>
          <a:p>
            <a:endParaRPr lang="zh-CN" altLang="en-US" sz="1600" dirty="0">
              <a:solidFill>
                <a:schemeClr val="accent4"/>
              </a:solidFill>
              <a:effectLst/>
              <a:latin typeface="宋体" panose="02010600030101010101" pitchFamily="2" charset="-122"/>
              <a:ea typeface="宋体" panose="02010600030101010101" pitchFamily="2" charset="-122"/>
            </a:endParaRPr>
          </a:p>
        </p:txBody>
      </p:sp>
      <p:sp>
        <p:nvSpPr>
          <p:cNvPr id="16" name="圆角矩形 15"/>
          <p:cNvSpPr/>
          <p:nvPr/>
        </p:nvSpPr>
        <p:spPr>
          <a:xfrm>
            <a:off x="4572000" y="3744595"/>
            <a:ext cx="3456305" cy="514985"/>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6"/>
          <p:cNvSpPr/>
          <p:nvPr/>
        </p:nvSpPr>
        <p:spPr>
          <a:xfrm>
            <a:off x="4572000" y="4370705"/>
            <a:ext cx="3456305" cy="514985"/>
          </a:xfrm>
          <a:prstGeom prst="roundRect">
            <a:avLst/>
          </a:prstGeom>
          <a:solidFill>
            <a:srgbClr val="60B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33" name="TextBox 104"/>
          <p:cNvSpPr txBox="1"/>
          <p:nvPr>
            <p:custDataLst>
              <p:tags r:id="rId17"/>
            </p:custDataLst>
          </p:nvPr>
        </p:nvSpPr>
        <p:spPr>
          <a:xfrm>
            <a:off x="5010785" y="3767455"/>
            <a:ext cx="2536190" cy="521970"/>
          </a:xfrm>
          <a:prstGeom prst="rect">
            <a:avLst/>
          </a:prstGeom>
          <a:noFill/>
          <a:ln w="9525">
            <a:noFill/>
          </a:ln>
        </p:spPr>
        <p:txBody>
          <a:bodyPr wrap="square">
            <a:spAutoFit/>
          </a:bodyPr>
          <a:p>
            <a:pPr algn="ctr">
              <a:buFont typeface="Arial" panose="020B0604020202020204" pitchFamily="34" charset="0"/>
            </a:pPr>
            <a:r>
              <a:rPr lang="zh-CN" altLang="en-US" sz="1400" dirty="0">
                <a:solidFill>
                  <a:schemeClr val="accent4"/>
                </a:solidFill>
                <a:effectLst/>
                <a:latin typeface="Arail" charset="0"/>
                <a:ea typeface="宋体" panose="02010600030101010101" pitchFamily="2" charset="-122"/>
              </a:rPr>
              <a:t>条件所限，导致白天成为护疗“空白期”</a:t>
            </a:r>
            <a:endParaRPr lang="zh-CN" altLang="en-US" sz="1400" dirty="0">
              <a:solidFill>
                <a:schemeClr val="accent4"/>
              </a:solidFill>
              <a:effectLst/>
              <a:latin typeface="Arail" charset="0"/>
              <a:ea typeface="宋体" panose="02010600030101010101" pitchFamily="2" charset="-122"/>
            </a:endParaRPr>
          </a:p>
        </p:txBody>
      </p:sp>
      <p:sp>
        <p:nvSpPr>
          <p:cNvPr id="9238" name="TextBox 21"/>
          <p:cNvSpPr txBox="1"/>
          <p:nvPr>
            <p:custDataLst>
              <p:tags r:id="rId1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9239" name="TextBox 23"/>
          <p:cNvSpPr txBox="1"/>
          <p:nvPr>
            <p:custDataLst>
              <p:tags r:id="rId19"/>
            </p:custDataLst>
          </p:nvPr>
        </p:nvSpPr>
        <p:spPr>
          <a:xfrm>
            <a:off x="521970" y="1106170"/>
            <a:ext cx="4394200" cy="460375"/>
          </a:xfrm>
          <a:prstGeom prst="rect">
            <a:avLst/>
          </a:prstGeom>
          <a:noFill/>
          <a:ln w="9525">
            <a:noFill/>
          </a:ln>
        </p:spPr>
        <p:txBody>
          <a:bodyPr wrap="square">
            <a:spAutoFit/>
          </a:bodyPr>
          <a:p>
            <a:r>
              <a:rPr lang="en-US" altLang="zh-CN" sz="2400" dirty="0">
                <a:solidFill>
                  <a:srgbClr val="E66C7D"/>
                </a:solidFill>
                <a:latin typeface="百度综艺简体" panose="02010601030101010101" charset="-122"/>
                <a:ea typeface="百度综艺简体" panose="02010601030101010101" charset="-122"/>
                <a:cs typeface="Arail" charset="0"/>
              </a:rPr>
              <a:t>传统妇</a:t>
            </a:r>
            <a:r>
              <a:rPr lang="zh-CN" altLang="en-US" sz="2400" dirty="0">
                <a:solidFill>
                  <a:srgbClr val="E66C7D"/>
                </a:solidFill>
                <a:latin typeface="百度综艺简体" panose="02010601030101010101" charset="-122"/>
                <a:ea typeface="百度综艺简体" panose="02010601030101010101" charset="-122"/>
                <a:cs typeface="Arail" charset="0"/>
              </a:rPr>
              <a:t>科</a:t>
            </a:r>
            <a:r>
              <a:rPr lang="en-US" altLang="zh-CN" sz="2400" dirty="0">
                <a:solidFill>
                  <a:srgbClr val="E66C7D"/>
                </a:solidFill>
                <a:latin typeface="百度综艺简体" panose="02010601030101010101" charset="-122"/>
                <a:ea typeface="百度综艺简体" panose="02010601030101010101" charset="-122"/>
                <a:cs typeface="Arail" charset="0"/>
              </a:rPr>
              <a:t>护</a:t>
            </a:r>
            <a:r>
              <a:rPr lang="zh-CN" altLang="en-US" sz="2400" dirty="0">
                <a:solidFill>
                  <a:srgbClr val="E66C7D"/>
                </a:solidFill>
                <a:latin typeface="百度综艺简体" panose="02010601030101010101" charset="-122"/>
                <a:ea typeface="百度综艺简体" panose="02010601030101010101" charset="-122"/>
                <a:cs typeface="Arail" charset="0"/>
              </a:rPr>
              <a:t>疗</a:t>
            </a:r>
            <a:r>
              <a:rPr lang="en-US" altLang="zh-CN" sz="2400" dirty="0">
                <a:solidFill>
                  <a:srgbClr val="E66C7D"/>
                </a:solidFill>
                <a:latin typeface="百度综艺简体" panose="02010601030101010101" charset="-122"/>
                <a:ea typeface="百度综艺简体" panose="02010601030101010101" charset="-122"/>
                <a:cs typeface="Arail" charset="0"/>
              </a:rPr>
              <a:t>品的局限</a:t>
            </a:r>
            <a:endParaRPr lang="en-US" altLang="zh-CN" sz="2400" dirty="0">
              <a:solidFill>
                <a:srgbClr val="E66C7D"/>
              </a:solidFill>
              <a:latin typeface="百度综艺简体" panose="02010601030101010101" charset="-122"/>
              <a:ea typeface="百度综艺简体" panose="02010601030101010101" charset="-122"/>
              <a:cs typeface="Arail" charset="0"/>
            </a:endParaRPr>
          </a:p>
        </p:txBody>
      </p:sp>
      <p:sp>
        <p:nvSpPr>
          <p:cNvPr id="19" name="圆角矩形 18"/>
          <p:cNvSpPr/>
          <p:nvPr/>
        </p:nvSpPr>
        <p:spPr>
          <a:xfrm>
            <a:off x="4555490" y="2456180"/>
            <a:ext cx="3456305" cy="514985"/>
          </a:xfrm>
          <a:prstGeom prst="roundRect">
            <a:avLst/>
          </a:prstGeom>
          <a:solidFill>
            <a:srgbClr val="E66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TextBox 104"/>
          <p:cNvSpPr txBox="1"/>
          <p:nvPr>
            <p:custDataLst>
              <p:tags r:id="rId20"/>
            </p:custDataLst>
          </p:nvPr>
        </p:nvSpPr>
        <p:spPr>
          <a:xfrm>
            <a:off x="5409089" y="2590165"/>
            <a:ext cx="1783080" cy="306705"/>
          </a:xfrm>
          <a:prstGeom prst="rect">
            <a:avLst/>
          </a:prstGeom>
          <a:noFill/>
          <a:ln w="9525">
            <a:noFill/>
          </a:ln>
        </p:spPr>
        <p:txBody>
          <a:bodyPr wrap="none">
            <a:spAutoFit/>
          </a:bodyPr>
          <a:p>
            <a:pPr algn="ctr">
              <a:buFont typeface="Arial" panose="020B0604020202020204" pitchFamily="34" charset="0"/>
            </a:pPr>
            <a:r>
              <a:rPr lang="zh-CN" altLang="en-US" sz="1400" dirty="0">
                <a:solidFill>
                  <a:schemeClr val="tx1"/>
                </a:solidFill>
                <a:effectLst/>
                <a:latin typeface="Arail" charset="0"/>
                <a:ea typeface="宋体" panose="02010600030101010101" pitchFamily="2" charset="-122"/>
              </a:rPr>
              <a:t>破坏阴道内生理平衡</a:t>
            </a:r>
            <a:endParaRPr lang="zh-CN" altLang="en-US" sz="1400" dirty="0">
              <a:solidFill>
                <a:schemeClr val="tx1"/>
              </a:solidFill>
              <a:effectLst/>
              <a:latin typeface="Arail" charset="0"/>
              <a:ea typeface="宋体" panose="02010600030101010101" pitchFamily="2" charset="-122"/>
            </a:endParaRPr>
          </a:p>
        </p:txBody>
      </p:sp>
      <p:sp>
        <p:nvSpPr>
          <p:cNvPr id="18" name="圆角矩形 17"/>
          <p:cNvSpPr/>
          <p:nvPr/>
        </p:nvSpPr>
        <p:spPr>
          <a:xfrm>
            <a:off x="4572000" y="4996815"/>
            <a:ext cx="3456305" cy="514985"/>
          </a:xfrm>
          <a:prstGeom prst="roundRect">
            <a:avLst/>
          </a:prstGeom>
          <a:solidFill>
            <a:srgbClr val="60B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4572000" y="3118485"/>
            <a:ext cx="3456305" cy="514985"/>
          </a:xfrm>
          <a:prstGeom prst="roundRect">
            <a:avLst/>
          </a:prstGeom>
          <a:solidFill>
            <a:srgbClr val="E66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TextBox 104"/>
          <p:cNvSpPr txBox="1"/>
          <p:nvPr>
            <p:custDataLst>
              <p:tags r:id="rId21"/>
            </p:custDataLst>
          </p:nvPr>
        </p:nvSpPr>
        <p:spPr>
          <a:xfrm>
            <a:off x="5147945" y="4436587"/>
            <a:ext cx="2316480" cy="306705"/>
          </a:xfrm>
          <a:prstGeom prst="rect">
            <a:avLst/>
          </a:prstGeom>
          <a:noFill/>
          <a:ln w="9525">
            <a:noFill/>
          </a:ln>
        </p:spPr>
        <p:txBody>
          <a:bodyPr wrap="none">
            <a:spAutoFit/>
          </a:bodyPr>
          <a:p>
            <a:pPr algn="ctr">
              <a:buFont typeface="Arial" panose="020B0604020202020204" pitchFamily="34" charset="0"/>
            </a:pPr>
            <a:r>
              <a:rPr lang="zh-CN" altLang="en-US" sz="1400" dirty="0">
                <a:solidFill>
                  <a:schemeClr val="tx1"/>
                </a:solidFill>
                <a:effectLst/>
                <a:latin typeface="Arail" charset="0"/>
                <a:ea typeface="宋体" panose="02010600030101010101" pitchFamily="2" charset="-122"/>
              </a:rPr>
              <a:t>给药途径不同，造成起效慢</a:t>
            </a:r>
            <a:endParaRPr lang="zh-CN" altLang="en-US" sz="1400" dirty="0">
              <a:solidFill>
                <a:schemeClr val="tx1"/>
              </a:solidFill>
              <a:effectLst/>
              <a:latin typeface="Arail" charset="0"/>
              <a:ea typeface="宋体" panose="02010600030101010101" pitchFamily="2" charset="-122"/>
            </a:endParaRPr>
          </a:p>
        </p:txBody>
      </p:sp>
      <p:sp>
        <p:nvSpPr>
          <p:cNvPr id="12" name="TextBox 104"/>
          <p:cNvSpPr txBox="1"/>
          <p:nvPr>
            <p:custDataLst>
              <p:tags r:id="rId22"/>
            </p:custDataLst>
          </p:nvPr>
        </p:nvSpPr>
        <p:spPr>
          <a:xfrm>
            <a:off x="4859655" y="3121025"/>
            <a:ext cx="2837815" cy="521970"/>
          </a:xfrm>
          <a:prstGeom prst="rect">
            <a:avLst/>
          </a:prstGeom>
          <a:noFill/>
          <a:ln w="9525">
            <a:noFill/>
          </a:ln>
        </p:spPr>
        <p:txBody>
          <a:bodyPr wrap="square">
            <a:spAutoFit/>
          </a:bodyPr>
          <a:p>
            <a:pPr algn="ctr">
              <a:buFont typeface="Arial" panose="020B0604020202020204" pitchFamily="34" charset="0"/>
            </a:pPr>
            <a:r>
              <a:rPr lang="zh-CN" altLang="en-US" sz="1400" dirty="0">
                <a:solidFill>
                  <a:schemeClr val="tx1"/>
                </a:solidFill>
                <a:effectLst/>
                <a:latin typeface="Arail" charset="0"/>
                <a:ea typeface="宋体" panose="02010600030101010101" pitchFamily="2" charset="-122"/>
              </a:rPr>
              <a:t>使用时受诸多因素限制，不方便，还易引起交叉感染</a:t>
            </a:r>
            <a:endParaRPr lang="zh-CN" altLang="en-US" sz="1400" dirty="0">
              <a:solidFill>
                <a:schemeClr val="tx1"/>
              </a:solidFill>
              <a:effectLst/>
              <a:latin typeface="Arail" charset="0"/>
              <a:ea typeface="宋体" panose="02010600030101010101" pitchFamily="2" charset="-122"/>
            </a:endParaRPr>
          </a:p>
        </p:txBody>
      </p:sp>
      <p:sp>
        <p:nvSpPr>
          <p:cNvPr id="13" name="TextBox 104"/>
          <p:cNvSpPr txBox="1"/>
          <p:nvPr>
            <p:custDataLst>
              <p:tags r:id="rId23"/>
            </p:custDataLst>
          </p:nvPr>
        </p:nvSpPr>
        <p:spPr>
          <a:xfrm>
            <a:off x="4716145" y="5017770"/>
            <a:ext cx="3243580" cy="521970"/>
          </a:xfrm>
          <a:prstGeom prst="rect">
            <a:avLst/>
          </a:prstGeom>
          <a:noFill/>
          <a:ln w="9525">
            <a:noFill/>
          </a:ln>
        </p:spPr>
        <p:txBody>
          <a:bodyPr wrap="square">
            <a:spAutoFit/>
          </a:bodyPr>
          <a:p>
            <a:pPr algn="ctr">
              <a:buFont typeface="Arial" panose="020B0604020202020204" pitchFamily="34" charset="0"/>
            </a:pPr>
            <a:r>
              <a:rPr lang="zh-CN" altLang="en-US" sz="1400" dirty="0">
                <a:solidFill>
                  <a:schemeClr val="accent4"/>
                </a:solidFill>
                <a:effectLst>
                  <a:outerShdw blurRad="38100" dist="38100" dir="2700000">
                    <a:srgbClr val="C0C0C0"/>
                  </a:outerShdw>
                </a:effectLst>
                <a:latin typeface="Arail" charset="0"/>
                <a:ea typeface="宋体" panose="02010600030101010101" pitchFamily="2" charset="-122"/>
              </a:rPr>
              <a:t>某些剂型药物使用后，在体内溶解，</a:t>
            </a:r>
            <a:endParaRPr lang="zh-CN" altLang="en-US" sz="1400" dirty="0">
              <a:solidFill>
                <a:schemeClr val="accent4"/>
              </a:solidFill>
              <a:effectLst>
                <a:outerShdw blurRad="38100" dist="38100" dir="2700000">
                  <a:srgbClr val="C0C0C0"/>
                </a:outerShdw>
              </a:effectLst>
              <a:latin typeface="Arail" charset="0"/>
              <a:ea typeface="宋体" panose="02010600030101010101" pitchFamily="2" charset="-122"/>
            </a:endParaRPr>
          </a:p>
          <a:p>
            <a:pPr algn="ctr">
              <a:buFont typeface="Arial" panose="020B0604020202020204" pitchFamily="34" charset="0"/>
            </a:pPr>
            <a:r>
              <a:rPr lang="zh-CN" altLang="en-US" sz="1400" dirty="0">
                <a:solidFill>
                  <a:schemeClr val="accent4"/>
                </a:solidFill>
                <a:effectLst>
                  <a:outerShdw blurRad="38100" dist="38100" dir="2700000">
                    <a:srgbClr val="C0C0C0"/>
                  </a:outerShdw>
                </a:effectLst>
                <a:latin typeface="Arail" charset="0"/>
                <a:ea typeface="宋体" panose="02010600030101010101" pitchFamily="2" charset="-122"/>
              </a:rPr>
              <a:t>一部分排岀体外，污染内裤</a:t>
            </a:r>
            <a:endParaRPr lang="zh-CN" altLang="en-US" sz="1400" dirty="0">
              <a:solidFill>
                <a:schemeClr val="accent4"/>
              </a:solidFill>
              <a:effectLst>
                <a:outerShdw blurRad="38100" dist="38100" dir="2700000">
                  <a:srgbClr val="C0C0C0"/>
                </a:outerShdw>
              </a:effectLst>
              <a:latin typeface="Arail"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300"/>
                                  </p:stCondLst>
                                  <p:childTnLst>
                                    <p:set>
                                      <p:cBhvr>
                                        <p:cTn id="6" dur="1" fill="hold">
                                          <p:stCondLst>
                                            <p:cond delay="0"/>
                                          </p:stCondLst>
                                        </p:cTn>
                                        <p:tgtEl>
                                          <p:spTgt spid="9233"/>
                                        </p:tgtEl>
                                        <p:attrNameLst>
                                          <p:attrName>style.visibility</p:attrName>
                                        </p:attrNameLst>
                                      </p:cBhvr>
                                      <p:to>
                                        <p:strVal val="visible"/>
                                      </p:to>
                                    </p:set>
                                    <p:animEffect transition="in" filter="slide(fromRight)">
                                      <p:cBhvr>
                                        <p:cTn id="7" dur="500"/>
                                        <p:tgtEl>
                                          <p:spTgt spid="9233"/>
                                        </p:tgtEl>
                                      </p:cBhvr>
                                    </p:animEffect>
                                  </p:childTnLst>
                                </p:cTn>
                              </p:par>
                            </p:childTnLst>
                          </p:cTn>
                        </p:par>
                        <p:par>
                          <p:cTn id="8" fill="hold">
                            <p:stCondLst>
                              <p:cond delay="800"/>
                            </p:stCondLst>
                            <p:childTnLst>
                              <p:par>
                                <p:cTn id="9" presetID="12" presetClass="entr" presetSubtype="4" fill="hold" grpId="0" nodeType="afterEffect">
                                  <p:stCondLst>
                                    <p:cond delay="0"/>
                                  </p:stCondLst>
                                  <p:childTnLst>
                                    <p:set>
                                      <p:cBhvr>
                                        <p:cTn id="10" dur="1" fill="hold">
                                          <p:stCondLst>
                                            <p:cond delay="0"/>
                                          </p:stCondLst>
                                        </p:cTn>
                                        <p:tgtEl>
                                          <p:spTgt spid="9231"/>
                                        </p:tgtEl>
                                        <p:attrNameLst>
                                          <p:attrName>style.visibility</p:attrName>
                                        </p:attrNameLst>
                                      </p:cBhvr>
                                      <p:to>
                                        <p:strVal val="visible"/>
                                      </p:to>
                                    </p:set>
                                    <p:animEffect transition="in" filter="slide(fromBottom)">
                                      <p:cBhvr>
                                        <p:cTn id="11" dur="500"/>
                                        <p:tgtEl>
                                          <p:spTgt spid="9231"/>
                                        </p:tgtEl>
                                      </p:cBhvr>
                                    </p:animEffect>
                                  </p:childTnLst>
                                </p:cTn>
                              </p:par>
                            </p:childTnLst>
                          </p:cTn>
                        </p:par>
                        <p:par>
                          <p:cTn id="12" fill="hold">
                            <p:stCondLst>
                              <p:cond delay="1300"/>
                            </p:stCondLst>
                            <p:childTnLst>
                              <p:par>
                                <p:cTn id="13" presetID="12" presetClass="entr" presetSubtype="2" fill="hold" grpId="0" nodeType="after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slide(fromRight)">
                                      <p:cBhvr>
                                        <p:cTn id="15" dur="500"/>
                                        <p:tgtEl>
                                          <p:spTgt spid="10"/>
                                        </p:tgtEl>
                                      </p:cBhvr>
                                    </p:animEffect>
                                  </p:childTnLst>
                                </p:cTn>
                              </p:par>
                            </p:childTnLst>
                          </p:cTn>
                        </p:par>
                        <p:par>
                          <p:cTn id="16" fill="hold">
                            <p:stCondLst>
                              <p:cond delay="2100"/>
                            </p:stCondLst>
                            <p:childTnLst>
                              <p:par>
                                <p:cTn id="17" presetID="12" presetClass="entr" presetSubtype="2" fill="hold" grpId="0" nodeType="afterEffect">
                                  <p:stCondLst>
                                    <p:cond delay="300"/>
                                  </p:stCondLst>
                                  <p:childTnLst>
                                    <p:set>
                                      <p:cBhvr>
                                        <p:cTn id="18" dur="1" fill="hold">
                                          <p:stCondLst>
                                            <p:cond delay="0"/>
                                          </p:stCondLst>
                                        </p:cTn>
                                        <p:tgtEl>
                                          <p:spTgt spid="11"/>
                                        </p:tgtEl>
                                        <p:attrNameLst>
                                          <p:attrName>style.visibility</p:attrName>
                                        </p:attrNameLst>
                                      </p:cBhvr>
                                      <p:to>
                                        <p:strVal val="visible"/>
                                      </p:to>
                                    </p:set>
                                    <p:animEffect transition="in" filter="slide(fromRight)">
                                      <p:cBhvr>
                                        <p:cTn id="19" dur="500"/>
                                        <p:tgtEl>
                                          <p:spTgt spid="11"/>
                                        </p:tgtEl>
                                      </p:cBhvr>
                                    </p:animEffect>
                                  </p:childTnLst>
                                </p:cTn>
                              </p:par>
                            </p:childTnLst>
                          </p:cTn>
                        </p:par>
                        <p:par>
                          <p:cTn id="20" fill="hold">
                            <p:stCondLst>
                              <p:cond delay="2900"/>
                            </p:stCondLst>
                            <p:childTnLst>
                              <p:par>
                                <p:cTn id="21" presetID="12" presetClass="entr" presetSubtype="2" fill="hold" grpId="0" nodeType="afterEffect">
                                  <p:stCondLst>
                                    <p:cond delay="300"/>
                                  </p:stCondLst>
                                  <p:childTnLst>
                                    <p:set>
                                      <p:cBhvr>
                                        <p:cTn id="22" dur="1" fill="hold">
                                          <p:stCondLst>
                                            <p:cond delay="0"/>
                                          </p:stCondLst>
                                        </p:cTn>
                                        <p:tgtEl>
                                          <p:spTgt spid="12"/>
                                        </p:tgtEl>
                                        <p:attrNameLst>
                                          <p:attrName>style.visibility</p:attrName>
                                        </p:attrNameLst>
                                      </p:cBhvr>
                                      <p:to>
                                        <p:strVal val="visible"/>
                                      </p:to>
                                    </p:set>
                                    <p:animEffect transition="in" filter="slide(fromRight)">
                                      <p:cBhvr>
                                        <p:cTn id="23" dur="500"/>
                                        <p:tgtEl>
                                          <p:spTgt spid="12"/>
                                        </p:tgtEl>
                                      </p:cBhvr>
                                    </p:animEffect>
                                  </p:childTnLst>
                                </p:cTn>
                              </p:par>
                            </p:childTnLst>
                          </p:cTn>
                        </p:par>
                        <p:par>
                          <p:cTn id="24" fill="hold">
                            <p:stCondLst>
                              <p:cond delay="3700"/>
                            </p:stCondLst>
                            <p:childTnLst>
                              <p:par>
                                <p:cTn id="25" presetID="12" presetClass="entr" presetSubtype="2" fill="hold" grpId="0" nodeType="afterEffect">
                                  <p:stCondLst>
                                    <p:cond delay="300"/>
                                  </p:stCondLst>
                                  <p:childTnLst>
                                    <p:set>
                                      <p:cBhvr>
                                        <p:cTn id="26" dur="1" fill="hold">
                                          <p:stCondLst>
                                            <p:cond delay="0"/>
                                          </p:stCondLst>
                                        </p:cTn>
                                        <p:tgtEl>
                                          <p:spTgt spid="13"/>
                                        </p:tgtEl>
                                        <p:attrNameLst>
                                          <p:attrName>style.visibility</p:attrName>
                                        </p:attrNameLst>
                                      </p:cBhvr>
                                      <p:to>
                                        <p:strVal val="visible"/>
                                      </p:to>
                                    </p:set>
                                    <p:animEffect transition="in" filter="slide(fromRigh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1" grpId="0"/>
      <p:bldP spid="9233"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02-</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女性的烦恼</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4" name="文本框 3"/>
          <p:cNvSpPr txBox="1"/>
          <p:nvPr>
            <p:custDataLst>
              <p:tags r:id="rId9"/>
            </p:custDataLst>
          </p:nvPr>
        </p:nvSpPr>
        <p:spPr>
          <a:xfrm>
            <a:off x="251460" y="980440"/>
            <a:ext cx="8625205" cy="4939030"/>
          </a:xfrm>
          <a:prstGeom prst="rect">
            <a:avLst/>
          </a:prstGeom>
          <a:noFill/>
        </p:spPr>
        <p:txBody>
          <a:bodyPr wrap="square" rtlCol="0">
            <a:spAutoFit/>
            <a:scene3d>
              <a:camera prst="orthographicFront"/>
              <a:lightRig rig="threePt" dir="t"/>
            </a:scene3d>
          </a:bodyPr>
          <a:p>
            <a:pPr algn="l">
              <a:lnSpc>
                <a:spcPct val="150000"/>
              </a:lnSpc>
            </a:pPr>
            <a:r>
              <a:rPr lang="zh-CN" altLang="en-US" dirty="0">
                <a:solidFill>
                  <a:schemeClr val="tx1"/>
                </a:solidFill>
                <a:effectLst/>
                <a:latin typeface="Arial" panose="020B0604020202020204" pitchFamily="34" charset="0"/>
                <a:ea typeface="宋体" panose="02010600030101010101" pitchFamily="2" charset="-122"/>
                <a:sym typeface="+mn-ea"/>
              </a:rPr>
              <a:t>对于比较常见的妇科疾病中常见的多发病，目前医药市场只有治疗的药物。西医主要以抗生素及性激素进行治疗,使用的药物不外乎片剂、栓剂和洗剂，但均有着不同程度的缺陷和副作用。片剂、栓剂的药液外流，洗剂局部停留时间短暂，使药物的利用率大大降低，影响疗效。同时各种药物要先通过胃肠吸收及肝脏解毒再输送到病灶部位，既麻烦，见效又慢。口服药对胃肠黏膜及肝脏、肾脏的损害很大，疗效慢而且经常反复发作很难治愈。姊妹舒妇科护垫配合联合治疗或单独使用具有以下优势：</a:t>
            </a:r>
            <a:endParaRPr lang="zh-CN" altLang="en-US" dirty="0">
              <a:solidFill>
                <a:schemeClr val="tx1"/>
              </a:solidFill>
              <a:effectLst/>
              <a:latin typeface="Arial" panose="020B0604020202020204" pitchFamily="34" charset="0"/>
              <a:ea typeface="宋体" panose="02010600030101010101" pitchFamily="2" charset="-122"/>
              <a:sym typeface="+mn-ea"/>
            </a:endParaRPr>
          </a:p>
          <a:p>
            <a:pPr algn="l">
              <a:lnSpc>
                <a:spcPct val="150000"/>
              </a:lnSpc>
            </a:pPr>
            <a:r>
              <a:rPr lang="zh-CN" altLang="en-US" dirty="0">
                <a:solidFill>
                  <a:schemeClr val="tx1"/>
                </a:solidFill>
                <a:effectLst/>
                <a:latin typeface="Arial" panose="020B0604020202020204" pitchFamily="34" charset="0"/>
                <a:ea typeface="宋体" panose="02010600030101010101" pitchFamily="2" charset="-122"/>
              </a:rPr>
              <a:t>★疗效快，粘膜透皮吸收，5秒起效</a:t>
            </a:r>
            <a:endParaRPr lang="zh-CN" altLang="en-US" dirty="0">
              <a:solidFill>
                <a:schemeClr val="tx1"/>
              </a:solidFill>
              <a:effectLst/>
              <a:latin typeface="Arial" panose="020B0604020202020204" pitchFamily="34" charset="0"/>
              <a:ea typeface="宋体" panose="02010600030101010101" pitchFamily="2" charset="-122"/>
            </a:endParaRPr>
          </a:p>
          <a:p>
            <a:pPr algn="l">
              <a:lnSpc>
                <a:spcPct val="150000"/>
              </a:lnSpc>
            </a:pPr>
            <a:r>
              <a:rPr lang="zh-CN" altLang="en-US" dirty="0">
                <a:solidFill>
                  <a:schemeClr val="tx1"/>
                </a:solidFill>
                <a:effectLst/>
                <a:latin typeface="Arial" panose="020B0604020202020204" pitchFamily="34" charset="0"/>
                <a:ea typeface="宋体" panose="02010600030101010101" pitchFamily="2" charset="-122"/>
              </a:rPr>
              <a:t>★随身携带，便捷、时尚</a:t>
            </a:r>
            <a:endParaRPr lang="zh-CN" altLang="en-US" dirty="0">
              <a:solidFill>
                <a:schemeClr val="tx1"/>
              </a:solidFill>
              <a:effectLst/>
              <a:latin typeface="Arial" panose="020B0604020202020204" pitchFamily="34" charset="0"/>
              <a:ea typeface="宋体" panose="02010600030101010101" pitchFamily="2" charset="-122"/>
            </a:endParaRPr>
          </a:p>
          <a:p>
            <a:pPr algn="l">
              <a:lnSpc>
                <a:spcPct val="150000"/>
              </a:lnSpc>
            </a:pPr>
            <a:r>
              <a:rPr lang="zh-CN" altLang="en-US" dirty="0">
                <a:solidFill>
                  <a:schemeClr val="tx1"/>
                </a:solidFill>
                <a:effectLst/>
                <a:latin typeface="Arial" panose="020B0604020202020204" pitchFamily="34" charset="0"/>
                <a:ea typeface="宋体" panose="02010600030101010101" pitchFamily="2" charset="-122"/>
              </a:rPr>
              <a:t>★天然、持效</a:t>
            </a:r>
            <a:endParaRPr lang="zh-CN" altLang="en-US" dirty="0">
              <a:solidFill>
                <a:schemeClr val="tx1"/>
              </a:solidFill>
              <a:effectLst/>
              <a:latin typeface="Arial" panose="020B0604020202020204" pitchFamily="34" charset="0"/>
              <a:ea typeface="宋体" panose="02010600030101010101" pitchFamily="2" charset="-122"/>
            </a:endParaRPr>
          </a:p>
          <a:p>
            <a:pPr algn="l">
              <a:lnSpc>
                <a:spcPct val="150000"/>
              </a:lnSpc>
            </a:pPr>
            <a:r>
              <a:rPr lang="zh-CN" altLang="en-US" dirty="0">
                <a:solidFill>
                  <a:schemeClr val="tx1"/>
                </a:solidFill>
                <a:effectLst/>
                <a:latin typeface="Arial" panose="020B0604020202020204" pitchFamily="34" charset="0"/>
                <a:ea typeface="宋体" panose="02010600030101010101" pitchFamily="2" charset="-122"/>
              </a:rPr>
              <a:t>★安全健康无毒副作</a:t>
            </a:r>
            <a:endParaRPr lang="zh-CN" altLang="en-US" dirty="0">
              <a:solidFill>
                <a:schemeClr val="tx1"/>
              </a:solidFill>
              <a:effectLst/>
              <a:latin typeface="Arial" panose="020B0604020202020204" pitchFamily="34" charset="0"/>
              <a:ea typeface="宋体" panose="02010600030101010101" pitchFamily="2" charset="-122"/>
            </a:endParaRPr>
          </a:p>
          <a:p>
            <a:endParaRPr lang="zh-CN" altLang="en-US" dirty="0">
              <a:solidFill>
                <a:schemeClr val="tx1"/>
              </a:solidFill>
              <a:effectLst/>
              <a:latin typeface="Arial" panose="020B0604020202020204" pitchFamily="34" charset="0"/>
              <a:ea typeface="宋体" panose="02010600030101010101" pitchFamily="2" charset="-122"/>
            </a:endParaRPr>
          </a:p>
        </p:txBody>
      </p:sp>
      <p:pic>
        <p:nvPicPr>
          <p:cNvPr id="5" name="图片 4"/>
          <p:cNvPicPr>
            <a:picLocks noChangeAspect="1"/>
          </p:cNvPicPr>
          <p:nvPr>
            <p:custDataLst>
              <p:tags r:id="rId10"/>
            </p:custDataLst>
          </p:nvPr>
        </p:nvPicPr>
        <p:blipFill>
          <a:blip r:embed="rId11"/>
          <a:stretch>
            <a:fillRect/>
          </a:stretch>
        </p:blipFill>
        <p:spPr>
          <a:xfrm>
            <a:off x="4427855" y="3500755"/>
            <a:ext cx="4026535" cy="271653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3709035" y="1847215"/>
            <a:ext cx="3968115" cy="16592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03-</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产品介绍</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1223645" y="2237740"/>
            <a:ext cx="2304415" cy="828040"/>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5" name="图片 4" descr="66"/>
          <p:cNvPicPr>
            <a:picLocks noChangeAspect="1"/>
          </p:cNvPicPr>
          <p:nvPr>
            <p:custDataLst>
              <p:tags r:id="rId4"/>
            </p:custDataLst>
          </p:nvPr>
        </p:nvPicPr>
        <p:blipFill>
          <a:blip r:embed="rId5"/>
          <a:stretch>
            <a:fillRect/>
          </a:stretch>
        </p:blipFill>
        <p:spPr>
          <a:xfrm>
            <a:off x="6071870" y="6413500"/>
            <a:ext cx="2827020" cy="330200"/>
          </a:xfrm>
          <a:prstGeom prst="rect">
            <a:avLst/>
          </a:prstGeom>
        </p:spPr>
      </p:pic>
      <p:pic>
        <p:nvPicPr>
          <p:cNvPr id="8" name="图片 7" descr="logo"/>
          <p:cNvPicPr>
            <a:picLocks noChangeAspect="1"/>
          </p:cNvPicPr>
          <p:nvPr>
            <p:custDataLst>
              <p:tags r:id="rId6"/>
            </p:custDataLst>
          </p:nvPr>
        </p:nvPicPr>
        <p:blipFill>
          <a:blip r:embed="rId7"/>
          <a:stretch>
            <a:fillRect/>
          </a:stretch>
        </p:blipFill>
        <p:spPr>
          <a:xfrm>
            <a:off x="6907530" y="188595"/>
            <a:ext cx="1953260" cy="716915"/>
          </a:xfrm>
          <a:prstGeom prst="rect">
            <a:avLst/>
          </a:prstGeom>
        </p:spPr>
      </p:pic>
      <p:sp>
        <p:nvSpPr>
          <p:cNvPr id="4" name="文本框 3"/>
          <p:cNvSpPr txBox="1"/>
          <p:nvPr/>
        </p:nvSpPr>
        <p:spPr>
          <a:xfrm>
            <a:off x="1029970" y="3355975"/>
            <a:ext cx="5142230" cy="1934845"/>
          </a:xfrm>
          <a:prstGeom prst="rect">
            <a:avLst/>
          </a:prstGeom>
          <a:noFill/>
        </p:spPr>
        <p:txBody>
          <a:bodyPr wrap="square" rtlCol="0" anchor="t">
            <a:noAutofit/>
          </a:bodyPr>
          <a:p>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高新生物科技产品，微湿薄型药贴，呈淡黄色——姊妹舒•妇科护垫（万安药业30年专注防治、养护女性生殖健康领域研发，填补预防妇科病及女性日常保健护理用品的空白）荣获国家发明专利。</a:t>
            </a:r>
            <a:endParaRPr lang="zh-CN" altLang="en-US" sz="1600" dirty="0">
              <a:latin typeface="微软雅黑" panose="020B0503020204020204" charset="-122"/>
              <a:ea typeface="微软雅黑" panose="020B0503020204020204" charset="-122"/>
              <a:cs typeface="微软雅黑" panose="020B0503020204020204" charset="-122"/>
              <a:sym typeface="+mn-ea"/>
            </a:endParaRPr>
          </a:p>
        </p:txBody>
      </p:sp>
      <p:pic>
        <p:nvPicPr>
          <p:cNvPr id="6" name="图片 5" descr="前三后四"/>
          <p:cNvPicPr>
            <a:picLocks noChangeAspect="1"/>
          </p:cNvPicPr>
          <p:nvPr>
            <p:custDataLst>
              <p:tags r:id="rId8"/>
            </p:custDataLst>
          </p:nvPr>
        </p:nvPicPr>
        <p:blipFill>
          <a:blip r:embed="rId9"/>
          <a:stretch>
            <a:fillRect/>
          </a:stretch>
        </p:blipFill>
        <p:spPr>
          <a:xfrm>
            <a:off x="6012180" y="2700655"/>
            <a:ext cx="2668905" cy="32448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03-</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姊妹舒产品介绍</a:t>
            </a:r>
            <a:endParaRPr lang="en-US" altLang="zh-CN"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pic>
        <p:nvPicPr>
          <p:cNvPr id="6" name="图片 5" descr="姊妹舒-07"/>
          <p:cNvPicPr>
            <a:picLocks noChangeAspect="1"/>
          </p:cNvPicPr>
          <p:nvPr>
            <p:custDataLst>
              <p:tags r:id="rId9"/>
            </p:custDataLst>
          </p:nvPr>
        </p:nvPicPr>
        <p:blipFill>
          <a:blip r:embed="rId10"/>
          <a:stretch>
            <a:fillRect/>
          </a:stretch>
        </p:blipFill>
        <p:spPr>
          <a:xfrm>
            <a:off x="5034915" y="1117600"/>
            <a:ext cx="3847465" cy="5127625"/>
          </a:xfrm>
          <a:prstGeom prst="rect">
            <a:avLst/>
          </a:prstGeom>
        </p:spPr>
      </p:pic>
      <p:pic>
        <p:nvPicPr>
          <p:cNvPr id="9" name="图片 8" descr="10贴装包装"/>
          <p:cNvPicPr>
            <a:picLocks noChangeAspect="1"/>
          </p:cNvPicPr>
          <p:nvPr>
            <p:custDataLst>
              <p:tags r:id="rId11"/>
            </p:custDataLst>
          </p:nvPr>
        </p:nvPicPr>
        <p:blipFill>
          <a:blip r:embed="rId12"/>
          <a:stretch>
            <a:fillRect/>
          </a:stretch>
        </p:blipFill>
        <p:spPr>
          <a:xfrm>
            <a:off x="217805" y="2421255"/>
            <a:ext cx="4964430" cy="4964430"/>
          </a:xfrm>
          <a:prstGeom prst="rect">
            <a:avLst/>
          </a:prstGeom>
        </p:spPr>
      </p:pic>
      <p:sp>
        <p:nvSpPr>
          <p:cNvPr id="10" name="文本框 9"/>
          <p:cNvSpPr txBox="1"/>
          <p:nvPr>
            <p:custDataLst>
              <p:tags r:id="rId13"/>
            </p:custDataLst>
          </p:nvPr>
        </p:nvSpPr>
        <p:spPr>
          <a:xfrm>
            <a:off x="467360" y="981075"/>
            <a:ext cx="4465320" cy="2283460"/>
          </a:xfrm>
          <a:prstGeom prst="rect">
            <a:avLst/>
          </a:prstGeom>
          <a:noFill/>
        </p:spPr>
        <p:txBody>
          <a:bodyPr wrap="square" rtlCol="0">
            <a:noAutofit/>
          </a:bodyPr>
          <a:p>
            <a:pPr algn="just">
              <a:lnSpc>
                <a:spcPct val="160000"/>
              </a:lnSpc>
            </a:pPr>
            <a:r>
              <a:rPr lang="en-US" altLang="zh-CN" sz="1200" dirty="0">
                <a:latin typeface="微软雅黑" panose="020B0503020204020204" charset="-122"/>
                <a:ea typeface="微软雅黑" panose="020B0503020204020204" charset="-122"/>
                <a:cs typeface="微软雅黑" panose="020B0503020204020204" charset="-122"/>
                <a:sym typeface="+mn-ea"/>
              </a:rPr>
              <a:t>     </a:t>
            </a:r>
            <a:r>
              <a:rPr lang="zh-CN" altLang="en-US" sz="1200" dirty="0">
                <a:latin typeface="微软雅黑" panose="020B0503020204020204" charset="-122"/>
                <a:ea typeface="微软雅黑" panose="020B0503020204020204" charset="-122"/>
                <a:cs typeface="微软雅黑" panose="020B0503020204020204" charset="-122"/>
                <a:sym typeface="+mn-ea"/>
              </a:rPr>
              <a:t>24小时全周期关爱女性生殖生理健康----- 未病先防是保健 已病防变是关键 “姊妹舒”妇科护垫，是女性防治妇科疾病护理用品的换代产品。采用现代高科技医疗用品生产新技术、新工艺，针对女性生理结构特点、妇科病的病理特点，优选中药萃取精华，由陕西中医药大学及第四军医大学药学、 基础医学与临床医学专家经过长达数十年的研究开发而成的独家“专精特新”的新一代高科技妇科专利产品。微湿药剂与女性外阴生态环境相一致，是女性的“第二张面膜”，使用便捷、舒适、时尚，便于阴道、子宫粘膜吸收，达到年轻、紧致、安全、健康、高效防治妇科病的目的。使女性全周期24小时年轻、紧致、安全、健康！</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03-</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姊妹舒产品介绍</a:t>
            </a:r>
            <a:endParaRPr lang="en-US" altLang="zh-CN"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3" name="对角圆角矩形 12"/>
          <p:cNvSpPr/>
          <p:nvPr>
            <p:custDataLst>
              <p:tags r:id="rId9"/>
            </p:custDataLst>
          </p:nvPr>
        </p:nvSpPr>
        <p:spPr>
          <a:xfrm>
            <a:off x="553720" y="934720"/>
            <a:ext cx="3894455" cy="3637280"/>
          </a:xfrm>
          <a:prstGeom prst="round2DiagRect">
            <a:avLst/>
          </a:prstGeom>
          <a:solidFill>
            <a:srgbClr val="FCD5E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custDataLst>
              <p:tags r:id="rId10"/>
            </p:custDataLst>
          </p:nvPr>
        </p:nvSpPr>
        <p:spPr>
          <a:xfrm>
            <a:off x="755650" y="1269365"/>
            <a:ext cx="3626485" cy="3215005"/>
          </a:xfrm>
          <a:prstGeom prst="rect">
            <a:avLst/>
          </a:prstGeom>
          <a:noFill/>
        </p:spPr>
        <p:txBody>
          <a:bodyPr wrap="square" rtlCol="0">
            <a:noAutofit/>
          </a:bodyPr>
          <a:p>
            <a:pPr algn="just">
              <a:lnSpc>
                <a:spcPct val="160000"/>
              </a:lnSpc>
            </a:pPr>
            <a:r>
              <a:rPr lang="zh-CN" altLang="en-US" sz="1200" b="1" u="sng" dirty="0">
                <a:latin typeface="宋体" panose="02010600030101010101" pitchFamily="2" charset="-122"/>
                <a:ea typeface="宋体" panose="02010600030101010101" pitchFamily="2" charset="-122"/>
                <a:cs typeface="宋体" panose="02010600030101010101" pitchFamily="2" charset="-122"/>
                <a:sym typeface="+mn-ea"/>
              </a:rPr>
              <a:t>38味名贵中药萃取物</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200" dirty="0">
              <a:latin typeface="宋体" panose="02010600030101010101" pitchFamily="2" charset="-122"/>
              <a:ea typeface="宋体" panose="02010600030101010101" pitchFamily="2" charset="-122"/>
              <a:cs typeface="宋体" panose="02010600030101010101" pitchFamily="2" charset="-122"/>
              <a:sym typeface="+mn-ea"/>
            </a:endParaRPr>
          </a:p>
          <a:p>
            <a:pPr algn="just">
              <a:lnSpc>
                <a:spcPct val="160000"/>
              </a:lnSpc>
            </a:pP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当归、桂枝、红花、乳香、没药、苦参、土茯苓、木香、黄柏、菟丝子、蛇床子、女贞子、麝香、冰片等。能起到杀菌止痒、活血化瘀、调理内分泌，改善卵巢功能，激活卵细胞，软化宫颈，延缓女性生殖器官的衰退，提高女性自身的防病、抗病能力，无损伤性的防治妇科疾病。同时还能安全高效地消除生殖系统的各种不适，提高性生活质量，调理月经，淡化色斑，改善气色，提高睡眠质量，让广大女性由内而外的健康、年轻。</a:t>
            </a:r>
            <a:endParaRPr lang="zh-CN" altLang="en-US" sz="1200" dirty="0">
              <a:latin typeface="宋体" panose="02010600030101010101" pitchFamily="2" charset="-122"/>
              <a:ea typeface="宋体" panose="02010600030101010101" pitchFamily="2" charset="-122"/>
              <a:cs typeface="宋体" panose="02010600030101010101" pitchFamily="2" charset="-122"/>
            </a:endParaRPr>
          </a:p>
          <a:p>
            <a:pPr algn="just">
              <a:lnSpc>
                <a:spcPct val="150000"/>
              </a:lnSpc>
            </a:pPr>
            <a:endParaRPr lang="zh-CN" altLang="en-US" dirty="0">
              <a:latin typeface="微软雅黑" panose="020B0503020204020204" charset="-122"/>
              <a:ea typeface="微软雅黑" panose="020B0503020204020204" charset="-122"/>
            </a:endParaRPr>
          </a:p>
          <a:p>
            <a:endParaRPr lang="zh-CN" altLang="en-US"/>
          </a:p>
        </p:txBody>
      </p:sp>
      <p:pic>
        <p:nvPicPr>
          <p:cNvPr id="5" name="图片 4"/>
          <p:cNvPicPr>
            <a:picLocks noChangeAspect="1"/>
          </p:cNvPicPr>
          <p:nvPr>
            <p:custDataLst>
              <p:tags r:id="rId11"/>
            </p:custDataLst>
          </p:nvPr>
        </p:nvPicPr>
        <p:blipFill>
          <a:blip r:embed="rId12"/>
          <a:stretch>
            <a:fillRect/>
          </a:stretch>
        </p:blipFill>
        <p:spPr>
          <a:xfrm>
            <a:off x="4859655" y="935355"/>
            <a:ext cx="3768725" cy="5270500"/>
          </a:xfrm>
          <a:prstGeom prst="rect">
            <a:avLst/>
          </a:prstGeom>
        </p:spPr>
      </p:pic>
      <p:sp>
        <p:nvSpPr>
          <p:cNvPr id="11" name="文本框 10"/>
          <p:cNvSpPr txBox="1"/>
          <p:nvPr>
            <p:custDataLst>
              <p:tags r:id="rId13"/>
            </p:custDataLst>
          </p:nvPr>
        </p:nvSpPr>
        <p:spPr>
          <a:xfrm>
            <a:off x="539115" y="4725670"/>
            <a:ext cx="3626485" cy="1479550"/>
          </a:xfrm>
          <a:prstGeom prst="rect">
            <a:avLst/>
          </a:prstGeom>
          <a:noFill/>
        </p:spPr>
        <p:txBody>
          <a:bodyPr wrap="square" rtlCol="0">
            <a:noAutofit/>
          </a:bodyPr>
          <a:p>
            <a:pPr algn="just">
              <a:lnSpc>
                <a:spcPct val="160000"/>
              </a:lnSpc>
            </a:pP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《黄帝内经》中记载：</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女性之美，源于胞中</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胞</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指生殖</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系统。</a:t>
            </a:r>
            <a:endParaRPr lang="zh-CN" altLang="en-US" sz="1200" dirty="0">
              <a:latin typeface="宋体" panose="02010600030101010101" pitchFamily="2" charset="-122"/>
              <a:ea typeface="宋体" panose="02010600030101010101" pitchFamily="2" charset="-122"/>
              <a:cs typeface="宋体" panose="02010600030101010101" pitchFamily="2" charset="-122"/>
              <a:sym typeface="+mn-ea"/>
            </a:endParaRPr>
          </a:p>
          <a:p>
            <a:pPr algn="just">
              <a:lnSpc>
                <a:spcPct val="160000"/>
              </a:lnSpc>
            </a:pP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女人如花，生殖如根，女人的外在美丽，源自于对内在生殖系统的悉心养护，私密抗衰，令女性之美，由内及外，焕发光彩。</a:t>
            </a:r>
            <a:endParaRPr lang="zh-CN" altLang="en-US" sz="1200" dirty="0">
              <a:latin typeface="宋体" panose="02010600030101010101" pitchFamily="2" charset="-122"/>
              <a:ea typeface="宋体" panose="02010600030101010101" pitchFamily="2" charset="-122"/>
              <a:cs typeface="宋体" panose="02010600030101010101" pitchFamily="2" charset="-122"/>
              <a:sym typeface="+mn-ea"/>
            </a:endParaRPr>
          </a:p>
          <a:p>
            <a:endParaRPr lang="zh-CN"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03-</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姊妹舒产品介绍</a:t>
            </a:r>
            <a:endParaRPr lang="en-US" altLang="zh-CN"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grpSp>
        <p:nvGrpSpPr>
          <p:cNvPr id="10265" name="组合 10264"/>
          <p:cNvGrpSpPr/>
          <p:nvPr/>
        </p:nvGrpSpPr>
        <p:grpSpPr>
          <a:xfrm>
            <a:off x="899160" y="1271270"/>
            <a:ext cx="1546225" cy="1546860"/>
            <a:chOff x="0" y="0"/>
            <a:chExt cx="2300472" cy="2300472"/>
          </a:xfrm>
        </p:grpSpPr>
        <p:grpSp>
          <p:nvGrpSpPr>
            <p:cNvPr id="10266" name="组合 10265"/>
            <p:cNvGrpSpPr/>
            <p:nvPr/>
          </p:nvGrpSpPr>
          <p:grpSpPr>
            <a:xfrm>
              <a:off x="0" y="0"/>
              <a:ext cx="2300472" cy="2300472"/>
              <a:chOff x="0" y="0"/>
              <a:chExt cx="2300472" cy="2300472"/>
            </a:xfrm>
          </p:grpSpPr>
          <p:sp>
            <p:nvSpPr>
              <p:cNvPr id="10267" name="타원 44"/>
              <p:cNvSpPr/>
              <p:nvPr>
                <p:custDataLst>
                  <p:tags r:id="rId9"/>
                </p:custDataLst>
              </p:nvPr>
            </p:nvSpPr>
            <p:spPr>
              <a:xfrm>
                <a:off x="0" y="0"/>
                <a:ext cx="2300472" cy="2300472"/>
              </a:xfrm>
              <a:prstGeom prst="ellipse">
                <a:avLst/>
              </a:prstGeom>
              <a:solidFill>
                <a:schemeClr val="bg1">
                  <a:alpha val="75000"/>
                </a:schemeClr>
              </a:solidFill>
              <a:ln w="9525">
                <a:noFill/>
              </a:ln>
            </p:spPr>
            <p:txBody>
              <a:bodyPr anchor="ctr"/>
              <a:p>
                <a:pPr algn="ctr"/>
                <a:endParaRPr lang="ko-KR" altLang="en-US" dirty="0">
                  <a:solidFill>
                    <a:srgbClr val="FFFFFF"/>
                  </a:solidFill>
                  <a:latin typeface="Arail" charset="0"/>
                  <a:ea typeface="Arail" charset="0"/>
                </a:endParaRPr>
              </a:p>
            </p:txBody>
          </p:sp>
          <p:sp>
            <p:nvSpPr>
              <p:cNvPr id="10268" name="도넛 45"/>
              <p:cNvSpPr/>
              <p:nvPr>
                <p:custDataLst>
                  <p:tags r:id="rId10"/>
                </p:custDataLst>
              </p:nvPr>
            </p:nvSpPr>
            <p:spPr>
              <a:xfrm>
                <a:off x="83436" y="83436"/>
                <a:ext cx="2133600" cy="2133600"/>
              </a:xfrm>
              <a:custGeom>
                <a:avLst/>
                <a:gdLst>
                  <a:gd name="txL" fmla="*/ 312459 w 2133600"/>
                  <a:gd name="txT" fmla="*/ 312458 h 2133600"/>
                  <a:gd name="txR" fmla="*/ 1821141 w 2133600"/>
                  <a:gd name="txB" fmla="*/ 1821142 h 2133600"/>
                </a:gdLst>
                <a:ahLst/>
                <a:cxnLst>
                  <a:cxn ang="17694720">
                    <a:pos x="1066800" y="0"/>
                  </a:cxn>
                  <a:cxn ang="17694720">
                    <a:pos x="312459" y="312458"/>
                  </a:cxn>
                  <a:cxn ang="11796480">
                    <a:pos x="0" y="1066800"/>
                  </a:cxn>
                  <a:cxn ang="5898240">
                    <a:pos x="312459" y="1821142"/>
                  </a:cxn>
                  <a:cxn ang="5898240">
                    <a:pos x="1066800" y="2133600"/>
                  </a:cxn>
                  <a:cxn ang="5898240">
                    <a:pos x="1821141" y="1821142"/>
                  </a:cxn>
                  <a:cxn ang="0">
                    <a:pos x="2133600" y="1066800"/>
                  </a:cxn>
                  <a:cxn ang="17694720">
                    <a:pos x="1821141" y="312458"/>
                  </a:cxn>
                </a:cxnLst>
                <a:rect l="txL" t="txT" r="txR" b="txB"/>
                <a:pathLst>
                  <a:path w="2133600" h="2133600">
                    <a:moveTo>
                      <a:pt x="0" y="1066800"/>
                    </a:moveTo>
                    <a:arcTo wR="1066800" hR="1066800" stAng="-10799997" swAng="5400003"/>
                    <a:arcTo wR="1066800" hR="1066800" stAng="-5399997" swAng="5400003"/>
                    <a:arcTo wR="1066800" hR="1066800" stAng="0" swAng="5400003"/>
                    <a:arcTo wR="1066800" hR="1066800" stAng="-16199997" swAng="5400000"/>
                    <a:close/>
                    <a:moveTo>
                      <a:pt x="387654" y="1066800"/>
                    </a:moveTo>
                    <a:arcTo wR="679146" hR="679146" stAng="-10799995" swAng="-5400000"/>
                    <a:arcTo wR="679146" hR="679146" stAng="-16200000" swAng="-5400000"/>
                    <a:arcTo wR="679146" hR="679146" stAng="0" swAng="-5400000"/>
                    <a:arcTo wR="679146" hR="679146" stAng="-5399995" swAng="-5400000"/>
                    <a:close/>
                  </a:path>
                </a:pathLst>
              </a:custGeom>
              <a:solidFill>
                <a:srgbClr val="6BB76D"/>
              </a:solidFill>
              <a:ln w="9525">
                <a:noFill/>
              </a:ln>
            </p:spPr>
            <p:txBody>
              <a:bodyPr anchor="ctr"/>
              <a:p>
                <a:pPr algn="ctr"/>
                <a:endParaRPr lang="ko-KR" altLang="en-US" dirty="0">
                  <a:latin typeface="Arail" charset="0"/>
                  <a:ea typeface="Arail" charset="0"/>
                </a:endParaRPr>
              </a:p>
            </p:txBody>
          </p:sp>
          <p:sp>
            <p:nvSpPr>
              <p:cNvPr id="10269" name="도넛 46"/>
              <p:cNvSpPr/>
              <p:nvPr>
                <p:custDataLst>
                  <p:tags r:id="rId11"/>
                </p:custDataLst>
              </p:nvPr>
            </p:nvSpPr>
            <p:spPr>
              <a:xfrm>
                <a:off x="305714" y="305714"/>
                <a:ext cx="1689045" cy="1689045"/>
              </a:xfrm>
              <a:custGeom>
                <a:avLst/>
                <a:gdLst>
                  <a:gd name="txL" fmla="*/ 247355 w 1689045"/>
                  <a:gd name="txT" fmla="*/ 247355 h 1689045"/>
                  <a:gd name="txR" fmla="*/ 1441690 w 1689045"/>
                  <a:gd name="txB" fmla="*/ 1441690 h 1689045"/>
                </a:gdLst>
                <a:ahLst/>
                <a:cxnLst>
                  <a:cxn ang="17694720">
                    <a:pos x="844523" y="0"/>
                  </a:cxn>
                  <a:cxn ang="17694720">
                    <a:pos x="247355" y="247355"/>
                  </a:cxn>
                  <a:cxn ang="11796480">
                    <a:pos x="0" y="844523"/>
                  </a:cxn>
                  <a:cxn ang="5898240">
                    <a:pos x="247355" y="1441690"/>
                  </a:cxn>
                  <a:cxn ang="5898240">
                    <a:pos x="844523" y="1689045"/>
                  </a:cxn>
                  <a:cxn ang="5898240">
                    <a:pos x="1441690" y="1441690"/>
                  </a:cxn>
                  <a:cxn ang="0">
                    <a:pos x="1689045" y="844523"/>
                  </a:cxn>
                  <a:cxn ang="17694720">
                    <a:pos x="1441690" y="247355"/>
                  </a:cxn>
                </a:cxnLst>
                <a:rect l="txL" t="txT" r="txR" b="txB"/>
                <a:pathLst>
                  <a:path w="1689045" h="1689045">
                    <a:moveTo>
                      <a:pt x="0" y="844523"/>
                    </a:moveTo>
                    <a:arcTo wR="844523" hR="844523" stAng="-10799996" swAng="5400000"/>
                    <a:arcTo wR="844523" hR="844523" stAng="-5399996" swAng="5400000"/>
                    <a:arcTo wR="844523" hR="844523" stAng="0" swAng="5400000"/>
                    <a:arcTo wR="844523" hR="844523" stAng="-16200000" swAng="5400004"/>
                    <a:close/>
                    <a:moveTo>
                      <a:pt x="236753" y="844523"/>
                    </a:moveTo>
                    <a:arcTo wR="607769" hR="607769" stAng="-10799994" swAng="-5400000"/>
                    <a:arcTo wR="607769" hR="607769" stAng="-16200000" swAng="-5400000"/>
                    <a:arcTo wR="607769" hR="607769" stAng="0" swAng="-5400000"/>
                    <a:arcTo wR="607769" hR="607769" stAng="-5399994" swAng="-5400000"/>
                    <a:close/>
                  </a:path>
                </a:pathLst>
              </a:custGeom>
              <a:solidFill>
                <a:srgbClr val="6BB76D">
                  <a:alpha val="14999"/>
                </a:srgbClr>
              </a:solidFill>
              <a:ln w="9525">
                <a:noFill/>
              </a:ln>
            </p:spPr>
            <p:txBody>
              <a:bodyPr anchor="ctr"/>
              <a:p>
                <a:pPr algn="ctr"/>
                <a:endParaRPr lang="ko-KR" altLang="en-US" dirty="0">
                  <a:latin typeface="Arail" charset="0"/>
                  <a:ea typeface="Arail" charset="0"/>
                </a:endParaRPr>
              </a:p>
            </p:txBody>
          </p:sp>
          <p:sp>
            <p:nvSpPr>
              <p:cNvPr id="10270" name="도넛 50"/>
              <p:cNvSpPr/>
              <p:nvPr>
                <p:custDataLst>
                  <p:tags r:id="rId12"/>
                </p:custDataLst>
              </p:nvPr>
            </p:nvSpPr>
            <p:spPr>
              <a:xfrm>
                <a:off x="305714" y="305714"/>
                <a:ext cx="1689045" cy="1689045"/>
              </a:xfrm>
              <a:custGeom>
                <a:avLst/>
                <a:gdLst>
                  <a:gd name="txL" fmla="*/ 247355 w 1689045"/>
                  <a:gd name="txT" fmla="*/ 247355 h 1689045"/>
                  <a:gd name="txR" fmla="*/ 1441690 w 1689045"/>
                  <a:gd name="txB" fmla="*/ 1441690 h 1689045"/>
                </a:gdLst>
                <a:ahLst/>
                <a:cxnLst>
                  <a:cxn ang="17694720">
                    <a:pos x="844523" y="0"/>
                  </a:cxn>
                  <a:cxn ang="17694720">
                    <a:pos x="247355" y="247355"/>
                  </a:cxn>
                  <a:cxn ang="11796480">
                    <a:pos x="0" y="844523"/>
                  </a:cxn>
                  <a:cxn ang="5898240">
                    <a:pos x="247355" y="1441690"/>
                  </a:cxn>
                  <a:cxn ang="5898240">
                    <a:pos x="844523" y="1689045"/>
                  </a:cxn>
                  <a:cxn ang="5898240">
                    <a:pos x="1441690" y="1441690"/>
                  </a:cxn>
                  <a:cxn ang="0">
                    <a:pos x="1689045" y="844523"/>
                  </a:cxn>
                  <a:cxn ang="17694720">
                    <a:pos x="1441690" y="247355"/>
                  </a:cxn>
                </a:cxnLst>
                <a:rect l="txL" t="txT" r="txR" b="txB"/>
                <a:pathLst>
                  <a:path w="1689045" h="1689045">
                    <a:moveTo>
                      <a:pt x="0" y="844523"/>
                    </a:moveTo>
                    <a:arcTo wR="844523" hR="844523" stAng="-10799996" swAng="5400000"/>
                    <a:arcTo wR="844523" hR="844523" stAng="-5399996" swAng="5400000"/>
                    <a:arcTo wR="844523" hR="844523" stAng="0" swAng="5400000"/>
                    <a:arcTo wR="844523" hR="844523" stAng="-16200000" swAng="5400004"/>
                    <a:close/>
                    <a:moveTo>
                      <a:pt x="156321" y="844523"/>
                    </a:moveTo>
                    <a:arcTo wR="688201" hR="688201" stAng="-10799995" swAng="-5400000"/>
                    <a:arcTo wR="688201" hR="688201" stAng="-16200000" swAng="-5400000"/>
                    <a:arcTo wR="688201" hR="688201" stAng="0" swAng="-5400000"/>
                    <a:arcTo wR="688201" hR="688201" stAng="-5399995" swAng="-5400000"/>
                    <a:close/>
                  </a:path>
                </a:pathLst>
              </a:custGeom>
              <a:solidFill>
                <a:schemeClr val="bg1">
                  <a:alpha val="14999"/>
                </a:schemeClr>
              </a:solidFill>
              <a:ln w="9525">
                <a:noFill/>
              </a:ln>
            </p:spPr>
            <p:txBody>
              <a:bodyPr anchor="ctr"/>
              <a:p>
                <a:pPr algn="ctr"/>
                <a:endParaRPr lang="ko-KR" altLang="en-US" dirty="0">
                  <a:latin typeface="Arail" charset="0"/>
                  <a:ea typeface="Arail" charset="0"/>
                </a:endParaRPr>
              </a:p>
            </p:txBody>
          </p:sp>
        </p:grpSp>
        <p:sp>
          <p:nvSpPr>
            <p:cNvPr id="10271" name="TextBox 41"/>
            <p:cNvSpPr txBox="1"/>
            <p:nvPr>
              <p:custDataLst>
                <p:tags r:id="rId13"/>
              </p:custDataLst>
            </p:nvPr>
          </p:nvSpPr>
          <p:spPr>
            <a:xfrm>
              <a:off x="643028" y="774416"/>
              <a:ext cx="1030544" cy="546479"/>
            </a:xfrm>
            <a:prstGeom prst="rect">
              <a:avLst/>
            </a:prstGeom>
            <a:noFill/>
            <a:ln w="9525">
              <a:noFill/>
            </a:ln>
          </p:spPr>
          <p:txBody>
            <a:bodyPr wrap="square">
              <a:noAutofit/>
            </a:bodyPr>
            <a:p>
              <a:pPr algn="ctr"/>
              <a:r>
                <a:rPr lang="zh-CN" altLang="en-US" sz="2000" b="1" dirty="0">
                  <a:solidFill>
                    <a:srgbClr val="6BB76D"/>
                  </a:solidFill>
                  <a:latin typeface="Arail" charset="0"/>
                  <a:ea typeface="宋体" panose="02010600030101010101" pitchFamily="2" charset="-122"/>
                </a:rPr>
                <a:t>成分</a:t>
              </a:r>
              <a:endParaRPr lang="zh-CN" altLang="en-US" sz="2000" b="1" dirty="0">
                <a:solidFill>
                  <a:srgbClr val="6BB76D"/>
                </a:solidFill>
                <a:latin typeface="Arail" charset="0"/>
                <a:ea typeface="宋体" panose="02010600030101010101" pitchFamily="2" charset="-122"/>
              </a:endParaRPr>
            </a:p>
          </p:txBody>
        </p:sp>
      </p:grpSp>
      <p:sp>
        <p:nvSpPr>
          <p:cNvPr id="10242" name="TextBox 48"/>
          <p:cNvSpPr txBox="1"/>
          <p:nvPr>
            <p:custDataLst>
              <p:tags r:id="rId14"/>
            </p:custDataLst>
          </p:nvPr>
        </p:nvSpPr>
        <p:spPr>
          <a:xfrm>
            <a:off x="2769870" y="1646555"/>
            <a:ext cx="5557520" cy="828675"/>
          </a:xfrm>
          <a:prstGeom prst="rect">
            <a:avLst/>
          </a:prstGeom>
          <a:noFill/>
          <a:ln w="9525">
            <a:noFill/>
          </a:ln>
        </p:spPr>
        <p:txBody>
          <a:bodyPr wrap="square">
            <a:noAutofit/>
          </a:bodyPr>
          <a:p>
            <a:pPr algn="just"/>
            <a:r>
              <a:rPr lang="zh-CN" altLang="en-US" sz="1400" dirty="0">
                <a:solidFill>
                  <a:srgbClr val="6BB76D"/>
                </a:solidFill>
                <a:latin typeface="微软雅黑" panose="020B0503020204020204" charset="-122"/>
                <a:ea typeface="微软雅黑" panose="020B0503020204020204" charset="-122"/>
                <a:cs typeface="微软雅黑" panose="020B0503020204020204" charset="-122"/>
              </a:rPr>
              <a:t>中药汉方、草本配方。</a:t>
            </a:r>
            <a:endParaRPr lang="zh-CN" altLang="en-US" sz="1400" dirty="0">
              <a:solidFill>
                <a:srgbClr val="6BB76D"/>
              </a:solidFill>
              <a:latin typeface="微软雅黑" panose="020B0503020204020204" charset="-122"/>
              <a:ea typeface="微软雅黑" panose="020B0503020204020204" charset="-122"/>
              <a:cs typeface="微软雅黑" panose="020B0503020204020204" charset="-122"/>
            </a:endParaRPr>
          </a:p>
          <a:p>
            <a:pPr algn="just"/>
            <a:r>
              <a:rPr lang="zh-CN" altLang="en-US" sz="1400" dirty="0">
                <a:solidFill>
                  <a:srgbClr val="6BB76D"/>
                </a:solidFill>
                <a:latin typeface="微软雅黑" panose="020B0503020204020204" charset="-122"/>
                <a:ea typeface="微软雅黑" panose="020B0503020204020204" charset="-122"/>
                <a:cs typeface="微软雅黑" panose="020B0503020204020204" charset="-122"/>
              </a:rPr>
              <a:t>萃取苦参、蛇床子、当归、川芎、百部、薄荷、白矾、冰片、银离子等38味中药活性生物碱，弱酸配方不伤及阴粘膜有益菌、平衡PH值。</a:t>
            </a:r>
            <a:endParaRPr lang="zh-CN" altLang="en-US" sz="1400" dirty="0">
              <a:solidFill>
                <a:srgbClr val="6BB76D"/>
              </a:solidFill>
              <a:latin typeface="微软雅黑" panose="020B0503020204020204" charset="-122"/>
              <a:ea typeface="微软雅黑" panose="020B0503020204020204" charset="-122"/>
              <a:cs typeface="微软雅黑" panose="020B0503020204020204" charset="-122"/>
            </a:endParaRPr>
          </a:p>
          <a:p>
            <a:pPr algn="just"/>
            <a:endParaRPr lang="en-US" altLang="zh-CN" sz="1200" dirty="0">
              <a:solidFill>
                <a:srgbClr val="6F6F6F"/>
              </a:solidFill>
              <a:latin typeface="微软雅黑" panose="020B0503020204020204" charset="-122"/>
              <a:ea typeface="微软雅黑" panose="020B0503020204020204" charset="-122"/>
              <a:cs typeface="微软雅黑" panose="020B0503020204020204" charset="-122"/>
            </a:endParaRPr>
          </a:p>
        </p:txBody>
      </p:sp>
      <p:sp>
        <p:nvSpPr>
          <p:cNvPr id="10243" name="TextBox 51"/>
          <p:cNvSpPr txBox="1"/>
          <p:nvPr>
            <p:custDataLst>
              <p:tags r:id="rId15"/>
            </p:custDataLst>
          </p:nvPr>
        </p:nvSpPr>
        <p:spPr>
          <a:xfrm>
            <a:off x="2769870" y="3492500"/>
            <a:ext cx="5614670" cy="662305"/>
          </a:xfrm>
          <a:prstGeom prst="rect">
            <a:avLst/>
          </a:prstGeom>
          <a:noFill/>
          <a:ln w="9525">
            <a:noFill/>
          </a:ln>
        </p:spPr>
        <p:txBody>
          <a:bodyPr wrap="square">
            <a:noAutofit/>
          </a:bodyPr>
          <a:p>
            <a:pPr algn="l"/>
            <a:r>
              <a:rPr lang="zh-CN" altLang="en-US" sz="1400" dirty="0">
                <a:solidFill>
                  <a:srgbClr val="E66C7D"/>
                </a:solidFill>
                <a:latin typeface="微软雅黑" panose="020B0503020204020204" charset="-122"/>
                <a:ea typeface="微软雅黑" panose="020B0503020204020204" charset="-122"/>
              </a:rPr>
              <a:t>清热燥湿，解毒止痒，活血调经</a:t>
            </a:r>
            <a:endParaRPr lang="zh-CN" altLang="en-US" sz="1400" dirty="0">
              <a:solidFill>
                <a:srgbClr val="E66C7D"/>
              </a:solidFill>
              <a:latin typeface="微软雅黑" panose="020B0503020204020204" charset="-122"/>
              <a:ea typeface="微软雅黑" panose="020B0503020204020204" charset="-122"/>
            </a:endParaRPr>
          </a:p>
          <a:p>
            <a:pPr algn="just"/>
            <a:r>
              <a:rPr lang="zh-CN" altLang="en-US" sz="1400" dirty="0">
                <a:solidFill>
                  <a:srgbClr val="E66C7D"/>
                </a:solidFill>
                <a:latin typeface="微软雅黑" panose="020B0503020204020204" charset="-122"/>
                <a:ea typeface="微软雅黑" panose="020B0503020204020204" charset="-122"/>
              </a:rPr>
              <a:t>滋润清爽、杀虫止痒、燥湿收涩清热解毒、调经止带、调理冲任。</a:t>
            </a:r>
            <a:endParaRPr lang="zh-CN" altLang="en-US" sz="1400" dirty="0">
              <a:solidFill>
                <a:srgbClr val="E66C7D"/>
              </a:solidFill>
              <a:latin typeface="微软雅黑" panose="020B0503020204020204" charset="-122"/>
              <a:ea typeface="微软雅黑" panose="020B0503020204020204" charset="-122"/>
            </a:endParaRPr>
          </a:p>
          <a:p>
            <a:pPr algn="l"/>
            <a:endParaRPr lang="zh-CN" altLang="en-US" sz="1400" dirty="0">
              <a:solidFill>
                <a:srgbClr val="E66C7D"/>
              </a:solidFill>
              <a:latin typeface="微软雅黑" panose="020B0503020204020204" charset="-122"/>
              <a:ea typeface="微软雅黑" panose="020B0503020204020204" charset="-122"/>
            </a:endParaRPr>
          </a:p>
        </p:txBody>
      </p:sp>
      <p:grpSp>
        <p:nvGrpSpPr>
          <p:cNvPr id="10258" name="组合 10257"/>
          <p:cNvGrpSpPr/>
          <p:nvPr/>
        </p:nvGrpSpPr>
        <p:grpSpPr>
          <a:xfrm>
            <a:off x="899160" y="3037840"/>
            <a:ext cx="1546860" cy="1546860"/>
            <a:chOff x="0" y="0"/>
            <a:chExt cx="2300472" cy="2300472"/>
          </a:xfrm>
        </p:grpSpPr>
        <p:grpSp>
          <p:nvGrpSpPr>
            <p:cNvPr id="10259" name="组合 10258"/>
            <p:cNvGrpSpPr/>
            <p:nvPr/>
          </p:nvGrpSpPr>
          <p:grpSpPr>
            <a:xfrm>
              <a:off x="0" y="0"/>
              <a:ext cx="2300472" cy="2300472"/>
              <a:chOff x="0" y="0"/>
              <a:chExt cx="2300472" cy="2300472"/>
            </a:xfrm>
          </p:grpSpPr>
          <p:sp>
            <p:nvSpPr>
              <p:cNvPr id="10260" name="타원 5"/>
              <p:cNvSpPr/>
              <p:nvPr>
                <p:custDataLst>
                  <p:tags r:id="rId16"/>
                </p:custDataLst>
              </p:nvPr>
            </p:nvSpPr>
            <p:spPr>
              <a:xfrm>
                <a:off x="0" y="0"/>
                <a:ext cx="2300472" cy="2300472"/>
              </a:xfrm>
              <a:prstGeom prst="ellipse">
                <a:avLst/>
              </a:prstGeom>
              <a:solidFill>
                <a:schemeClr val="bg1">
                  <a:alpha val="75000"/>
                </a:schemeClr>
              </a:solidFill>
              <a:ln w="9525">
                <a:noFill/>
              </a:ln>
            </p:spPr>
            <p:txBody>
              <a:bodyPr anchor="ctr"/>
              <a:p>
                <a:pPr algn="ctr"/>
                <a:endParaRPr lang="ko-KR" altLang="en-US" dirty="0">
                  <a:solidFill>
                    <a:srgbClr val="FFFFFF"/>
                  </a:solidFill>
                  <a:latin typeface="Arail" charset="0"/>
                  <a:ea typeface="Arail" charset="0"/>
                </a:endParaRPr>
              </a:p>
            </p:txBody>
          </p:sp>
          <p:sp>
            <p:nvSpPr>
              <p:cNvPr id="10261" name="도넛 7"/>
              <p:cNvSpPr/>
              <p:nvPr>
                <p:custDataLst>
                  <p:tags r:id="rId17"/>
                </p:custDataLst>
              </p:nvPr>
            </p:nvSpPr>
            <p:spPr>
              <a:xfrm>
                <a:off x="83436" y="83436"/>
                <a:ext cx="2133600" cy="2133600"/>
              </a:xfrm>
              <a:custGeom>
                <a:avLst/>
                <a:gdLst>
                  <a:gd name="txL" fmla="*/ 312459 w 2133600"/>
                  <a:gd name="txT" fmla="*/ 312458 h 2133600"/>
                  <a:gd name="txR" fmla="*/ 1821141 w 2133600"/>
                  <a:gd name="txB" fmla="*/ 1821142 h 2133600"/>
                </a:gdLst>
                <a:ahLst/>
                <a:cxnLst>
                  <a:cxn ang="17694720">
                    <a:pos x="1066800" y="0"/>
                  </a:cxn>
                  <a:cxn ang="17694720">
                    <a:pos x="312459" y="312458"/>
                  </a:cxn>
                  <a:cxn ang="11796480">
                    <a:pos x="0" y="1066800"/>
                  </a:cxn>
                  <a:cxn ang="5898240">
                    <a:pos x="312459" y="1821142"/>
                  </a:cxn>
                  <a:cxn ang="5898240">
                    <a:pos x="1066800" y="2133600"/>
                  </a:cxn>
                  <a:cxn ang="5898240">
                    <a:pos x="1821141" y="1821142"/>
                  </a:cxn>
                  <a:cxn ang="0">
                    <a:pos x="2133600" y="1066800"/>
                  </a:cxn>
                  <a:cxn ang="17694720">
                    <a:pos x="1821141" y="312458"/>
                  </a:cxn>
                </a:cxnLst>
                <a:rect l="txL" t="txT" r="txR" b="txB"/>
                <a:pathLst>
                  <a:path w="2133600" h="2133600">
                    <a:moveTo>
                      <a:pt x="0" y="1066800"/>
                    </a:moveTo>
                    <a:arcTo wR="1066800" hR="1066800" stAng="-10799997" swAng="5400003"/>
                    <a:arcTo wR="1066800" hR="1066800" stAng="-5399997" swAng="5400003"/>
                    <a:arcTo wR="1066800" hR="1066800" stAng="0" swAng="5400003"/>
                    <a:arcTo wR="1066800" hR="1066800" stAng="-16199997" swAng="5400000"/>
                    <a:close/>
                    <a:moveTo>
                      <a:pt x="387654" y="1066800"/>
                    </a:moveTo>
                    <a:arcTo wR="679146" hR="679146" stAng="-10799995" swAng="-5400000"/>
                    <a:arcTo wR="679146" hR="679146" stAng="-16200000" swAng="-5400000"/>
                    <a:arcTo wR="679146" hR="679146" stAng="0" swAng="-5400000"/>
                    <a:arcTo wR="679146" hR="679146" stAng="-5399995" swAng="-5400000"/>
                    <a:close/>
                  </a:path>
                </a:pathLst>
              </a:custGeom>
              <a:solidFill>
                <a:srgbClr val="E66C7D"/>
              </a:solidFill>
              <a:ln w="9525">
                <a:noFill/>
              </a:ln>
            </p:spPr>
            <p:txBody>
              <a:bodyPr anchor="ctr"/>
              <a:p>
                <a:pPr algn="ctr"/>
                <a:endParaRPr lang="ko-KR" altLang="en-US" dirty="0">
                  <a:latin typeface="Arail" charset="0"/>
                  <a:ea typeface="Arail" charset="0"/>
                </a:endParaRPr>
              </a:p>
            </p:txBody>
          </p:sp>
          <p:sp>
            <p:nvSpPr>
              <p:cNvPr id="10262" name="도넛 19"/>
              <p:cNvSpPr/>
              <p:nvPr>
                <p:custDataLst>
                  <p:tags r:id="rId18"/>
                </p:custDataLst>
              </p:nvPr>
            </p:nvSpPr>
            <p:spPr>
              <a:xfrm>
                <a:off x="305714" y="315546"/>
                <a:ext cx="1689045" cy="1689045"/>
              </a:xfrm>
              <a:custGeom>
                <a:avLst/>
                <a:gdLst>
                  <a:gd name="txL" fmla="*/ 247355 w 1689045"/>
                  <a:gd name="txT" fmla="*/ 247355 h 1689045"/>
                  <a:gd name="txR" fmla="*/ 1441690 w 1689045"/>
                  <a:gd name="txB" fmla="*/ 1441690 h 1689045"/>
                </a:gdLst>
                <a:ahLst/>
                <a:cxnLst>
                  <a:cxn ang="17694720">
                    <a:pos x="844523" y="0"/>
                  </a:cxn>
                  <a:cxn ang="17694720">
                    <a:pos x="247355" y="247355"/>
                  </a:cxn>
                  <a:cxn ang="11796480">
                    <a:pos x="0" y="844523"/>
                  </a:cxn>
                  <a:cxn ang="5898240">
                    <a:pos x="247355" y="1441690"/>
                  </a:cxn>
                  <a:cxn ang="5898240">
                    <a:pos x="844523" y="1689045"/>
                  </a:cxn>
                  <a:cxn ang="5898240">
                    <a:pos x="1441690" y="1441690"/>
                  </a:cxn>
                  <a:cxn ang="0">
                    <a:pos x="1689045" y="844523"/>
                  </a:cxn>
                  <a:cxn ang="17694720">
                    <a:pos x="1441690" y="247355"/>
                  </a:cxn>
                </a:cxnLst>
                <a:rect l="txL" t="txT" r="txR" b="txB"/>
                <a:pathLst>
                  <a:path w="1689045" h="1689045">
                    <a:moveTo>
                      <a:pt x="0" y="844523"/>
                    </a:moveTo>
                    <a:arcTo wR="844523" hR="844523" stAng="-10799996" swAng="5400000"/>
                    <a:arcTo wR="844523" hR="844523" stAng="-5399996" swAng="5400000"/>
                    <a:arcTo wR="844523" hR="844523" stAng="0" swAng="5400000"/>
                    <a:arcTo wR="844523" hR="844523" stAng="-16200000" swAng="5400004"/>
                    <a:close/>
                    <a:moveTo>
                      <a:pt x="236753" y="844523"/>
                    </a:moveTo>
                    <a:arcTo wR="607769" hR="607769" stAng="-10799994" swAng="-5400000"/>
                    <a:arcTo wR="607769" hR="607769" stAng="-16200000" swAng="-5400000"/>
                    <a:arcTo wR="607769" hR="607769" stAng="0" swAng="-5400000"/>
                    <a:arcTo wR="607769" hR="607769" stAng="-5399994" swAng="-5400000"/>
                    <a:close/>
                  </a:path>
                </a:pathLst>
              </a:custGeom>
              <a:solidFill>
                <a:srgbClr val="E66C7D">
                  <a:alpha val="14999"/>
                </a:srgbClr>
              </a:solidFill>
              <a:ln w="9525">
                <a:noFill/>
              </a:ln>
            </p:spPr>
            <p:txBody>
              <a:bodyPr anchor="ctr"/>
              <a:p>
                <a:pPr algn="ctr"/>
                <a:endParaRPr lang="ko-KR" altLang="en-US" dirty="0">
                  <a:latin typeface="Arail" charset="0"/>
                  <a:ea typeface="Arail" charset="0"/>
                </a:endParaRPr>
              </a:p>
            </p:txBody>
          </p:sp>
          <p:sp>
            <p:nvSpPr>
              <p:cNvPr id="10263" name="도넛 14"/>
              <p:cNvSpPr/>
              <p:nvPr>
                <p:custDataLst>
                  <p:tags r:id="rId19"/>
                </p:custDataLst>
              </p:nvPr>
            </p:nvSpPr>
            <p:spPr>
              <a:xfrm>
                <a:off x="313131" y="309426"/>
                <a:ext cx="1689045" cy="1689045"/>
              </a:xfrm>
              <a:custGeom>
                <a:avLst/>
                <a:gdLst>
                  <a:gd name="txL" fmla="*/ 247355 w 1689045"/>
                  <a:gd name="txT" fmla="*/ 247355 h 1689045"/>
                  <a:gd name="txR" fmla="*/ 1441690 w 1689045"/>
                  <a:gd name="txB" fmla="*/ 1441690 h 1689045"/>
                </a:gdLst>
                <a:ahLst/>
                <a:cxnLst>
                  <a:cxn ang="17694720">
                    <a:pos x="844523" y="0"/>
                  </a:cxn>
                  <a:cxn ang="17694720">
                    <a:pos x="247355" y="247355"/>
                  </a:cxn>
                  <a:cxn ang="11796480">
                    <a:pos x="0" y="844523"/>
                  </a:cxn>
                  <a:cxn ang="5898240">
                    <a:pos x="247355" y="1441690"/>
                  </a:cxn>
                  <a:cxn ang="5898240">
                    <a:pos x="844523" y="1689045"/>
                  </a:cxn>
                  <a:cxn ang="5898240">
                    <a:pos x="1441690" y="1441690"/>
                  </a:cxn>
                  <a:cxn ang="0">
                    <a:pos x="1689045" y="844523"/>
                  </a:cxn>
                  <a:cxn ang="17694720">
                    <a:pos x="1441690" y="247355"/>
                  </a:cxn>
                </a:cxnLst>
                <a:rect l="txL" t="txT" r="txR" b="txB"/>
                <a:pathLst>
                  <a:path w="1689045" h="1689045">
                    <a:moveTo>
                      <a:pt x="0" y="844523"/>
                    </a:moveTo>
                    <a:arcTo wR="844523" hR="844523" stAng="-10799996" swAng="5400000"/>
                    <a:arcTo wR="844523" hR="844523" stAng="-5399996" swAng="5400000"/>
                    <a:arcTo wR="844523" hR="844523" stAng="0" swAng="5400000"/>
                    <a:arcTo wR="844523" hR="844523" stAng="-16200000" swAng="5400004"/>
                    <a:close/>
                    <a:moveTo>
                      <a:pt x="232987" y="844523"/>
                    </a:moveTo>
                    <a:arcTo wR="611536" hR="611536" stAng="-10799994" swAng="-5400000"/>
                    <a:arcTo wR="611536" hR="611536" stAng="-16200000" swAng="-5400000"/>
                    <a:arcTo wR="611536" hR="611536" stAng="0" swAng="-5400000"/>
                    <a:arcTo wR="611536" hR="611536" stAng="-5399994" swAng="-5400000"/>
                    <a:close/>
                  </a:path>
                </a:pathLst>
              </a:custGeom>
              <a:solidFill>
                <a:schemeClr val="bg1">
                  <a:alpha val="14999"/>
                </a:schemeClr>
              </a:solidFill>
              <a:ln w="9525">
                <a:noFill/>
              </a:ln>
            </p:spPr>
            <p:txBody>
              <a:bodyPr anchor="ctr"/>
              <a:p>
                <a:pPr algn="ctr"/>
                <a:endParaRPr lang="ko-KR" altLang="en-US" dirty="0">
                  <a:latin typeface="Arail" charset="0"/>
                  <a:ea typeface="Arail" charset="0"/>
                </a:endParaRPr>
              </a:p>
            </p:txBody>
          </p:sp>
        </p:grpSp>
        <p:sp>
          <p:nvSpPr>
            <p:cNvPr id="10264" name="TextBox 27"/>
            <p:cNvSpPr txBox="1"/>
            <p:nvPr>
              <p:custDataLst>
                <p:tags r:id="rId20"/>
              </p:custDataLst>
            </p:nvPr>
          </p:nvSpPr>
          <p:spPr>
            <a:xfrm>
              <a:off x="428153" y="676228"/>
              <a:ext cx="1458077" cy="1051078"/>
            </a:xfrm>
            <a:prstGeom prst="rect">
              <a:avLst/>
            </a:prstGeom>
            <a:noFill/>
            <a:ln w="9525">
              <a:noFill/>
            </a:ln>
          </p:spPr>
          <p:txBody>
            <a:bodyPr wrap="square">
              <a:spAutoFit/>
            </a:bodyPr>
            <a:p>
              <a:pPr algn="ctr"/>
              <a:r>
                <a:rPr lang="zh-CN" altLang="en-US" sz="2000" b="1" dirty="0">
                  <a:solidFill>
                    <a:srgbClr val="E66C7D"/>
                  </a:solidFill>
                  <a:latin typeface="Arail" charset="0"/>
                  <a:ea typeface="宋体" panose="02010600030101010101" pitchFamily="2" charset="-122"/>
                </a:rPr>
                <a:t>产品</a:t>
              </a:r>
              <a:endParaRPr lang="zh-CN" altLang="en-US" sz="2000" b="1" dirty="0">
                <a:solidFill>
                  <a:srgbClr val="E66C7D"/>
                </a:solidFill>
                <a:latin typeface="Arail" charset="0"/>
                <a:ea typeface="宋体" panose="02010600030101010101" pitchFamily="2" charset="-122"/>
              </a:endParaRPr>
            </a:p>
            <a:p>
              <a:pPr algn="ctr"/>
              <a:r>
                <a:rPr lang="zh-CN" altLang="en-US" sz="2000" b="1" dirty="0">
                  <a:solidFill>
                    <a:srgbClr val="E66C7D"/>
                  </a:solidFill>
                  <a:latin typeface="Arail" charset="0"/>
                  <a:ea typeface="宋体" panose="02010600030101010101" pitchFamily="2" charset="-122"/>
                </a:rPr>
                <a:t>性能</a:t>
              </a:r>
              <a:endParaRPr lang="zh-CN" altLang="en-US" sz="2000" b="1" dirty="0">
                <a:solidFill>
                  <a:srgbClr val="E66C7D"/>
                </a:solidFill>
                <a:latin typeface="Arail" charset="0"/>
                <a:ea typeface="宋体" panose="02010600030101010101" pitchFamily="2" charset="-122"/>
              </a:endParaRPr>
            </a:p>
          </p:txBody>
        </p:sp>
      </p:grpSp>
      <p:sp>
        <p:nvSpPr>
          <p:cNvPr id="10247" name="TextBox 49"/>
          <p:cNvSpPr txBox="1"/>
          <p:nvPr>
            <p:custDataLst>
              <p:tags r:id="rId21"/>
            </p:custDataLst>
          </p:nvPr>
        </p:nvSpPr>
        <p:spPr>
          <a:xfrm>
            <a:off x="2769870" y="5367020"/>
            <a:ext cx="5549265" cy="662305"/>
          </a:xfrm>
          <a:prstGeom prst="rect">
            <a:avLst/>
          </a:prstGeom>
          <a:noFill/>
          <a:ln w="9525">
            <a:noFill/>
          </a:ln>
        </p:spPr>
        <p:txBody>
          <a:bodyPr wrap="square">
            <a:noAutofit/>
          </a:bodyPr>
          <a:p>
            <a:pPr algn="l">
              <a:lnSpc>
                <a:spcPct val="100000"/>
              </a:lnSpc>
            </a:pPr>
            <a:r>
              <a:rPr lang="zh-CN" altLang="en-US" sz="1400" dirty="0">
                <a:solidFill>
                  <a:srgbClr val="60B5CC"/>
                </a:solidFill>
                <a:latin typeface="微软雅黑" panose="020B0503020204020204" charset="-122"/>
                <a:ea typeface="微软雅黑" panose="020B0503020204020204" charset="-122"/>
              </a:rPr>
              <a:t>消炎止痒除异味、杀菌抗病毒、调理内分泌、补益气血、活血调经、抗卵巢早衰，滋润外阴。</a:t>
            </a:r>
            <a:endParaRPr lang="zh-CN" altLang="en-US" sz="1400" dirty="0">
              <a:solidFill>
                <a:srgbClr val="60B5CC"/>
              </a:solidFill>
              <a:latin typeface="微软雅黑" panose="020B0503020204020204" charset="-122"/>
              <a:ea typeface="微软雅黑" panose="020B0503020204020204" charset="-122"/>
            </a:endParaRPr>
          </a:p>
          <a:p>
            <a:pPr algn="ctr"/>
            <a:endParaRPr lang="zh-CN" altLang="en-US" sz="1400" dirty="0">
              <a:solidFill>
                <a:srgbClr val="60B5CC"/>
              </a:solidFill>
              <a:latin typeface="微软雅黑" panose="020B0503020204020204" charset="-122"/>
              <a:ea typeface="微软雅黑" panose="020B0503020204020204" charset="-122"/>
            </a:endParaRPr>
          </a:p>
        </p:txBody>
      </p:sp>
      <p:grpSp>
        <p:nvGrpSpPr>
          <p:cNvPr id="10251" name="组合 10250"/>
          <p:cNvGrpSpPr/>
          <p:nvPr/>
        </p:nvGrpSpPr>
        <p:grpSpPr>
          <a:xfrm>
            <a:off x="898525" y="4876165"/>
            <a:ext cx="1562100" cy="1561465"/>
            <a:chOff x="0" y="0"/>
            <a:chExt cx="2300472" cy="2300472"/>
          </a:xfrm>
        </p:grpSpPr>
        <p:grpSp>
          <p:nvGrpSpPr>
            <p:cNvPr id="10252" name="组合 10251"/>
            <p:cNvGrpSpPr/>
            <p:nvPr/>
          </p:nvGrpSpPr>
          <p:grpSpPr>
            <a:xfrm>
              <a:off x="0" y="0"/>
              <a:ext cx="2300472" cy="2300472"/>
              <a:chOff x="0" y="0"/>
              <a:chExt cx="2300472" cy="2300472"/>
            </a:xfrm>
          </p:grpSpPr>
          <p:sp>
            <p:nvSpPr>
              <p:cNvPr id="10253" name="타원 36"/>
              <p:cNvSpPr/>
              <p:nvPr>
                <p:custDataLst>
                  <p:tags r:id="rId22"/>
                </p:custDataLst>
              </p:nvPr>
            </p:nvSpPr>
            <p:spPr>
              <a:xfrm>
                <a:off x="0" y="0"/>
                <a:ext cx="2300472" cy="2300472"/>
              </a:xfrm>
              <a:prstGeom prst="ellipse">
                <a:avLst/>
              </a:prstGeom>
              <a:solidFill>
                <a:schemeClr val="bg1">
                  <a:alpha val="75000"/>
                </a:schemeClr>
              </a:solidFill>
              <a:ln w="9525">
                <a:noFill/>
              </a:ln>
            </p:spPr>
            <p:txBody>
              <a:bodyPr anchor="ctr"/>
              <a:p>
                <a:pPr algn="ctr"/>
                <a:endParaRPr lang="ko-KR" altLang="en-US" dirty="0">
                  <a:solidFill>
                    <a:srgbClr val="FFFFFF"/>
                  </a:solidFill>
                  <a:latin typeface="Arail" charset="0"/>
                  <a:ea typeface="Arail" charset="0"/>
                </a:endParaRPr>
              </a:p>
            </p:txBody>
          </p:sp>
          <p:sp>
            <p:nvSpPr>
              <p:cNvPr id="10254" name="도넛 37"/>
              <p:cNvSpPr/>
              <p:nvPr>
                <p:custDataLst>
                  <p:tags r:id="rId23"/>
                </p:custDataLst>
              </p:nvPr>
            </p:nvSpPr>
            <p:spPr>
              <a:xfrm>
                <a:off x="83436" y="83436"/>
                <a:ext cx="2133600" cy="2133600"/>
              </a:xfrm>
              <a:custGeom>
                <a:avLst/>
                <a:gdLst>
                  <a:gd name="txL" fmla="*/ 312459 w 2133600"/>
                  <a:gd name="txT" fmla="*/ 312458 h 2133600"/>
                  <a:gd name="txR" fmla="*/ 1821141 w 2133600"/>
                  <a:gd name="txB" fmla="*/ 1821142 h 2133600"/>
                </a:gdLst>
                <a:ahLst/>
                <a:cxnLst>
                  <a:cxn ang="17694720">
                    <a:pos x="1066800" y="0"/>
                  </a:cxn>
                  <a:cxn ang="17694720">
                    <a:pos x="312459" y="312458"/>
                  </a:cxn>
                  <a:cxn ang="11796480">
                    <a:pos x="0" y="1066800"/>
                  </a:cxn>
                  <a:cxn ang="5898240">
                    <a:pos x="312459" y="1821142"/>
                  </a:cxn>
                  <a:cxn ang="5898240">
                    <a:pos x="1066800" y="2133600"/>
                  </a:cxn>
                  <a:cxn ang="5898240">
                    <a:pos x="1821141" y="1821142"/>
                  </a:cxn>
                  <a:cxn ang="0">
                    <a:pos x="2133600" y="1066800"/>
                  </a:cxn>
                  <a:cxn ang="17694720">
                    <a:pos x="1821141" y="312458"/>
                  </a:cxn>
                </a:cxnLst>
                <a:rect l="txL" t="txT" r="txR" b="txB"/>
                <a:pathLst>
                  <a:path w="2133600" h="2133600">
                    <a:moveTo>
                      <a:pt x="0" y="1066800"/>
                    </a:moveTo>
                    <a:arcTo wR="1066800" hR="1066800" stAng="-10799997" swAng="5400003"/>
                    <a:arcTo wR="1066800" hR="1066800" stAng="-5399997" swAng="5400003"/>
                    <a:arcTo wR="1066800" hR="1066800" stAng="0" swAng="5400003"/>
                    <a:arcTo wR="1066800" hR="1066800" stAng="-16199997" swAng="5400000"/>
                    <a:close/>
                    <a:moveTo>
                      <a:pt x="387654" y="1066800"/>
                    </a:moveTo>
                    <a:arcTo wR="679146" hR="679146" stAng="-10799995" swAng="-5400000"/>
                    <a:arcTo wR="679146" hR="679146" stAng="-16200000" swAng="-5400000"/>
                    <a:arcTo wR="679146" hR="679146" stAng="0" swAng="-5400000"/>
                    <a:arcTo wR="679146" hR="679146" stAng="-5399995" swAng="-5400000"/>
                    <a:close/>
                  </a:path>
                </a:pathLst>
              </a:custGeom>
              <a:solidFill>
                <a:srgbClr val="60B5CC"/>
              </a:solidFill>
              <a:ln w="9525">
                <a:noFill/>
              </a:ln>
            </p:spPr>
            <p:txBody>
              <a:bodyPr anchor="ctr"/>
              <a:p>
                <a:pPr algn="ctr"/>
                <a:endParaRPr lang="ko-KR" altLang="en-US" dirty="0">
                  <a:latin typeface="Arail" charset="0"/>
                  <a:ea typeface="Arail" charset="0"/>
                </a:endParaRPr>
              </a:p>
            </p:txBody>
          </p:sp>
          <p:sp>
            <p:nvSpPr>
              <p:cNvPr id="10255" name="도넛 38"/>
              <p:cNvSpPr/>
              <p:nvPr>
                <p:custDataLst>
                  <p:tags r:id="rId24"/>
                </p:custDataLst>
              </p:nvPr>
            </p:nvSpPr>
            <p:spPr>
              <a:xfrm>
                <a:off x="305714" y="305714"/>
                <a:ext cx="1689045" cy="1689045"/>
              </a:xfrm>
              <a:custGeom>
                <a:avLst/>
                <a:gdLst>
                  <a:gd name="txL" fmla="*/ 247355 w 1689045"/>
                  <a:gd name="txT" fmla="*/ 247355 h 1689045"/>
                  <a:gd name="txR" fmla="*/ 1441690 w 1689045"/>
                  <a:gd name="txB" fmla="*/ 1441690 h 1689045"/>
                </a:gdLst>
                <a:ahLst/>
                <a:cxnLst>
                  <a:cxn ang="17694720">
                    <a:pos x="844523" y="0"/>
                  </a:cxn>
                  <a:cxn ang="17694720">
                    <a:pos x="247355" y="247355"/>
                  </a:cxn>
                  <a:cxn ang="11796480">
                    <a:pos x="0" y="844523"/>
                  </a:cxn>
                  <a:cxn ang="5898240">
                    <a:pos x="247355" y="1441690"/>
                  </a:cxn>
                  <a:cxn ang="5898240">
                    <a:pos x="844523" y="1689045"/>
                  </a:cxn>
                  <a:cxn ang="5898240">
                    <a:pos x="1441690" y="1441690"/>
                  </a:cxn>
                  <a:cxn ang="0">
                    <a:pos x="1689045" y="844523"/>
                  </a:cxn>
                  <a:cxn ang="17694720">
                    <a:pos x="1441690" y="247355"/>
                  </a:cxn>
                </a:cxnLst>
                <a:rect l="txL" t="txT" r="txR" b="txB"/>
                <a:pathLst>
                  <a:path w="1689045" h="1689045">
                    <a:moveTo>
                      <a:pt x="0" y="844523"/>
                    </a:moveTo>
                    <a:arcTo wR="844523" hR="844523" stAng="-10799996" swAng="5400000"/>
                    <a:arcTo wR="844523" hR="844523" stAng="-5399996" swAng="5400000"/>
                    <a:arcTo wR="844523" hR="844523" stAng="0" swAng="5400000"/>
                    <a:arcTo wR="844523" hR="844523" stAng="-16200000" swAng="5400004"/>
                    <a:close/>
                    <a:moveTo>
                      <a:pt x="236753" y="844523"/>
                    </a:moveTo>
                    <a:arcTo wR="607769" hR="607769" stAng="-10799994" swAng="-5400000"/>
                    <a:arcTo wR="607769" hR="607769" stAng="-16200000" swAng="-5400000"/>
                    <a:arcTo wR="607769" hR="607769" stAng="0" swAng="-5400000"/>
                    <a:arcTo wR="607769" hR="607769" stAng="-5399994" swAng="-5400000"/>
                    <a:close/>
                  </a:path>
                </a:pathLst>
              </a:custGeom>
              <a:solidFill>
                <a:srgbClr val="60B5CC">
                  <a:alpha val="14999"/>
                </a:srgbClr>
              </a:solidFill>
              <a:ln w="9525">
                <a:noFill/>
              </a:ln>
            </p:spPr>
            <p:txBody>
              <a:bodyPr anchor="ctr"/>
              <a:p>
                <a:pPr algn="ctr"/>
                <a:endParaRPr lang="ko-KR" altLang="en-US" dirty="0">
                  <a:latin typeface="Arail" charset="0"/>
                  <a:ea typeface="Arail" charset="0"/>
                </a:endParaRPr>
              </a:p>
            </p:txBody>
          </p:sp>
          <p:sp>
            <p:nvSpPr>
              <p:cNvPr id="10256" name="도넛 39"/>
              <p:cNvSpPr/>
              <p:nvPr>
                <p:custDataLst>
                  <p:tags r:id="rId25"/>
                </p:custDataLst>
              </p:nvPr>
            </p:nvSpPr>
            <p:spPr>
              <a:xfrm>
                <a:off x="306918" y="305714"/>
                <a:ext cx="1689045" cy="1689045"/>
              </a:xfrm>
              <a:custGeom>
                <a:avLst/>
                <a:gdLst>
                  <a:gd name="txL" fmla="*/ 247355 w 1689045"/>
                  <a:gd name="txT" fmla="*/ 247355 h 1689045"/>
                  <a:gd name="txR" fmla="*/ 1441690 w 1689045"/>
                  <a:gd name="txB" fmla="*/ 1441690 h 1689045"/>
                </a:gdLst>
                <a:ahLst/>
                <a:cxnLst>
                  <a:cxn ang="17694720">
                    <a:pos x="844523" y="0"/>
                  </a:cxn>
                  <a:cxn ang="17694720">
                    <a:pos x="247355" y="247355"/>
                  </a:cxn>
                  <a:cxn ang="11796480">
                    <a:pos x="0" y="844523"/>
                  </a:cxn>
                  <a:cxn ang="5898240">
                    <a:pos x="247355" y="1441690"/>
                  </a:cxn>
                  <a:cxn ang="5898240">
                    <a:pos x="844523" y="1689045"/>
                  </a:cxn>
                  <a:cxn ang="5898240">
                    <a:pos x="1441690" y="1441690"/>
                  </a:cxn>
                  <a:cxn ang="0">
                    <a:pos x="1689045" y="844523"/>
                  </a:cxn>
                  <a:cxn ang="17694720">
                    <a:pos x="1441690" y="247355"/>
                  </a:cxn>
                </a:cxnLst>
                <a:rect l="txL" t="txT" r="txR" b="txB"/>
                <a:pathLst>
                  <a:path w="1689045" h="1689045">
                    <a:moveTo>
                      <a:pt x="0" y="844523"/>
                    </a:moveTo>
                    <a:arcTo wR="844523" hR="844523" stAng="-10799996" swAng="5400000"/>
                    <a:arcTo wR="844523" hR="844523" stAng="-5399996" swAng="5400000"/>
                    <a:arcTo wR="844523" hR="844523" stAng="0" swAng="5400000"/>
                    <a:arcTo wR="844523" hR="844523" stAng="-16200000" swAng="5400004"/>
                    <a:close/>
                    <a:moveTo>
                      <a:pt x="207465" y="844523"/>
                    </a:moveTo>
                    <a:arcTo wR="637057" hR="637057" stAng="-10799995" swAng="-5400000"/>
                    <a:arcTo wR="637057" hR="637057" stAng="-16200000" swAng="-5400000"/>
                    <a:arcTo wR="637057" hR="637057" stAng="0" swAng="-5400000"/>
                    <a:arcTo wR="637057" hR="637057" stAng="-5399995" swAng="-5400000"/>
                    <a:close/>
                  </a:path>
                </a:pathLst>
              </a:custGeom>
              <a:solidFill>
                <a:schemeClr val="bg1">
                  <a:alpha val="14999"/>
                </a:schemeClr>
              </a:solidFill>
              <a:ln w="9525">
                <a:noFill/>
              </a:ln>
            </p:spPr>
            <p:txBody>
              <a:bodyPr anchor="ctr"/>
              <a:p>
                <a:pPr algn="ctr"/>
                <a:endParaRPr lang="ko-KR" altLang="en-US" dirty="0">
                  <a:latin typeface="Arail" charset="0"/>
                  <a:ea typeface="Arail" charset="0"/>
                </a:endParaRPr>
              </a:p>
            </p:txBody>
          </p:sp>
        </p:grpSp>
        <p:sp>
          <p:nvSpPr>
            <p:cNvPr id="10257" name="TextBox 43"/>
            <p:cNvSpPr txBox="1"/>
            <p:nvPr>
              <p:custDataLst>
                <p:tags r:id="rId26"/>
              </p:custDataLst>
            </p:nvPr>
          </p:nvSpPr>
          <p:spPr>
            <a:xfrm>
              <a:off x="529296" y="657679"/>
              <a:ext cx="1202604" cy="1041247"/>
            </a:xfrm>
            <a:prstGeom prst="rect">
              <a:avLst/>
            </a:prstGeom>
            <a:noFill/>
            <a:ln w="9525">
              <a:noFill/>
            </a:ln>
          </p:spPr>
          <p:txBody>
            <a:bodyPr wrap="square">
              <a:spAutoFit/>
            </a:bodyPr>
            <a:p>
              <a:pPr algn="ctr"/>
              <a:r>
                <a:rPr lang="zh-CN" altLang="en-US" sz="2000" b="1" dirty="0">
                  <a:solidFill>
                    <a:srgbClr val="60B5CC"/>
                  </a:solidFill>
                  <a:latin typeface="Arail" charset="0"/>
                  <a:ea typeface="宋体" panose="02010600030101010101" pitchFamily="2" charset="-122"/>
                </a:rPr>
                <a:t>六大</a:t>
              </a:r>
              <a:endParaRPr lang="zh-CN" altLang="en-US" sz="2000" b="1" dirty="0">
                <a:solidFill>
                  <a:srgbClr val="60B5CC"/>
                </a:solidFill>
                <a:latin typeface="Arail" charset="0"/>
                <a:ea typeface="宋体" panose="02010600030101010101" pitchFamily="2" charset="-122"/>
              </a:endParaRPr>
            </a:p>
            <a:p>
              <a:pPr algn="ctr"/>
              <a:r>
                <a:rPr lang="zh-CN" altLang="en-US" sz="2000" b="1" dirty="0">
                  <a:solidFill>
                    <a:srgbClr val="60B5CC"/>
                  </a:solidFill>
                  <a:latin typeface="Arail" charset="0"/>
                  <a:ea typeface="宋体" panose="02010600030101010101" pitchFamily="2" charset="-122"/>
                </a:rPr>
                <a:t>功效</a:t>
              </a:r>
              <a:endParaRPr lang="zh-CN" altLang="en-US" sz="2000" b="1" dirty="0">
                <a:solidFill>
                  <a:srgbClr val="60B5CC"/>
                </a:solidFill>
                <a:latin typeface="Arail" charset="0"/>
                <a:ea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5"/>
                                        </p:tgtEl>
                                        <p:attrNameLst>
                                          <p:attrName>style.visibility</p:attrName>
                                        </p:attrNameLst>
                                      </p:cBhvr>
                                      <p:to>
                                        <p:strVal val="visible"/>
                                      </p:to>
                                    </p:set>
                                    <p:anim calcmode="lin" valueType="num">
                                      <p:cBhvr>
                                        <p:cTn id="7" dur="500" fill="hold"/>
                                        <p:tgtEl>
                                          <p:spTgt spid="10265"/>
                                        </p:tgtEl>
                                        <p:attrNameLst>
                                          <p:attrName>ppt_w</p:attrName>
                                        </p:attrNameLst>
                                      </p:cBhvr>
                                      <p:tavLst>
                                        <p:tav tm="0">
                                          <p:val>
                                            <p:fltVal val="0.000000"/>
                                          </p:val>
                                        </p:tav>
                                        <p:tav tm="100000">
                                          <p:val>
                                            <p:strVal val="#ppt_w"/>
                                          </p:val>
                                        </p:tav>
                                      </p:tavLst>
                                    </p:anim>
                                    <p:anim calcmode="lin" valueType="num">
                                      <p:cBhvr>
                                        <p:cTn id="8" dur="500" fill="hold"/>
                                        <p:tgtEl>
                                          <p:spTgt spid="10265"/>
                                        </p:tgtEl>
                                        <p:attrNameLst>
                                          <p:attrName>ppt_h</p:attrName>
                                        </p:attrNameLst>
                                      </p:cBhvr>
                                      <p:tavLst>
                                        <p:tav tm="0">
                                          <p:val>
                                            <p:fltVal val="0.000000"/>
                                          </p:val>
                                        </p:tav>
                                        <p:tav tm="100000">
                                          <p:val>
                                            <p:strVal val="#ppt_h"/>
                                          </p:val>
                                        </p:tav>
                                      </p:tavLst>
                                    </p:anim>
                                    <p:animEffect transition="in" filter="fade">
                                      <p:cBhvr>
                                        <p:cTn id="9" dur="500"/>
                                        <p:tgtEl>
                                          <p:spTgt spid="10265"/>
                                        </p:tgtEl>
                                      </p:cBhvr>
                                    </p:animEffect>
                                  </p:childTnLst>
                                </p:cTn>
                              </p:par>
                            </p:childTnLst>
                          </p:cTn>
                        </p:par>
                        <p:par>
                          <p:cTn id="10" fill="hold">
                            <p:stCondLst>
                              <p:cond delay="500"/>
                            </p:stCondLst>
                            <p:childTnLst>
                              <p:par>
                                <p:cTn id="11" presetID="18" presetClass="entr" presetSubtype="3" fill="hold" grpId="0" nodeType="afterEffect">
                                  <p:stCondLst>
                                    <p:cond delay="300"/>
                                  </p:stCondLst>
                                  <p:childTnLst>
                                    <p:set>
                                      <p:cBhvr>
                                        <p:cTn id="12" dur="1" fill="hold">
                                          <p:stCondLst>
                                            <p:cond delay="0"/>
                                          </p:stCondLst>
                                        </p:cTn>
                                        <p:tgtEl>
                                          <p:spTgt spid="10242"/>
                                        </p:tgtEl>
                                        <p:attrNameLst>
                                          <p:attrName>style.visibility</p:attrName>
                                        </p:attrNameLst>
                                      </p:cBhvr>
                                      <p:to>
                                        <p:strVal val="visible"/>
                                      </p:to>
                                    </p:set>
                                    <p:animEffect transition="in" filter="strips(upRight)">
                                      <p:cBhvr>
                                        <p:cTn id="13" dur="500"/>
                                        <p:tgtEl>
                                          <p:spTgt spid="10242"/>
                                        </p:tgtEl>
                                      </p:cBhvr>
                                    </p:animEffect>
                                  </p:childTnLst>
                                </p:cTn>
                              </p:par>
                              <p:par>
                                <p:cTn id="14" presetID="53" presetClass="entr" presetSubtype="16" fill="hold" nodeType="withEffect">
                                  <p:stCondLst>
                                    <p:cond delay="0"/>
                                  </p:stCondLst>
                                  <p:childTnLst>
                                    <p:set>
                                      <p:cBhvr>
                                        <p:cTn id="15" dur="1" fill="hold">
                                          <p:stCondLst>
                                            <p:cond delay="0"/>
                                          </p:stCondLst>
                                        </p:cTn>
                                        <p:tgtEl>
                                          <p:spTgt spid="10258"/>
                                        </p:tgtEl>
                                        <p:attrNameLst>
                                          <p:attrName>style.visibility</p:attrName>
                                        </p:attrNameLst>
                                      </p:cBhvr>
                                      <p:to>
                                        <p:strVal val="visible"/>
                                      </p:to>
                                    </p:set>
                                    <p:anim calcmode="lin" valueType="num">
                                      <p:cBhvr>
                                        <p:cTn id="16" dur="500" fill="hold"/>
                                        <p:tgtEl>
                                          <p:spTgt spid="10258"/>
                                        </p:tgtEl>
                                        <p:attrNameLst>
                                          <p:attrName>ppt_w</p:attrName>
                                        </p:attrNameLst>
                                      </p:cBhvr>
                                      <p:tavLst>
                                        <p:tav tm="0">
                                          <p:val>
                                            <p:fltVal val="0.000000"/>
                                          </p:val>
                                        </p:tav>
                                        <p:tav tm="100000">
                                          <p:val>
                                            <p:strVal val="#ppt_w"/>
                                          </p:val>
                                        </p:tav>
                                      </p:tavLst>
                                    </p:anim>
                                    <p:anim calcmode="lin" valueType="num">
                                      <p:cBhvr>
                                        <p:cTn id="17" dur="500" fill="hold"/>
                                        <p:tgtEl>
                                          <p:spTgt spid="10258"/>
                                        </p:tgtEl>
                                        <p:attrNameLst>
                                          <p:attrName>ppt_h</p:attrName>
                                        </p:attrNameLst>
                                      </p:cBhvr>
                                      <p:tavLst>
                                        <p:tav tm="0">
                                          <p:val>
                                            <p:fltVal val="0.000000"/>
                                          </p:val>
                                        </p:tav>
                                        <p:tav tm="100000">
                                          <p:val>
                                            <p:strVal val="#ppt_h"/>
                                          </p:val>
                                        </p:tav>
                                      </p:tavLst>
                                    </p:anim>
                                    <p:animEffect transition="in" filter="fade">
                                      <p:cBhvr>
                                        <p:cTn id="18" dur="500"/>
                                        <p:tgtEl>
                                          <p:spTgt spid="10258"/>
                                        </p:tgtEl>
                                      </p:cBhvr>
                                    </p:animEffect>
                                  </p:childTnLst>
                                </p:cTn>
                              </p:par>
                              <p:par>
                                <p:cTn id="19" presetID="18" presetClass="entr" presetSubtype="12" fill="hold" grpId="0" nodeType="withEffect">
                                  <p:stCondLst>
                                    <p:cond delay="300"/>
                                  </p:stCondLst>
                                  <p:childTnLst>
                                    <p:set>
                                      <p:cBhvr>
                                        <p:cTn id="20" dur="1" fill="hold">
                                          <p:stCondLst>
                                            <p:cond delay="0"/>
                                          </p:stCondLst>
                                        </p:cTn>
                                        <p:tgtEl>
                                          <p:spTgt spid="10243"/>
                                        </p:tgtEl>
                                        <p:attrNameLst>
                                          <p:attrName>style.visibility</p:attrName>
                                        </p:attrNameLst>
                                      </p:cBhvr>
                                      <p:to>
                                        <p:strVal val="visible"/>
                                      </p:to>
                                    </p:set>
                                    <p:animEffect transition="in" filter="strips(downLeft)">
                                      <p:cBhvr>
                                        <p:cTn id="21" dur="500"/>
                                        <p:tgtEl>
                                          <p:spTgt spid="10243"/>
                                        </p:tgtEl>
                                      </p:cBhvr>
                                    </p:animEffect>
                                  </p:childTnLst>
                                </p:cTn>
                              </p:par>
                              <p:par>
                                <p:cTn id="22" presetID="53" presetClass="entr" presetSubtype="16" fill="hold" nodeType="withEffect">
                                  <p:stCondLst>
                                    <p:cond delay="0"/>
                                  </p:stCondLst>
                                  <p:childTnLst>
                                    <p:set>
                                      <p:cBhvr>
                                        <p:cTn id="23" dur="1" fill="hold">
                                          <p:stCondLst>
                                            <p:cond delay="0"/>
                                          </p:stCondLst>
                                        </p:cTn>
                                        <p:tgtEl>
                                          <p:spTgt spid="10251"/>
                                        </p:tgtEl>
                                        <p:attrNameLst>
                                          <p:attrName>style.visibility</p:attrName>
                                        </p:attrNameLst>
                                      </p:cBhvr>
                                      <p:to>
                                        <p:strVal val="visible"/>
                                      </p:to>
                                    </p:set>
                                    <p:anim calcmode="lin" valueType="num">
                                      <p:cBhvr>
                                        <p:cTn id="24" dur="500" fill="hold"/>
                                        <p:tgtEl>
                                          <p:spTgt spid="10251"/>
                                        </p:tgtEl>
                                        <p:attrNameLst>
                                          <p:attrName>ppt_w</p:attrName>
                                        </p:attrNameLst>
                                      </p:cBhvr>
                                      <p:tavLst>
                                        <p:tav tm="0">
                                          <p:val>
                                            <p:fltVal val="0.000000"/>
                                          </p:val>
                                        </p:tav>
                                        <p:tav tm="100000">
                                          <p:val>
                                            <p:strVal val="#ppt_w"/>
                                          </p:val>
                                        </p:tav>
                                      </p:tavLst>
                                    </p:anim>
                                    <p:anim calcmode="lin" valueType="num">
                                      <p:cBhvr>
                                        <p:cTn id="25" dur="500" fill="hold"/>
                                        <p:tgtEl>
                                          <p:spTgt spid="10251"/>
                                        </p:tgtEl>
                                        <p:attrNameLst>
                                          <p:attrName>ppt_h</p:attrName>
                                        </p:attrNameLst>
                                      </p:cBhvr>
                                      <p:tavLst>
                                        <p:tav tm="0">
                                          <p:val>
                                            <p:fltVal val="0.000000"/>
                                          </p:val>
                                        </p:tav>
                                        <p:tav tm="100000">
                                          <p:val>
                                            <p:strVal val="#ppt_h"/>
                                          </p:val>
                                        </p:tav>
                                      </p:tavLst>
                                    </p:anim>
                                    <p:animEffect transition="in" filter="fade">
                                      <p:cBhvr>
                                        <p:cTn id="26" dur="500"/>
                                        <p:tgtEl>
                                          <p:spTgt spid="10251"/>
                                        </p:tgtEl>
                                      </p:cBhvr>
                                    </p:animEffect>
                                  </p:childTnLst>
                                </p:cTn>
                              </p:par>
                              <p:par>
                                <p:cTn id="27" presetID="18" presetClass="entr" presetSubtype="3" fill="hold" grpId="0" nodeType="withEffect">
                                  <p:stCondLst>
                                    <p:cond delay="300"/>
                                  </p:stCondLst>
                                  <p:childTnLst>
                                    <p:set>
                                      <p:cBhvr>
                                        <p:cTn id="28" dur="1" fill="hold">
                                          <p:stCondLst>
                                            <p:cond delay="0"/>
                                          </p:stCondLst>
                                        </p:cTn>
                                        <p:tgtEl>
                                          <p:spTgt spid="10247"/>
                                        </p:tgtEl>
                                        <p:attrNameLst>
                                          <p:attrName>style.visibility</p:attrName>
                                        </p:attrNameLst>
                                      </p:cBhvr>
                                      <p:to>
                                        <p:strVal val="visible"/>
                                      </p:to>
                                    </p:set>
                                    <p:animEffect transition="in" filter="strips(upRight)">
                                      <p:cBhvr>
                                        <p:cTn id="29"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p:bldP spid="1024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10858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03-</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姊妹舒产品介绍</a:t>
            </a:r>
            <a:endParaRPr lang="en-US" altLang="zh-CN"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502400" y="6413500"/>
            <a:ext cx="2827020" cy="330200"/>
          </a:xfrm>
          <a:prstGeom prst="rect">
            <a:avLst/>
          </a:prstGeom>
        </p:spPr>
      </p:pic>
      <p:sp>
        <p:nvSpPr>
          <p:cNvPr id="9238" name="TextBox 21"/>
          <p:cNvSpPr txBox="1"/>
          <p:nvPr>
            <p:custDataLst>
              <p:tags r:id="rId8"/>
            </p:custDataLst>
          </p:nvPr>
        </p:nvSpPr>
        <p:spPr>
          <a:xfrm>
            <a:off x="831881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grpSp>
        <p:nvGrpSpPr>
          <p:cNvPr id="61" name="组合 60"/>
          <p:cNvGrpSpPr/>
          <p:nvPr/>
        </p:nvGrpSpPr>
        <p:grpSpPr>
          <a:xfrm>
            <a:off x="1685952" y="2793365"/>
            <a:ext cx="6005195" cy="762635"/>
            <a:chOff x="0" y="0"/>
            <a:chExt cx="6004968" cy="603380"/>
          </a:xfrm>
        </p:grpSpPr>
        <p:grpSp>
          <p:nvGrpSpPr>
            <p:cNvPr id="62" name="组合 61"/>
            <p:cNvGrpSpPr/>
            <p:nvPr/>
          </p:nvGrpSpPr>
          <p:grpSpPr>
            <a:xfrm>
              <a:off x="0" y="0"/>
              <a:ext cx="6004968" cy="603380"/>
              <a:chOff x="0" y="0"/>
              <a:chExt cx="6004968" cy="603380"/>
            </a:xfrm>
          </p:grpSpPr>
          <p:sp>
            <p:nvSpPr>
              <p:cNvPr id="63" name="직사각형 159"/>
              <p:cNvSpPr/>
              <p:nvPr>
                <p:custDataLst>
                  <p:tags r:id="rId9"/>
                </p:custDataLst>
              </p:nvPr>
            </p:nvSpPr>
            <p:spPr>
              <a:xfrm>
                <a:off x="0" y="0"/>
                <a:ext cx="6004968" cy="603380"/>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64" name="직사각형 160"/>
              <p:cNvSpPr/>
              <p:nvPr>
                <p:custDataLst>
                  <p:tags r:id="rId10"/>
                </p:custDataLst>
              </p:nvPr>
            </p:nvSpPr>
            <p:spPr>
              <a:xfrm>
                <a:off x="0" y="56269"/>
                <a:ext cx="5977029" cy="479790"/>
              </a:xfrm>
              <a:prstGeom prst="rect">
                <a:avLst/>
              </a:prstGeom>
              <a:solidFill>
                <a:srgbClr val="E66C7D"/>
              </a:solidFill>
              <a:ln w="9525">
                <a:noFill/>
              </a:ln>
            </p:spPr>
            <p:txBody>
              <a:bodyPr anchor="ctr"/>
              <a:p>
                <a:pPr algn="ctr"/>
                <a:endParaRPr lang="ko-KR" altLang="en-US" dirty="0">
                  <a:solidFill>
                    <a:srgbClr val="FFFFFF"/>
                  </a:solidFill>
                  <a:latin typeface="Arail" charset="0"/>
                  <a:ea typeface="Arail" charset="0"/>
                </a:endParaRPr>
              </a:p>
            </p:txBody>
          </p:sp>
        </p:grpSp>
        <p:sp>
          <p:nvSpPr>
            <p:cNvPr id="65" name="TextBox 163"/>
            <p:cNvSpPr txBox="1"/>
            <p:nvPr>
              <p:custDataLst>
                <p:tags r:id="rId11"/>
              </p:custDataLst>
            </p:nvPr>
          </p:nvSpPr>
          <p:spPr>
            <a:xfrm>
              <a:off x="450807" y="70336"/>
              <a:ext cx="5087428" cy="412971"/>
            </a:xfrm>
            <a:prstGeom prst="rect">
              <a:avLst/>
            </a:prstGeom>
            <a:noFill/>
            <a:ln w="9525">
              <a:noFill/>
            </a:ln>
          </p:spPr>
          <p:txBody>
            <a:bodyPr wrap="square">
              <a:spAutoFit/>
            </a:bodyPr>
            <a:p>
              <a:pPr algn="r"/>
              <a:r>
                <a:rPr lang="zh-CN" altLang="en-US" sz="1400" dirty="0">
                  <a:solidFill>
                    <a:schemeClr val="bg1"/>
                  </a:solidFill>
                  <a:latin typeface="Arail" charset="0"/>
                  <a:ea typeface="宋体" panose="02010600030101010101" pitchFamily="2" charset="-122"/>
                </a:rPr>
                <a:t>        预防性传播疾病，防止产后、人流术后感染保宫护宫、</a:t>
              </a:r>
              <a:endParaRPr lang="zh-CN" altLang="en-US" sz="1400" dirty="0">
                <a:solidFill>
                  <a:schemeClr val="bg1"/>
                </a:solidFill>
                <a:latin typeface="Arail" charset="0"/>
                <a:ea typeface="宋体" panose="02010600030101010101" pitchFamily="2" charset="-122"/>
              </a:endParaRPr>
            </a:p>
            <a:p>
              <a:pPr algn="r"/>
              <a:r>
                <a:rPr lang="zh-CN" altLang="en-US" sz="1400" dirty="0">
                  <a:solidFill>
                    <a:schemeClr val="bg1"/>
                  </a:solidFill>
                  <a:latin typeface="Arail" charset="0"/>
                  <a:ea typeface="宋体" panose="02010600030101010101" pitchFamily="2" charset="-122"/>
                </a:rPr>
                <a:t>盆底修复，经期前三后四保养护理，防止妇科病的发生</a:t>
              </a:r>
              <a:endParaRPr lang="zh-CN" altLang="en-US" dirty="0">
                <a:solidFill>
                  <a:schemeClr val="bg1"/>
                </a:solidFill>
                <a:latin typeface="Arail" charset="0"/>
                <a:ea typeface="宋体" panose="02010600030101010101" pitchFamily="2" charset="-122"/>
              </a:endParaRPr>
            </a:p>
          </p:txBody>
        </p:sp>
      </p:grpSp>
      <p:grpSp>
        <p:nvGrpSpPr>
          <p:cNvPr id="66" name="组合 65"/>
          <p:cNvGrpSpPr/>
          <p:nvPr/>
        </p:nvGrpSpPr>
        <p:grpSpPr>
          <a:xfrm rot="0">
            <a:off x="1047750" y="2567940"/>
            <a:ext cx="1089025" cy="1089025"/>
            <a:chOff x="0" y="0"/>
            <a:chExt cx="1801046" cy="1800000"/>
          </a:xfrm>
        </p:grpSpPr>
        <p:sp>
          <p:nvSpPr>
            <p:cNvPr id="67" name="타원 97"/>
            <p:cNvSpPr/>
            <p:nvPr>
              <p:custDataLst>
                <p:tags r:id="rId12"/>
              </p:custDataLst>
            </p:nvPr>
          </p:nvSpPr>
          <p:spPr>
            <a:xfrm>
              <a:off x="1046" y="0"/>
              <a:ext cx="1800000" cy="1800000"/>
            </a:xfrm>
            <a:prstGeom prst="ellipse">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68" name="타원 98"/>
            <p:cNvSpPr/>
            <p:nvPr>
              <p:custDataLst>
                <p:tags r:id="rId13"/>
              </p:custDataLst>
            </p:nvPr>
          </p:nvSpPr>
          <p:spPr>
            <a:xfrm>
              <a:off x="104124" y="103078"/>
              <a:ext cx="1593844" cy="1593844"/>
            </a:xfrm>
            <a:prstGeom prst="ellipse">
              <a:avLst/>
            </a:prstGeom>
            <a:solidFill>
              <a:srgbClr val="E66C7D"/>
            </a:solidFill>
            <a:ln w="9525">
              <a:noFill/>
            </a:ln>
          </p:spPr>
          <p:txBody>
            <a:bodyPr anchor="ctr"/>
            <a:p>
              <a:pPr algn="ctr"/>
              <a:endParaRPr lang="ko-KR" altLang="en-US" dirty="0">
                <a:solidFill>
                  <a:srgbClr val="FFFFFF"/>
                </a:solidFill>
                <a:latin typeface="Arail" charset="0"/>
                <a:ea typeface="Arail" charset="0"/>
              </a:endParaRPr>
            </a:p>
          </p:txBody>
        </p:sp>
        <p:sp>
          <p:nvSpPr>
            <p:cNvPr id="69" name="도넛 99"/>
            <p:cNvSpPr/>
            <p:nvPr>
              <p:custDataLst>
                <p:tags r:id="rId14"/>
              </p:custDataLst>
            </p:nvPr>
          </p:nvSpPr>
          <p:spPr>
            <a:xfrm>
              <a:off x="0" y="0"/>
              <a:ext cx="1800000" cy="1800000"/>
            </a:xfrm>
            <a:custGeom>
              <a:avLst/>
              <a:gdLst>
                <a:gd name="txL" fmla="*/ 263604 w 1800000"/>
                <a:gd name="txT" fmla="*/ 263604 h 1800000"/>
                <a:gd name="txR" fmla="*/ 1536396 w 1800000"/>
                <a:gd name="txB" fmla="*/ 1536396 h 1800000"/>
              </a:gdLst>
              <a:ahLst/>
              <a:cxnLst>
                <a:cxn ang="17694720">
                  <a:pos x="900000" y="0"/>
                </a:cxn>
                <a:cxn ang="17694720">
                  <a:pos x="263604" y="263604"/>
                </a:cxn>
                <a:cxn ang="11796480">
                  <a:pos x="0" y="900000"/>
                </a:cxn>
                <a:cxn ang="5898240">
                  <a:pos x="263604" y="1536396"/>
                </a:cxn>
                <a:cxn ang="5898240">
                  <a:pos x="900000" y="1800000"/>
                </a:cxn>
                <a:cxn ang="5898240">
                  <a:pos x="1536396" y="1536396"/>
                </a:cxn>
                <a:cxn ang="0">
                  <a:pos x="1800000" y="900000"/>
                </a:cxn>
                <a:cxn ang="17694720">
                  <a:pos x="1536396" y="263604"/>
                </a:cxn>
              </a:cxnLst>
              <a:rect l="txL" t="txT" r="txR" b="txB"/>
              <a:pathLst>
                <a:path w="1800000" h="1800000">
                  <a:moveTo>
                    <a:pt x="0" y="900000"/>
                  </a:moveTo>
                  <a:arcTo wR="900000" hR="900000" stAng="-10799996" swAng="5400004"/>
                  <a:arcTo wR="900000" hR="900000" stAng="-5399996" swAng="5400004"/>
                  <a:arcTo wR="900000" hR="900000" stAng="0" swAng="5400004"/>
                  <a:arcTo wR="900000" hR="900000" stAng="-16199996" swAng="5400000"/>
                  <a:close/>
                  <a:moveTo>
                    <a:pt x="238950" y="900000"/>
                  </a:moveTo>
                  <a:arcTo wR="661050" hR="661050" stAng="-10799995" swAng="-5400000"/>
                  <a:arcTo wR="661050" hR="661050" stAng="-16200000" swAng="-5400000"/>
                  <a:arcTo wR="661050" hR="661050" stAng="0" swAng="-5400000"/>
                  <a:arcTo wR="661050" hR="661050" stAng="-5399995" swAng="-5400000"/>
                  <a:close/>
                </a:path>
              </a:pathLst>
            </a:custGeom>
            <a:solidFill>
              <a:schemeClr val="bg1">
                <a:alpha val="14999"/>
              </a:schemeClr>
            </a:solidFill>
            <a:ln w="9525">
              <a:noFill/>
            </a:ln>
          </p:spPr>
          <p:txBody>
            <a:bodyPr anchor="ctr"/>
            <a:p>
              <a:pPr algn="ctr"/>
              <a:endParaRPr lang="ko-KR" altLang="en-US" dirty="0">
                <a:latin typeface="Arail" charset="0"/>
                <a:ea typeface="Arail" charset="0"/>
              </a:endParaRPr>
            </a:p>
          </p:txBody>
        </p:sp>
      </p:grpSp>
      <p:sp>
        <p:nvSpPr>
          <p:cNvPr id="70" name="TextBox 149"/>
          <p:cNvSpPr txBox="1"/>
          <p:nvPr>
            <p:custDataLst>
              <p:tags r:id="rId15"/>
            </p:custDataLst>
          </p:nvPr>
        </p:nvSpPr>
        <p:spPr>
          <a:xfrm>
            <a:off x="1247140" y="2912110"/>
            <a:ext cx="690880" cy="398780"/>
          </a:xfrm>
          <a:prstGeom prst="rect">
            <a:avLst/>
          </a:prstGeom>
          <a:noFill/>
          <a:ln w="9525">
            <a:noFill/>
          </a:ln>
        </p:spPr>
        <p:txBody>
          <a:bodyPr wrap="none">
            <a:spAutoFit/>
          </a:bodyPr>
          <a:p>
            <a:pPr algn="ctr"/>
            <a:r>
              <a:rPr lang="zh-CN" altLang="en-US" sz="2000" dirty="0">
                <a:solidFill>
                  <a:srgbClr val="FFFFFF"/>
                </a:solidFill>
                <a:effectLst>
                  <a:outerShdw blurRad="38100" dist="38100" dir="2700000">
                    <a:srgbClr val="C0C0C0"/>
                  </a:outerShdw>
                </a:effectLst>
                <a:latin typeface="Arail" charset="0"/>
                <a:ea typeface="宋体" panose="02010600030101010101" pitchFamily="2" charset="-122"/>
              </a:rPr>
              <a:t>养护</a:t>
            </a:r>
            <a:endParaRPr lang="zh-CN" altLang="en-US" sz="2000" dirty="0">
              <a:solidFill>
                <a:srgbClr val="FFFFFF"/>
              </a:solidFill>
              <a:effectLst>
                <a:outerShdw blurRad="38100" dist="38100" dir="2700000">
                  <a:srgbClr val="C0C0C0"/>
                </a:outerShdw>
              </a:effectLst>
              <a:latin typeface="Arail" charset="0"/>
              <a:ea typeface="宋体" panose="02010600030101010101" pitchFamily="2" charset="-122"/>
            </a:endParaRPr>
          </a:p>
        </p:txBody>
      </p:sp>
      <p:grpSp>
        <p:nvGrpSpPr>
          <p:cNvPr id="81" name="组合 80"/>
          <p:cNvGrpSpPr/>
          <p:nvPr/>
        </p:nvGrpSpPr>
        <p:grpSpPr>
          <a:xfrm>
            <a:off x="1691641" y="1628775"/>
            <a:ext cx="5999481" cy="762635"/>
            <a:chOff x="0" y="0"/>
            <a:chExt cx="5252851" cy="603144"/>
          </a:xfrm>
        </p:grpSpPr>
        <p:grpSp>
          <p:nvGrpSpPr>
            <p:cNvPr id="82" name="组合 81"/>
            <p:cNvGrpSpPr/>
            <p:nvPr/>
          </p:nvGrpSpPr>
          <p:grpSpPr>
            <a:xfrm>
              <a:off x="0" y="0"/>
              <a:ext cx="5252851" cy="603144"/>
              <a:chOff x="0" y="0"/>
              <a:chExt cx="5252851" cy="603144"/>
            </a:xfrm>
          </p:grpSpPr>
          <p:sp>
            <p:nvSpPr>
              <p:cNvPr id="83" name="직사각형 159"/>
              <p:cNvSpPr/>
              <p:nvPr>
                <p:custDataLst>
                  <p:tags r:id="rId16"/>
                </p:custDataLst>
              </p:nvPr>
            </p:nvSpPr>
            <p:spPr>
              <a:xfrm>
                <a:off x="0" y="0"/>
                <a:ext cx="5252851" cy="603144"/>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84" name="직사각형 160"/>
              <p:cNvSpPr/>
              <p:nvPr>
                <p:custDataLst>
                  <p:tags r:id="rId17"/>
                </p:custDataLst>
              </p:nvPr>
            </p:nvSpPr>
            <p:spPr>
              <a:xfrm>
                <a:off x="0" y="56247"/>
                <a:ext cx="5197253" cy="479602"/>
              </a:xfrm>
              <a:prstGeom prst="rect">
                <a:avLst/>
              </a:prstGeom>
              <a:solidFill>
                <a:srgbClr val="E66C7D"/>
              </a:solidFill>
              <a:ln w="9525">
                <a:noFill/>
              </a:ln>
            </p:spPr>
            <p:txBody>
              <a:bodyPr anchor="ctr"/>
              <a:p>
                <a:pPr algn="ctr"/>
                <a:endParaRPr lang="ko-KR" altLang="en-US" dirty="0">
                  <a:solidFill>
                    <a:srgbClr val="FFFFFF"/>
                  </a:solidFill>
                  <a:latin typeface="Arail" charset="0"/>
                  <a:ea typeface="Arail" charset="0"/>
                </a:endParaRPr>
              </a:p>
            </p:txBody>
          </p:sp>
        </p:grpSp>
        <p:sp>
          <p:nvSpPr>
            <p:cNvPr id="85" name="TextBox 163"/>
            <p:cNvSpPr txBox="1"/>
            <p:nvPr>
              <p:custDataLst>
                <p:tags r:id="rId18"/>
              </p:custDataLst>
            </p:nvPr>
          </p:nvSpPr>
          <p:spPr>
            <a:xfrm>
              <a:off x="173463" y="93912"/>
              <a:ext cx="4960964" cy="412810"/>
            </a:xfrm>
            <a:prstGeom prst="rect">
              <a:avLst/>
            </a:prstGeom>
            <a:noFill/>
            <a:ln w="9525">
              <a:noFill/>
            </a:ln>
          </p:spPr>
          <p:txBody>
            <a:bodyPr wrap="square">
              <a:spAutoFit/>
            </a:bodyPr>
            <a:p>
              <a:pPr algn="ctr"/>
              <a:r>
                <a:rPr lang="zh-CN" altLang="en-US" sz="1400" dirty="0">
                  <a:solidFill>
                    <a:schemeClr val="bg1"/>
                  </a:solidFill>
                  <a:latin typeface="Arail" charset="0"/>
                  <a:ea typeface="宋体" panose="02010600030101010101" pitchFamily="2" charset="-122"/>
                </a:rPr>
                <a:t>        </a:t>
              </a:r>
              <a:r>
                <a:rPr lang="zh-CN" altLang="en-US" sz="1400" dirty="0">
                  <a:solidFill>
                    <a:schemeClr val="bg1"/>
                  </a:solidFill>
                  <a:latin typeface="Arail" charset="0"/>
                  <a:sym typeface="+mn-ea"/>
                </a:rPr>
                <a:t>阴瘙痒、湿疹，白带异常、异味，</a:t>
              </a:r>
              <a:endParaRPr lang="zh-CN" altLang="en-US" sz="1400" dirty="0">
                <a:solidFill>
                  <a:schemeClr val="bg1"/>
                </a:solidFill>
                <a:latin typeface="Arail" charset="0"/>
                <a:ea typeface="宋体" panose="02010600030101010101" pitchFamily="2" charset="-122"/>
              </a:endParaRPr>
            </a:p>
            <a:p>
              <a:pPr algn="ctr"/>
              <a:r>
                <a:rPr lang="zh-CN" altLang="en-US" sz="1400" dirty="0">
                  <a:solidFill>
                    <a:schemeClr val="bg1"/>
                  </a:solidFill>
                  <a:latin typeface="Arail" charset="0"/>
                  <a:sym typeface="+mn-ea"/>
                </a:rPr>
                <a:t>月经不调，痛经，阴道炎，宫颈炎，盆腔炎，附件炎等</a:t>
              </a:r>
              <a:endParaRPr lang="zh-CN" altLang="en-US" dirty="0">
                <a:solidFill>
                  <a:schemeClr val="bg1"/>
                </a:solidFill>
                <a:latin typeface="Arail" charset="0"/>
                <a:ea typeface="宋体" panose="02010600030101010101" pitchFamily="2" charset="-122"/>
              </a:endParaRPr>
            </a:p>
          </p:txBody>
        </p:sp>
      </p:grpSp>
      <p:grpSp>
        <p:nvGrpSpPr>
          <p:cNvPr id="86" name="组合 85"/>
          <p:cNvGrpSpPr/>
          <p:nvPr/>
        </p:nvGrpSpPr>
        <p:grpSpPr>
          <a:xfrm rot="0">
            <a:off x="1031240" y="1403350"/>
            <a:ext cx="1089025" cy="1089025"/>
            <a:chOff x="0" y="0"/>
            <a:chExt cx="1801046" cy="1800000"/>
          </a:xfrm>
        </p:grpSpPr>
        <p:sp>
          <p:nvSpPr>
            <p:cNvPr id="87" name="타원 97"/>
            <p:cNvSpPr/>
            <p:nvPr>
              <p:custDataLst>
                <p:tags r:id="rId19"/>
              </p:custDataLst>
            </p:nvPr>
          </p:nvSpPr>
          <p:spPr>
            <a:xfrm>
              <a:off x="1046" y="0"/>
              <a:ext cx="1800000" cy="1800000"/>
            </a:xfrm>
            <a:prstGeom prst="ellipse">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88" name="타원 98"/>
            <p:cNvSpPr/>
            <p:nvPr>
              <p:custDataLst>
                <p:tags r:id="rId20"/>
              </p:custDataLst>
            </p:nvPr>
          </p:nvSpPr>
          <p:spPr>
            <a:xfrm>
              <a:off x="104124" y="103078"/>
              <a:ext cx="1593844" cy="1593844"/>
            </a:xfrm>
            <a:prstGeom prst="ellipse">
              <a:avLst/>
            </a:prstGeom>
            <a:solidFill>
              <a:srgbClr val="E66C7D"/>
            </a:solidFill>
            <a:ln w="9525">
              <a:noFill/>
            </a:ln>
          </p:spPr>
          <p:txBody>
            <a:bodyPr anchor="ctr"/>
            <a:p>
              <a:pPr algn="ctr"/>
              <a:endParaRPr lang="ko-KR" altLang="en-US" dirty="0">
                <a:solidFill>
                  <a:srgbClr val="FFFFFF"/>
                </a:solidFill>
                <a:latin typeface="Arail" charset="0"/>
                <a:ea typeface="Arail" charset="0"/>
              </a:endParaRPr>
            </a:p>
          </p:txBody>
        </p:sp>
        <p:sp>
          <p:nvSpPr>
            <p:cNvPr id="89" name="도넛 99"/>
            <p:cNvSpPr/>
            <p:nvPr>
              <p:custDataLst>
                <p:tags r:id="rId21"/>
              </p:custDataLst>
            </p:nvPr>
          </p:nvSpPr>
          <p:spPr>
            <a:xfrm>
              <a:off x="0" y="0"/>
              <a:ext cx="1800000" cy="1800000"/>
            </a:xfrm>
            <a:custGeom>
              <a:avLst/>
              <a:gdLst>
                <a:gd name="txL" fmla="*/ 263604 w 1800000"/>
                <a:gd name="txT" fmla="*/ 263604 h 1800000"/>
                <a:gd name="txR" fmla="*/ 1536396 w 1800000"/>
                <a:gd name="txB" fmla="*/ 1536396 h 1800000"/>
              </a:gdLst>
              <a:ahLst/>
              <a:cxnLst>
                <a:cxn ang="17694720">
                  <a:pos x="900000" y="0"/>
                </a:cxn>
                <a:cxn ang="17694720">
                  <a:pos x="263604" y="263604"/>
                </a:cxn>
                <a:cxn ang="11796480">
                  <a:pos x="0" y="900000"/>
                </a:cxn>
                <a:cxn ang="5898240">
                  <a:pos x="263604" y="1536396"/>
                </a:cxn>
                <a:cxn ang="5898240">
                  <a:pos x="900000" y="1800000"/>
                </a:cxn>
                <a:cxn ang="5898240">
                  <a:pos x="1536396" y="1536396"/>
                </a:cxn>
                <a:cxn ang="0">
                  <a:pos x="1800000" y="900000"/>
                </a:cxn>
                <a:cxn ang="17694720">
                  <a:pos x="1536396" y="263604"/>
                </a:cxn>
              </a:cxnLst>
              <a:rect l="txL" t="txT" r="txR" b="txB"/>
              <a:pathLst>
                <a:path w="1800000" h="1800000">
                  <a:moveTo>
                    <a:pt x="0" y="900000"/>
                  </a:moveTo>
                  <a:arcTo wR="900000" hR="900000" stAng="-10799996" swAng="5400004"/>
                  <a:arcTo wR="900000" hR="900000" stAng="-5399996" swAng="5400004"/>
                  <a:arcTo wR="900000" hR="900000" stAng="0" swAng="5400004"/>
                  <a:arcTo wR="900000" hR="900000" stAng="-16199996" swAng="5400000"/>
                  <a:close/>
                  <a:moveTo>
                    <a:pt x="238950" y="900000"/>
                  </a:moveTo>
                  <a:arcTo wR="661050" hR="661050" stAng="-10799995" swAng="-5400000"/>
                  <a:arcTo wR="661050" hR="661050" stAng="-16200000" swAng="-5400000"/>
                  <a:arcTo wR="661050" hR="661050" stAng="0" swAng="-5400000"/>
                  <a:arcTo wR="661050" hR="661050" stAng="-5399995" swAng="-5400000"/>
                  <a:close/>
                </a:path>
              </a:pathLst>
            </a:custGeom>
            <a:solidFill>
              <a:schemeClr val="bg1">
                <a:alpha val="14999"/>
              </a:schemeClr>
            </a:solidFill>
            <a:ln w="9525">
              <a:noFill/>
            </a:ln>
          </p:spPr>
          <p:txBody>
            <a:bodyPr anchor="ctr"/>
            <a:p>
              <a:pPr algn="ctr"/>
              <a:endParaRPr lang="ko-KR" altLang="en-US" dirty="0">
                <a:latin typeface="Arail" charset="0"/>
                <a:ea typeface="Arail" charset="0"/>
              </a:endParaRPr>
            </a:p>
          </p:txBody>
        </p:sp>
      </p:grpSp>
      <p:sp>
        <p:nvSpPr>
          <p:cNvPr id="90" name="TextBox 149"/>
          <p:cNvSpPr txBox="1"/>
          <p:nvPr>
            <p:custDataLst>
              <p:tags r:id="rId22"/>
            </p:custDataLst>
          </p:nvPr>
        </p:nvSpPr>
        <p:spPr>
          <a:xfrm>
            <a:off x="1230630" y="1747520"/>
            <a:ext cx="690880" cy="398780"/>
          </a:xfrm>
          <a:prstGeom prst="rect">
            <a:avLst/>
          </a:prstGeom>
          <a:noFill/>
          <a:ln w="9525">
            <a:noFill/>
          </a:ln>
        </p:spPr>
        <p:txBody>
          <a:bodyPr wrap="none">
            <a:spAutoFit/>
          </a:bodyPr>
          <a:p>
            <a:pPr algn="ctr"/>
            <a:r>
              <a:rPr lang="zh-CN" altLang="en-US" sz="2000" dirty="0">
                <a:solidFill>
                  <a:srgbClr val="FFFFFF"/>
                </a:solidFill>
                <a:effectLst>
                  <a:outerShdw blurRad="38100" dist="38100" dir="2700000">
                    <a:srgbClr val="C0C0C0"/>
                  </a:outerShdw>
                </a:effectLst>
                <a:latin typeface="Arail" charset="0"/>
                <a:ea typeface="宋体" panose="02010600030101010101" pitchFamily="2" charset="-122"/>
              </a:rPr>
              <a:t>治疗</a:t>
            </a:r>
            <a:endParaRPr lang="zh-CN" altLang="en-US" sz="2000" dirty="0">
              <a:solidFill>
                <a:srgbClr val="FFFFFF"/>
              </a:solidFill>
              <a:effectLst>
                <a:outerShdw blurRad="38100" dist="38100" dir="2700000">
                  <a:srgbClr val="C0C0C0"/>
                </a:outerShdw>
              </a:effectLst>
              <a:latin typeface="Arail" charset="0"/>
              <a:ea typeface="宋体" panose="02010600030101010101" pitchFamily="2" charset="-122"/>
            </a:endParaRPr>
          </a:p>
        </p:txBody>
      </p:sp>
      <p:grpSp>
        <p:nvGrpSpPr>
          <p:cNvPr id="91" name="组合 90"/>
          <p:cNvGrpSpPr/>
          <p:nvPr/>
        </p:nvGrpSpPr>
        <p:grpSpPr>
          <a:xfrm>
            <a:off x="1677697" y="4022090"/>
            <a:ext cx="5949950" cy="769619"/>
            <a:chOff x="0" y="0"/>
            <a:chExt cx="5949726" cy="608905"/>
          </a:xfrm>
        </p:grpSpPr>
        <p:grpSp>
          <p:nvGrpSpPr>
            <p:cNvPr id="92" name="组合 91"/>
            <p:cNvGrpSpPr/>
            <p:nvPr/>
          </p:nvGrpSpPr>
          <p:grpSpPr>
            <a:xfrm>
              <a:off x="0" y="0"/>
              <a:ext cx="5949726" cy="603380"/>
              <a:chOff x="0" y="0"/>
              <a:chExt cx="5949726" cy="603380"/>
            </a:xfrm>
          </p:grpSpPr>
          <p:sp>
            <p:nvSpPr>
              <p:cNvPr id="93" name="직사각형 159"/>
              <p:cNvSpPr/>
              <p:nvPr>
                <p:custDataLst>
                  <p:tags r:id="rId23"/>
                </p:custDataLst>
              </p:nvPr>
            </p:nvSpPr>
            <p:spPr>
              <a:xfrm>
                <a:off x="0" y="0"/>
                <a:ext cx="5949726" cy="603380"/>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94" name="직사각형 160"/>
              <p:cNvSpPr/>
              <p:nvPr>
                <p:custDataLst>
                  <p:tags r:id="rId24"/>
                </p:custDataLst>
              </p:nvPr>
            </p:nvSpPr>
            <p:spPr>
              <a:xfrm>
                <a:off x="292724" y="57273"/>
                <a:ext cx="5594139" cy="479790"/>
              </a:xfrm>
              <a:prstGeom prst="rect">
                <a:avLst/>
              </a:prstGeom>
              <a:solidFill>
                <a:srgbClr val="E66C7D"/>
              </a:solidFill>
              <a:ln w="9525">
                <a:noFill/>
              </a:ln>
            </p:spPr>
            <p:txBody>
              <a:bodyPr anchor="ctr"/>
              <a:p>
                <a:pPr algn="ctr"/>
                <a:endParaRPr lang="ko-KR" altLang="en-US" dirty="0">
                  <a:solidFill>
                    <a:srgbClr val="FFFFFF"/>
                  </a:solidFill>
                  <a:latin typeface="Arail" charset="0"/>
                  <a:ea typeface="Arail" charset="0"/>
                </a:endParaRPr>
              </a:p>
            </p:txBody>
          </p:sp>
        </p:grpSp>
        <p:sp>
          <p:nvSpPr>
            <p:cNvPr id="95" name="TextBox 163"/>
            <p:cNvSpPr txBox="1"/>
            <p:nvPr>
              <p:custDataLst>
                <p:tags r:id="rId25"/>
              </p:custDataLst>
            </p:nvPr>
          </p:nvSpPr>
          <p:spPr>
            <a:xfrm>
              <a:off x="1084513" y="195934"/>
              <a:ext cx="3719690" cy="412971"/>
            </a:xfrm>
            <a:prstGeom prst="rect">
              <a:avLst/>
            </a:prstGeom>
            <a:noFill/>
            <a:ln w="9525">
              <a:noFill/>
            </a:ln>
          </p:spPr>
          <p:txBody>
            <a:bodyPr wrap="square">
              <a:spAutoFit/>
            </a:bodyPr>
            <a:p>
              <a:pPr algn="l"/>
              <a:r>
                <a:rPr lang="zh-CN" altLang="en-US" sz="1400" dirty="0">
                  <a:solidFill>
                    <a:schemeClr val="bg1"/>
                  </a:solidFill>
                  <a:latin typeface="Arail" charset="0"/>
                  <a:ea typeface="宋体" panose="02010600030101010101" pitchFamily="2" charset="-122"/>
                </a:rPr>
                <a:t>  </a:t>
              </a:r>
              <a:r>
                <a:rPr lang="zh-CN" altLang="en-US" sz="1400" dirty="0">
                  <a:solidFill>
                    <a:schemeClr val="bg1"/>
                  </a:solidFill>
                  <a:latin typeface="宋体" panose="02010600030101010101" pitchFamily="2" charset="-122"/>
                  <a:cs typeface="宋体" panose="02010600030101010101" pitchFamily="2" charset="-122"/>
                  <a:sym typeface="+mn-ea"/>
                </a:rPr>
                <a:t>调理内分泌，平衡阴道内</a:t>
              </a:r>
              <a:r>
                <a:rPr lang="en-US" altLang="zh-CN" sz="1400" dirty="0">
                  <a:solidFill>
                    <a:schemeClr val="bg1"/>
                  </a:solidFill>
                  <a:latin typeface="宋体" panose="02010600030101010101" pitchFamily="2" charset="-122"/>
                  <a:cs typeface="宋体" panose="02010600030101010101" pitchFamily="2" charset="-122"/>
                  <a:sym typeface="+mn-ea"/>
                </a:rPr>
                <a:t>ph</a:t>
              </a:r>
              <a:r>
                <a:rPr lang="zh-CN" altLang="en-US" sz="1400" dirty="0">
                  <a:solidFill>
                    <a:schemeClr val="bg1"/>
                  </a:solidFill>
                  <a:latin typeface="宋体" panose="02010600030101010101" pitchFamily="2" charset="-122"/>
                  <a:cs typeface="宋体" panose="02010600030101010101" pitchFamily="2" charset="-122"/>
                  <a:sym typeface="+mn-ea"/>
                </a:rPr>
                <a:t>值、平衡菌群；</a:t>
              </a:r>
              <a:endParaRPr lang="zh-CN" altLang="en-US" sz="1400" dirty="0">
                <a:solidFill>
                  <a:schemeClr val="bg1"/>
                </a:solidFill>
                <a:latin typeface="Arail" charset="0"/>
                <a:ea typeface="宋体" panose="02010600030101010101" pitchFamily="2" charset="-122"/>
              </a:endParaRPr>
            </a:p>
            <a:p>
              <a:pPr algn="r"/>
              <a:endParaRPr lang="zh-CN" altLang="en-US" sz="1400" dirty="0">
                <a:solidFill>
                  <a:schemeClr val="bg1"/>
                </a:solidFill>
                <a:latin typeface="Arail" charset="0"/>
                <a:ea typeface="宋体" panose="02010600030101010101" pitchFamily="2" charset="-122"/>
              </a:endParaRPr>
            </a:p>
          </p:txBody>
        </p:sp>
      </p:grpSp>
      <p:grpSp>
        <p:nvGrpSpPr>
          <p:cNvPr id="96" name="组合 95"/>
          <p:cNvGrpSpPr/>
          <p:nvPr/>
        </p:nvGrpSpPr>
        <p:grpSpPr>
          <a:xfrm rot="0">
            <a:off x="1039495" y="3796665"/>
            <a:ext cx="1089025" cy="1089025"/>
            <a:chOff x="0" y="0"/>
            <a:chExt cx="1801046" cy="1800000"/>
          </a:xfrm>
        </p:grpSpPr>
        <p:sp>
          <p:nvSpPr>
            <p:cNvPr id="97" name="타원 97"/>
            <p:cNvSpPr/>
            <p:nvPr>
              <p:custDataLst>
                <p:tags r:id="rId26"/>
              </p:custDataLst>
            </p:nvPr>
          </p:nvSpPr>
          <p:spPr>
            <a:xfrm>
              <a:off x="1046" y="0"/>
              <a:ext cx="1800000" cy="1800000"/>
            </a:xfrm>
            <a:prstGeom prst="ellipse">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98" name="타원 98"/>
            <p:cNvSpPr/>
            <p:nvPr>
              <p:custDataLst>
                <p:tags r:id="rId27"/>
              </p:custDataLst>
            </p:nvPr>
          </p:nvSpPr>
          <p:spPr>
            <a:xfrm>
              <a:off x="104124" y="103078"/>
              <a:ext cx="1593844" cy="1593844"/>
            </a:xfrm>
            <a:prstGeom prst="ellipse">
              <a:avLst/>
            </a:prstGeom>
            <a:solidFill>
              <a:srgbClr val="E66C7D"/>
            </a:solidFill>
            <a:ln w="9525">
              <a:noFill/>
            </a:ln>
          </p:spPr>
          <p:txBody>
            <a:bodyPr anchor="ctr"/>
            <a:p>
              <a:pPr algn="ctr"/>
              <a:endParaRPr lang="ko-KR" altLang="en-US" dirty="0">
                <a:solidFill>
                  <a:srgbClr val="FFFFFF"/>
                </a:solidFill>
                <a:latin typeface="Arail" charset="0"/>
                <a:ea typeface="Arail" charset="0"/>
              </a:endParaRPr>
            </a:p>
          </p:txBody>
        </p:sp>
        <p:sp>
          <p:nvSpPr>
            <p:cNvPr id="99" name="도넛 99"/>
            <p:cNvSpPr/>
            <p:nvPr>
              <p:custDataLst>
                <p:tags r:id="rId28"/>
              </p:custDataLst>
            </p:nvPr>
          </p:nvSpPr>
          <p:spPr>
            <a:xfrm>
              <a:off x="0" y="0"/>
              <a:ext cx="1800000" cy="1800000"/>
            </a:xfrm>
            <a:custGeom>
              <a:avLst/>
              <a:gdLst>
                <a:gd name="txL" fmla="*/ 263604 w 1800000"/>
                <a:gd name="txT" fmla="*/ 263604 h 1800000"/>
                <a:gd name="txR" fmla="*/ 1536396 w 1800000"/>
                <a:gd name="txB" fmla="*/ 1536396 h 1800000"/>
              </a:gdLst>
              <a:ahLst/>
              <a:cxnLst>
                <a:cxn ang="17694720">
                  <a:pos x="900000" y="0"/>
                </a:cxn>
                <a:cxn ang="17694720">
                  <a:pos x="263604" y="263604"/>
                </a:cxn>
                <a:cxn ang="11796480">
                  <a:pos x="0" y="900000"/>
                </a:cxn>
                <a:cxn ang="5898240">
                  <a:pos x="263604" y="1536396"/>
                </a:cxn>
                <a:cxn ang="5898240">
                  <a:pos x="900000" y="1800000"/>
                </a:cxn>
                <a:cxn ang="5898240">
                  <a:pos x="1536396" y="1536396"/>
                </a:cxn>
                <a:cxn ang="0">
                  <a:pos x="1800000" y="900000"/>
                </a:cxn>
                <a:cxn ang="17694720">
                  <a:pos x="1536396" y="263604"/>
                </a:cxn>
              </a:cxnLst>
              <a:rect l="txL" t="txT" r="txR" b="txB"/>
              <a:pathLst>
                <a:path w="1800000" h="1800000">
                  <a:moveTo>
                    <a:pt x="0" y="900000"/>
                  </a:moveTo>
                  <a:arcTo wR="900000" hR="900000" stAng="-10799996" swAng="5400004"/>
                  <a:arcTo wR="900000" hR="900000" stAng="-5399996" swAng="5400004"/>
                  <a:arcTo wR="900000" hR="900000" stAng="0" swAng="5400004"/>
                  <a:arcTo wR="900000" hR="900000" stAng="-16199996" swAng="5400000"/>
                  <a:close/>
                  <a:moveTo>
                    <a:pt x="238950" y="900000"/>
                  </a:moveTo>
                  <a:arcTo wR="661050" hR="661050" stAng="-10799995" swAng="-5400000"/>
                  <a:arcTo wR="661050" hR="661050" stAng="-16200000" swAng="-5400000"/>
                  <a:arcTo wR="661050" hR="661050" stAng="0" swAng="-5400000"/>
                  <a:arcTo wR="661050" hR="661050" stAng="-5399995" swAng="-5400000"/>
                  <a:close/>
                </a:path>
              </a:pathLst>
            </a:custGeom>
            <a:solidFill>
              <a:schemeClr val="bg1">
                <a:alpha val="14999"/>
              </a:schemeClr>
            </a:solidFill>
            <a:ln w="9525">
              <a:noFill/>
            </a:ln>
          </p:spPr>
          <p:txBody>
            <a:bodyPr anchor="ctr"/>
            <a:p>
              <a:pPr algn="ctr"/>
              <a:endParaRPr lang="ko-KR" altLang="en-US" dirty="0">
                <a:latin typeface="Arail" charset="0"/>
                <a:ea typeface="Arail" charset="0"/>
              </a:endParaRPr>
            </a:p>
          </p:txBody>
        </p:sp>
      </p:grpSp>
      <p:sp>
        <p:nvSpPr>
          <p:cNvPr id="100" name="TextBox 149"/>
          <p:cNvSpPr txBox="1"/>
          <p:nvPr>
            <p:custDataLst>
              <p:tags r:id="rId29"/>
            </p:custDataLst>
          </p:nvPr>
        </p:nvSpPr>
        <p:spPr>
          <a:xfrm>
            <a:off x="1238885" y="4140835"/>
            <a:ext cx="690880" cy="398780"/>
          </a:xfrm>
          <a:prstGeom prst="rect">
            <a:avLst/>
          </a:prstGeom>
          <a:noFill/>
          <a:ln w="9525">
            <a:noFill/>
          </a:ln>
        </p:spPr>
        <p:txBody>
          <a:bodyPr wrap="none">
            <a:spAutoFit/>
          </a:bodyPr>
          <a:p>
            <a:pPr algn="ctr"/>
            <a:r>
              <a:rPr lang="zh-CN" altLang="en-US" sz="2000" dirty="0">
                <a:solidFill>
                  <a:srgbClr val="FFFFFF"/>
                </a:solidFill>
                <a:effectLst>
                  <a:outerShdw blurRad="38100" dist="38100" dir="2700000">
                    <a:srgbClr val="C0C0C0"/>
                  </a:outerShdw>
                </a:effectLst>
                <a:latin typeface="Arail" charset="0"/>
                <a:ea typeface="宋体" panose="02010600030101010101" pitchFamily="2" charset="-122"/>
              </a:rPr>
              <a:t>调理</a:t>
            </a:r>
            <a:endParaRPr lang="zh-CN" altLang="en-US" sz="2000" dirty="0">
              <a:solidFill>
                <a:srgbClr val="FFFFFF"/>
              </a:solidFill>
              <a:effectLst>
                <a:outerShdw blurRad="38100" dist="38100" dir="2700000">
                  <a:srgbClr val="C0C0C0"/>
                </a:outerShdw>
              </a:effectLst>
              <a:latin typeface="Arail" charset="0"/>
              <a:ea typeface="宋体" panose="02010600030101010101" pitchFamily="2" charset="-122"/>
            </a:endParaRPr>
          </a:p>
        </p:txBody>
      </p:sp>
      <p:grpSp>
        <p:nvGrpSpPr>
          <p:cNvPr id="101" name="组合 100"/>
          <p:cNvGrpSpPr/>
          <p:nvPr/>
        </p:nvGrpSpPr>
        <p:grpSpPr>
          <a:xfrm>
            <a:off x="1691667" y="5271770"/>
            <a:ext cx="6009005" cy="892176"/>
            <a:chOff x="0" y="0"/>
            <a:chExt cx="6008778" cy="705870"/>
          </a:xfrm>
        </p:grpSpPr>
        <p:grpSp>
          <p:nvGrpSpPr>
            <p:cNvPr id="102" name="组合 101"/>
            <p:cNvGrpSpPr/>
            <p:nvPr/>
          </p:nvGrpSpPr>
          <p:grpSpPr>
            <a:xfrm>
              <a:off x="0" y="0"/>
              <a:ext cx="6008778" cy="603380"/>
              <a:chOff x="0" y="0"/>
              <a:chExt cx="6008778" cy="603380"/>
            </a:xfrm>
          </p:grpSpPr>
          <p:sp>
            <p:nvSpPr>
              <p:cNvPr id="103" name="직사각형 159"/>
              <p:cNvSpPr/>
              <p:nvPr>
                <p:custDataLst>
                  <p:tags r:id="rId30"/>
                </p:custDataLst>
              </p:nvPr>
            </p:nvSpPr>
            <p:spPr>
              <a:xfrm>
                <a:off x="0" y="0"/>
                <a:ext cx="6008778" cy="603380"/>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104" name="직사각형 160"/>
              <p:cNvSpPr/>
              <p:nvPr>
                <p:custDataLst>
                  <p:tags r:id="rId31"/>
                </p:custDataLst>
              </p:nvPr>
            </p:nvSpPr>
            <p:spPr>
              <a:xfrm>
                <a:off x="0" y="56269"/>
                <a:ext cx="5945281" cy="479790"/>
              </a:xfrm>
              <a:prstGeom prst="rect">
                <a:avLst/>
              </a:prstGeom>
              <a:solidFill>
                <a:srgbClr val="E66C7D"/>
              </a:solidFill>
              <a:ln w="9525">
                <a:noFill/>
              </a:ln>
            </p:spPr>
            <p:txBody>
              <a:bodyPr anchor="ctr"/>
              <a:p>
                <a:pPr algn="ctr"/>
                <a:endParaRPr lang="ko-KR" altLang="en-US" dirty="0">
                  <a:solidFill>
                    <a:srgbClr val="FFFFFF"/>
                  </a:solidFill>
                  <a:latin typeface="Arail" charset="0"/>
                  <a:ea typeface="Arail" charset="0"/>
                </a:endParaRPr>
              </a:p>
            </p:txBody>
          </p:sp>
        </p:grpSp>
        <p:sp>
          <p:nvSpPr>
            <p:cNvPr id="105" name="TextBox 163"/>
            <p:cNvSpPr txBox="1"/>
            <p:nvPr>
              <p:custDataLst>
                <p:tags r:id="rId32"/>
              </p:custDataLst>
            </p:nvPr>
          </p:nvSpPr>
          <p:spPr>
            <a:xfrm>
              <a:off x="504171" y="122586"/>
              <a:ext cx="5264586" cy="583284"/>
            </a:xfrm>
            <a:prstGeom prst="rect">
              <a:avLst/>
            </a:prstGeom>
            <a:noFill/>
            <a:ln w="9525">
              <a:noFill/>
            </a:ln>
          </p:spPr>
          <p:txBody>
            <a:bodyPr wrap="square">
              <a:spAutoFit/>
            </a:bodyPr>
            <a:p>
              <a:pPr algn="ctr"/>
              <a:r>
                <a:rPr lang="zh-CN" altLang="en-US" sz="1400" dirty="0">
                  <a:solidFill>
                    <a:schemeClr val="bg1"/>
                  </a:solidFill>
                  <a:latin typeface="Arail" charset="0"/>
                  <a:ea typeface="宋体" panose="02010600030101010101" pitchFamily="2" charset="-122"/>
                </a:rPr>
                <a:t>  </a:t>
              </a:r>
              <a:r>
                <a:rPr lang="zh-CN" altLang="en-US" sz="1400" dirty="0">
                  <a:solidFill>
                    <a:schemeClr val="bg1"/>
                  </a:solidFill>
                  <a:latin typeface="Arail" charset="0"/>
                  <a:sym typeface="+mn-ea"/>
                </a:rPr>
                <a:t>补益气血、增强卵巢营养，加速内分泌激素分泌，</a:t>
              </a:r>
              <a:endParaRPr lang="zh-CN" altLang="en-US" sz="1400" dirty="0">
                <a:solidFill>
                  <a:schemeClr val="bg1"/>
                </a:solidFill>
                <a:latin typeface="Arail" charset="0"/>
                <a:ea typeface="宋体" panose="02010600030101010101" pitchFamily="2" charset="-122"/>
              </a:endParaRPr>
            </a:p>
            <a:p>
              <a:pPr algn="ctr"/>
              <a:r>
                <a:rPr lang="zh-CN" altLang="en-US" sz="1400" dirty="0">
                  <a:solidFill>
                    <a:schemeClr val="bg1"/>
                  </a:solidFill>
                  <a:latin typeface="Arail" charset="0"/>
                  <a:sym typeface="+mn-ea"/>
                </a:rPr>
                <a:t>提高生殖器官免疫功能，延</a:t>
              </a:r>
              <a:r>
                <a:rPr lang="en-US" altLang="zh-CN" sz="1400" dirty="0">
                  <a:solidFill>
                    <a:schemeClr val="bg1"/>
                  </a:solidFill>
                  <a:latin typeface="Arail" charset="0"/>
                  <a:sym typeface="+mn-ea"/>
                </a:rPr>
                <a:t> </a:t>
              </a:r>
              <a:r>
                <a:rPr lang="zh-CN" altLang="en-US" sz="1400" dirty="0">
                  <a:solidFill>
                    <a:schemeClr val="bg1"/>
                  </a:solidFill>
                  <a:latin typeface="Arail" charset="0"/>
                  <a:sym typeface="+mn-ea"/>
                </a:rPr>
                <a:t>缓生殖器官衰老、皮肤光泽有弹性。</a:t>
              </a:r>
              <a:endParaRPr lang="zh-CN" altLang="en-US" sz="1400" dirty="0">
                <a:solidFill>
                  <a:schemeClr val="bg1"/>
                </a:solidFill>
                <a:latin typeface="Arail" charset="0"/>
                <a:ea typeface="宋体" panose="02010600030101010101" pitchFamily="2" charset="-122"/>
              </a:endParaRPr>
            </a:p>
            <a:p>
              <a:pPr algn="l"/>
              <a:endParaRPr lang="zh-CN" altLang="en-US" sz="1400" dirty="0">
                <a:solidFill>
                  <a:schemeClr val="bg1"/>
                </a:solidFill>
                <a:latin typeface="Arail" charset="0"/>
                <a:ea typeface="宋体" panose="02010600030101010101" pitchFamily="2" charset="-122"/>
              </a:endParaRPr>
            </a:p>
          </p:txBody>
        </p:sp>
      </p:grpSp>
      <p:grpSp>
        <p:nvGrpSpPr>
          <p:cNvPr id="106" name="组合 105"/>
          <p:cNvGrpSpPr/>
          <p:nvPr/>
        </p:nvGrpSpPr>
        <p:grpSpPr>
          <a:xfrm rot="0">
            <a:off x="1053465" y="5046345"/>
            <a:ext cx="1089025" cy="1089025"/>
            <a:chOff x="0" y="0"/>
            <a:chExt cx="1801046" cy="1800000"/>
          </a:xfrm>
        </p:grpSpPr>
        <p:sp>
          <p:nvSpPr>
            <p:cNvPr id="107" name="타원 97"/>
            <p:cNvSpPr/>
            <p:nvPr>
              <p:custDataLst>
                <p:tags r:id="rId33"/>
              </p:custDataLst>
            </p:nvPr>
          </p:nvSpPr>
          <p:spPr>
            <a:xfrm>
              <a:off x="1046" y="0"/>
              <a:ext cx="1800000" cy="1800000"/>
            </a:xfrm>
            <a:prstGeom prst="ellipse">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108" name="타원 98"/>
            <p:cNvSpPr/>
            <p:nvPr>
              <p:custDataLst>
                <p:tags r:id="rId34"/>
              </p:custDataLst>
            </p:nvPr>
          </p:nvSpPr>
          <p:spPr>
            <a:xfrm>
              <a:off x="104124" y="103078"/>
              <a:ext cx="1593844" cy="1593844"/>
            </a:xfrm>
            <a:prstGeom prst="ellipse">
              <a:avLst/>
            </a:prstGeom>
            <a:solidFill>
              <a:srgbClr val="E66C7D"/>
            </a:solidFill>
            <a:ln w="9525">
              <a:noFill/>
            </a:ln>
          </p:spPr>
          <p:txBody>
            <a:bodyPr anchor="ctr"/>
            <a:p>
              <a:pPr algn="ctr"/>
              <a:endParaRPr lang="ko-KR" altLang="en-US" dirty="0">
                <a:solidFill>
                  <a:srgbClr val="FFFFFF"/>
                </a:solidFill>
                <a:latin typeface="Arail" charset="0"/>
                <a:ea typeface="Arail" charset="0"/>
              </a:endParaRPr>
            </a:p>
          </p:txBody>
        </p:sp>
        <p:sp>
          <p:nvSpPr>
            <p:cNvPr id="109" name="도넛 99"/>
            <p:cNvSpPr/>
            <p:nvPr>
              <p:custDataLst>
                <p:tags r:id="rId35"/>
              </p:custDataLst>
            </p:nvPr>
          </p:nvSpPr>
          <p:spPr>
            <a:xfrm>
              <a:off x="0" y="0"/>
              <a:ext cx="1800000" cy="1800000"/>
            </a:xfrm>
            <a:custGeom>
              <a:avLst/>
              <a:gdLst>
                <a:gd name="txL" fmla="*/ 263604 w 1800000"/>
                <a:gd name="txT" fmla="*/ 263604 h 1800000"/>
                <a:gd name="txR" fmla="*/ 1536396 w 1800000"/>
                <a:gd name="txB" fmla="*/ 1536396 h 1800000"/>
              </a:gdLst>
              <a:ahLst/>
              <a:cxnLst>
                <a:cxn ang="17694720">
                  <a:pos x="900000" y="0"/>
                </a:cxn>
                <a:cxn ang="17694720">
                  <a:pos x="263604" y="263604"/>
                </a:cxn>
                <a:cxn ang="11796480">
                  <a:pos x="0" y="900000"/>
                </a:cxn>
                <a:cxn ang="5898240">
                  <a:pos x="263604" y="1536396"/>
                </a:cxn>
                <a:cxn ang="5898240">
                  <a:pos x="900000" y="1800000"/>
                </a:cxn>
                <a:cxn ang="5898240">
                  <a:pos x="1536396" y="1536396"/>
                </a:cxn>
                <a:cxn ang="0">
                  <a:pos x="1800000" y="900000"/>
                </a:cxn>
                <a:cxn ang="17694720">
                  <a:pos x="1536396" y="263604"/>
                </a:cxn>
              </a:cxnLst>
              <a:rect l="txL" t="txT" r="txR" b="txB"/>
              <a:pathLst>
                <a:path w="1800000" h="1800000">
                  <a:moveTo>
                    <a:pt x="0" y="900000"/>
                  </a:moveTo>
                  <a:arcTo wR="900000" hR="900000" stAng="-10799996" swAng="5400004"/>
                  <a:arcTo wR="900000" hR="900000" stAng="-5399996" swAng="5400004"/>
                  <a:arcTo wR="900000" hR="900000" stAng="0" swAng="5400004"/>
                  <a:arcTo wR="900000" hR="900000" stAng="-16199996" swAng="5400000"/>
                  <a:close/>
                  <a:moveTo>
                    <a:pt x="238950" y="900000"/>
                  </a:moveTo>
                  <a:arcTo wR="661050" hR="661050" stAng="-10799995" swAng="-5400000"/>
                  <a:arcTo wR="661050" hR="661050" stAng="-16200000" swAng="-5400000"/>
                  <a:arcTo wR="661050" hR="661050" stAng="0" swAng="-5400000"/>
                  <a:arcTo wR="661050" hR="661050" stAng="-5399995" swAng="-5400000"/>
                  <a:close/>
                </a:path>
              </a:pathLst>
            </a:custGeom>
            <a:solidFill>
              <a:schemeClr val="bg1">
                <a:alpha val="14999"/>
              </a:schemeClr>
            </a:solidFill>
            <a:ln w="9525">
              <a:noFill/>
            </a:ln>
          </p:spPr>
          <p:txBody>
            <a:bodyPr anchor="ctr"/>
            <a:p>
              <a:pPr algn="ctr"/>
              <a:endParaRPr lang="ko-KR" altLang="en-US" dirty="0">
                <a:latin typeface="Arail" charset="0"/>
                <a:ea typeface="Arail" charset="0"/>
              </a:endParaRPr>
            </a:p>
          </p:txBody>
        </p:sp>
      </p:grpSp>
      <p:sp>
        <p:nvSpPr>
          <p:cNvPr id="110" name="TextBox 149"/>
          <p:cNvSpPr txBox="1"/>
          <p:nvPr>
            <p:custDataLst>
              <p:tags r:id="rId36"/>
            </p:custDataLst>
          </p:nvPr>
        </p:nvSpPr>
        <p:spPr>
          <a:xfrm>
            <a:off x="1252855" y="5390515"/>
            <a:ext cx="690880" cy="398780"/>
          </a:xfrm>
          <a:prstGeom prst="rect">
            <a:avLst/>
          </a:prstGeom>
          <a:noFill/>
          <a:ln w="9525">
            <a:noFill/>
          </a:ln>
        </p:spPr>
        <p:txBody>
          <a:bodyPr wrap="none">
            <a:spAutoFit/>
          </a:bodyPr>
          <a:p>
            <a:pPr algn="ctr"/>
            <a:r>
              <a:rPr lang="zh-CN" altLang="en-US" sz="2000" dirty="0">
                <a:solidFill>
                  <a:srgbClr val="FFFFFF"/>
                </a:solidFill>
                <a:effectLst>
                  <a:outerShdw blurRad="38100" dist="38100" dir="2700000">
                    <a:srgbClr val="C0C0C0"/>
                  </a:outerShdw>
                </a:effectLst>
                <a:latin typeface="Arail" charset="0"/>
                <a:ea typeface="宋体" panose="02010600030101010101" pitchFamily="2" charset="-122"/>
              </a:rPr>
              <a:t>养巢</a:t>
            </a:r>
            <a:endParaRPr lang="zh-CN" altLang="en-US" sz="2000" dirty="0">
              <a:solidFill>
                <a:srgbClr val="FFFFFF"/>
              </a:solidFill>
              <a:effectLst>
                <a:outerShdw blurRad="38100" dist="38100" dir="2700000">
                  <a:srgbClr val="C0C0C0"/>
                </a:outerShdw>
              </a:effectLst>
              <a:latin typeface="Arail"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strips(downRight)">
                                      <p:cBhvr>
                                        <p:cTn id="7" dur="500"/>
                                        <p:tgtEl>
                                          <p:spTgt spid="61"/>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strips(downRight)">
                                      <p:cBhvr>
                                        <p:cTn id="11" dur="500"/>
                                        <p:tgtEl>
                                          <p:spTgt spid="81"/>
                                        </p:tgtEl>
                                      </p:cBhvr>
                                    </p:animEffect>
                                  </p:childTnLst>
                                </p:cTn>
                              </p:par>
                            </p:childTnLst>
                          </p:cTn>
                        </p:par>
                        <p:par>
                          <p:cTn id="12" fill="hold">
                            <p:stCondLst>
                              <p:cond delay="1000"/>
                            </p:stCondLst>
                            <p:childTnLst>
                              <p:par>
                                <p:cTn id="13" presetID="18" presetClass="entr" presetSubtype="6"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strips(downRight)">
                                      <p:cBhvr>
                                        <p:cTn id="15" dur="500"/>
                                        <p:tgtEl>
                                          <p:spTgt spid="91"/>
                                        </p:tgtEl>
                                      </p:cBhvr>
                                    </p:animEffect>
                                  </p:childTnLst>
                                </p:cTn>
                              </p:par>
                            </p:childTnLst>
                          </p:cTn>
                        </p:par>
                        <p:par>
                          <p:cTn id="16" fill="hold">
                            <p:stCondLst>
                              <p:cond delay="1500"/>
                            </p:stCondLst>
                            <p:childTnLst>
                              <p:par>
                                <p:cTn id="17" presetID="18" presetClass="entr" presetSubtype="6" fill="hold" nodeType="after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strips(downRight)">
                                      <p:cBhvr>
                                        <p:cTn id="1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pic>
        <p:nvPicPr>
          <p:cNvPr id="11" name="图片 10" descr="logo"/>
          <p:cNvPicPr>
            <a:picLocks noChangeAspect="1"/>
          </p:cNvPicPr>
          <p:nvPr/>
        </p:nvPicPr>
        <p:blipFill>
          <a:blip r:embed="rId2"/>
          <a:stretch>
            <a:fillRect/>
          </a:stretch>
        </p:blipFill>
        <p:spPr>
          <a:xfrm>
            <a:off x="251460" y="188595"/>
            <a:ext cx="2128520" cy="781050"/>
          </a:xfrm>
          <a:prstGeom prst="rect">
            <a:avLst/>
          </a:prstGeom>
        </p:spPr>
      </p:pic>
      <p:sp>
        <p:nvSpPr>
          <p:cNvPr id="8196" name="圆角矩形 164"/>
          <p:cNvSpPr/>
          <p:nvPr>
            <p:custDataLst>
              <p:tags r:id="rId3"/>
            </p:custDataLst>
          </p:nvPr>
        </p:nvSpPr>
        <p:spPr>
          <a:xfrm>
            <a:off x="3445046" y="4838395"/>
            <a:ext cx="5252232" cy="356564"/>
          </a:xfrm>
          <a:prstGeom prst="roundRect">
            <a:avLst>
              <a:gd name="adj" fmla="val 50000"/>
            </a:avLst>
          </a:prstGeom>
          <a:noFill/>
          <a:ln w="12700" cap="flat" cmpd="sng">
            <a:solidFill>
              <a:srgbClr val="BFBFBF"/>
            </a:solidFill>
            <a:prstDash val="solid"/>
            <a:round/>
            <a:headEnd type="none" w="med" len="med"/>
            <a:tailEnd type="none" w="med" len="med"/>
          </a:ln>
        </p:spPr>
        <p:txBody>
          <a:bodyPr wrap="none" anchor="ctr" anchorCtr="0"/>
          <a:p>
            <a:pPr eaLnBrk="0" hangingPunct="0"/>
            <a:r>
              <a:rPr lang="en-US" altLang="zh-CN" sz="1600" b="1" dirty="0">
                <a:solidFill>
                  <a:schemeClr val="tx2"/>
                </a:solidFill>
                <a:latin typeface="微软雅黑" panose="020B0503020204020204" charset="-122"/>
                <a:ea typeface="微软雅黑" panose="020B0503020204020204" charset="-122"/>
                <a:sym typeface="宋体" panose="02010600030101010101" pitchFamily="2" charset="-122"/>
              </a:rPr>
              <a:t> </a:t>
            </a:r>
            <a:r>
              <a:rPr lang="zh-CN" altLang="en-US" sz="1400" b="1" dirty="0">
                <a:solidFill>
                  <a:schemeClr val="tx2"/>
                </a:solidFill>
                <a:latin typeface="微软雅黑" panose="020B0503020204020204" charset="-122"/>
                <a:ea typeface="微软雅黑" panose="020B0503020204020204" charset="-122"/>
                <a:sym typeface="宋体" panose="02010600030101010101" pitchFamily="2" charset="-122"/>
              </a:rPr>
              <a:t>第五章：姊妹舒妇科生理护理</a:t>
            </a:r>
            <a:endParaRPr lang="zh-CN" altLang="en-US" sz="1400" b="1" dirty="0">
              <a:solidFill>
                <a:schemeClr val="tx2"/>
              </a:solidFill>
              <a:latin typeface="微软雅黑" panose="020B0503020204020204" charset="-122"/>
              <a:ea typeface="微软雅黑" panose="020B0503020204020204" charset="-122"/>
            </a:endParaRPr>
          </a:p>
        </p:txBody>
      </p:sp>
      <p:sp>
        <p:nvSpPr>
          <p:cNvPr id="8197" name="圆角矩形 165"/>
          <p:cNvSpPr/>
          <p:nvPr>
            <p:custDataLst>
              <p:tags r:id="rId4"/>
            </p:custDataLst>
          </p:nvPr>
        </p:nvSpPr>
        <p:spPr>
          <a:xfrm>
            <a:off x="3408654" y="4082444"/>
            <a:ext cx="5252232" cy="356563"/>
          </a:xfrm>
          <a:prstGeom prst="roundRect">
            <a:avLst>
              <a:gd name="adj" fmla="val 50000"/>
            </a:avLst>
          </a:prstGeom>
          <a:noFill/>
          <a:ln w="12700" cap="flat" cmpd="sng">
            <a:solidFill>
              <a:srgbClr val="BFBFBF"/>
            </a:solidFill>
            <a:prstDash val="solid"/>
            <a:round/>
            <a:headEnd type="none" w="med" len="med"/>
            <a:tailEnd type="none" w="med" len="med"/>
          </a:ln>
        </p:spPr>
        <p:txBody>
          <a:bodyPr wrap="none" anchor="ctr" anchorCtr="0"/>
          <a:p>
            <a:pPr eaLnBrk="0" hangingPunct="0"/>
            <a:r>
              <a:rPr lang="en-US" altLang="zh-CN" sz="1400" b="1" dirty="0">
                <a:solidFill>
                  <a:schemeClr val="tx2"/>
                </a:solidFill>
                <a:latin typeface="微软雅黑" panose="020B0503020204020204" charset="-122"/>
                <a:ea typeface="微软雅黑" panose="020B0503020204020204" charset="-122"/>
                <a:sym typeface="宋体" panose="02010600030101010101" pitchFamily="2" charset="-122"/>
              </a:rPr>
              <a:t> </a:t>
            </a:r>
            <a:r>
              <a:rPr lang="zh-CN" altLang="en-US" sz="1400" b="1" dirty="0">
                <a:solidFill>
                  <a:schemeClr val="tx2"/>
                </a:solidFill>
                <a:latin typeface="微软雅黑" panose="020B0503020204020204" charset="-122"/>
                <a:ea typeface="微软雅黑" panose="020B0503020204020204" charset="-122"/>
                <a:sym typeface="宋体" panose="02010600030101010101" pitchFamily="2" charset="-122"/>
              </a:rPr>
              <a:t>第四章：姊妹舒适用范围及疗程</a:t>
            </a:r>
            <a:endParaRPr lang="en-US" altLang="zh-CN" sz="1400" b="1" dirty="0">
              <a:solidFill>
                <a:schemeClr val="tx2"/>
              </a:solidFill>
              <a:latin typeface="微软雅黑" panose="020B0503020204020204" charset="-122"/>
              <a:ea typeface="微软雅黑" panose="020B0503020204020204" charset="-122"/>
              <a:sym typeface="宋体" panose="02010600030101010101" pitchFamily="2" charset="-122"/>
            </a:endParaRPr>
          </a:p>
        </p:txBody>
      </p:sp>
      <p:sp>
        <p:nvSpPr>
          <p:cNvPr id="8198" name="圆角矩形 166"/>
          <p:cNvSpPr/>
          <p:nvPr>
            <p:custDataLst>
              <p:tags r:id="rId5"/>
            </p:custDataLst>
          </p:nvPr>
        </p:nvSpPr>
        <p:spPr>
          <a:xfrm>
            <a:off x="3412024" y="2686311"/>
            <a:ext cx="5252232" cy="356563"/>
          </a:xfrm>
          <a:prstGeom prst="roundRect">
            <a:avLst>
              <a:gd name="adj" fmla="val 50000"/>
            </a:avLst>
          </a:prstGeom>
          <a:noFill/>
          <a:ln w="12700" cap="flat" cmpd="sng">
            <a:solidFill>
              <a:srgbClr val="BFBFBF"/>
            </a:solidFill>
            <a:prstDash val="solid"/>
            <a:round/>
            <a:headEnd type="none" w="med" len="med"/>
            <a:tailEnd type="none" w="med" len="med"/>
          </a:ln>
        </p:spPr>
        <p:txBody>
          <a:bodyPr wrap="none" anchor="ctr" anchorCtr="0"/>
          <a:p>
            <a:pPr eaLnBrk="0" hangingPunct="0"/>
            <a:r>
              <a:rPr lang="en-US" altLang="zh-CN" sz="1400" b="1" dirty="0">
                <a:solidFill>
                  <a:schemeClr val="tx2"/>
                </a:solidFill>
                <a:latin typeface="微软雅黑" panose="020B0503020204020204" charset="-122"/>
                <a:ea typeface="微软雅黑" panose="020B0503020204020204" charset="-122"/>
                <a:sym typeface="宋体" panose="02010600030101010101" pitchFamily="2" charset="-122"/>
              </a:rPr>
              <a:t> </a:t>
            </a:r>
            <a:r>
              <a:rPr lang="zh-CN" altLang="en-US" sz="1400" b="1" dirty="0">
                <a:solidFill>
                  <a:schemeClr val="tx2"/>
                </a:solidFill>
                <a:latin typeface="微软雅黑" panose="020B0503020204020204" charset="-122"/>
                <a:ea typeface="微软雅黑" panose="020B0503020204020204" charset="-122"/>
                <a:sym typeface="宋体" panose="02010600030101010101" pitchFamily="2" charset="-122"/>
              </a:rPr>
              <a:t>第二章：女性的烦恼</a:t>
            </a:r>
            <a:endParaRPr lang="en-US" altLang="zh-CN" sz="1400" b="1" dirty="0">
              <a:solidFill>
                <a:schemeClr val="tx2"/>
              </a:solidFill>
              <a:latin typeface="微软雅黑" panose="020B0503020204020204" charset="-122"/>
              <a:ea typeface="微软雅黑" panose="020B0503020204020204" charset="-122"/>
              <a:sym typeface="宋体" panose="02010600030101010101" pitchFamily="2" charset="-122"/>
            </a:endParaRPr>
          </a:p>
        </p:txBody>
      </p:sp>
      <p:sp>
        <p:nvSpPr>
          <p:cNvPr id="8199" name="圆角矩形 167"/>
          <p:cNvSpPr/>
          <p:nvPr>
            <p:custDataLst>
              <p:tags r:id="rId6"/>
            </p:custDataLst>
          </p:nvPr>
        </p:nvSpPr>
        <p:spPr>
          <a:xfrm>
            <a:off x="3414365" y="1961800"/>
            <a:ext cx="5252232" cy="356564"/>
          </a:xfrm>
          <a:prstGeom prst="roundRect">
            <a:avLst>
              <a:gd name="adj" fmla="val 50000"/>
            </a:avLst>
          </a:prstGeom>
          <a:noFill/>
          <a:ln w="12700" cap="flat" cmpd="sng">
            <a:solidFill>
              <a:srgbClr val="BFBFBF"/>
            </a:solidFill>
            <a:prstDash val="solid"/>
            <a:round/>
            <a:headEnd type="none" w="med" len="med"/>
            <a:tailEnd type="none" w="med" len="med"/>
          </a:ln>
        </p:spPr>
        <p:txBody>
          <a:bodyPr wrap="none" anchor="ctr" anchorCtr="0"/>
          <a:p>
            <a:pPr eaLnBrk="0" hangingPunct="0"/>
            <a:r>
              <a:rPr lang="en-US" altLang="zh-CN" sz="1600" b="1" dirty="0">
                <a:solidFill>
                  <a:schemeClr val="tx2"/>
                </a:solidFill>
                <a:latin typeface="微软雅黑" panose="020B0503020204020204" charset="-122"/>
                <a:ea typeface="微软雅黑" panose="020B0503020204020204" charset="-122"/>
              </a:rPr>
              <a:t> </a:t>
            </a:r>
            <a:r>
              <a:rPr lang="zh-CN" altLang="en-US" sz="1400" b="1" dirty="0">
                <a:solidFill>
                  <a:schemeClr val="tx2"/>
                </a:solidFill>
                <a:latin typeface="微软雅黑" panose="020B0503020204020204" charset="-122"/>
                <a:ea typeface="微软雅黑" panose="020B0503020204020204" charset="-122"/>
              </a:rPr>
              <a:t>第一章：企业简介</a:t>
            </a:r>
            <a:endParaRPr lang="en-US" altLang="zh-CN" sz="1400" b="1" dirty="0">
              <a:solidFill>
                <a:schemeClr val="tx2"/>
              </a:solidFill>
              <a:latin typeface="微软雅黑" panose="020B0503020204020204" charset="-122"/>
              <a:ea typeface="微软雅黑" panose="020B0503020204020204" charset="-122"/>
            </a:endParaRPr>
          </a:p>
        </p:txBody>
      </p:sp>
      <p:grpSp>
        <p:nvGrpSpPr>
          <p:cNvPr id="8200" name="组合 168"/>
          <p:cNvGrpSpPr/>
          <p:nvPr/>
        </p:nvGrpSpPr>
        <p:grpSpPr>
          <a:xfrm>
            <a:off x="2997432" y="1925955"/>
            <a:ext cx="426367" cy="428254"/>
            <a:chOff x="0" y="0"/>
            <a:chExt cx="1615" cy="1615"/>
          </a:xfrm>
        </p:grpSpPr>
        <p:sp>
          <p:nvSpPr>
            <p:cNvPr id="8201" name="椭圆 169"/>
            <p:cNvSpPr/>
            <p:nvPr>
              <p:custDataLst>
                <p:tags r:id="rId7"/>
              </p:custDataLst>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02" name="椭圆 170"/>
            <p:cNvSpPr/>
            <p:nvPr>
              <p:custDataLst>
                <p:tags r:id="rId8"/>
              </p:custDataLst>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03" name="椭圆 171"/>
            <p:cNvSpPr/>
            <p:nvPr>
              <p:custDataLst>
                <p:tags r:id="rId9"/>
              </p:custDataLst>
            </p:nvPr>
          </p:nvSpPr>
          <p:spPr>
            <a:xfrm>
              <a:off x="176" y="176"/>
              <a:ext cx="1262" cy="1264"/>
            </a:xfrm>
            <a:prstGeom prst="ellipse">
              <a:avLst/>
            </a:prstGeom>
            <a:gradFill rotWithShape="1">
              <a:gsLst>
                <a:gs pos="0">
                  <a:srgbClr val="FFFFFF"/>
                </a:gs>
                <a:gs pos="50000">
                  <a:schemeClr val="hlink"/>
                </a:gs>
                <a:gs pos="100000">
                  <a:srgbClr val="FFFFFF"/>
                </a:gs>
              </a:gsLst>
              <a:lin ang="27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04" name="椭圆 172"/>
            <p:cNvSpPr/>
            <p:nvPr>
              <p:custDataLst>
                <p:tags r:id="rId10"/>
              </p:custDataLst>
            </p:nvPr>
          </p:nvSpPr>
          <p:spPr>
            <a:xfrm>
              <a:off x="176" y="176"/>
              <a:ext cx="1262" cy="1264"/>
            </a:xfrm>
            <a:prstGeom prst="ellipse">
              <a:avLst/>
            </a:prstGeom>
            <a:gradFill rotWithShape="1">
              <a:gsLst>
                <a:gs pos="0">
                  <a:srgbClr val="000000"/>
                </a:gs>
                <a:gs pos="100000">
                  <a:srgbClr val="FFCC00"/>
                </a:gs>
              </a:gsLst>
              <a:lin ang="27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05" name="椭圆 173"/>
            <p:cNvSpPr/>
            <p:nvPr>
              <p:custDataLst>
                <p:tags r:id="rId11"/>
              </p:custDataLst>
            </p:nvPr>
          </p:nvSpPr>
          <p:spPr>
            <a:xfrm>
              <a:off x="259" y="259"/>
              <a:ext cx="1096" cy="1098"/>
            </a:xfrm>
            <a:prstGeom prst="ellipse">
              <a:avLst/>
            </a:prstGeom>
            <a:gradFill rotWithShape="1">
              <a:gsLst>
                <a:gs pos="0">
                  <a:srgbClr val="033668"/>
                </a:gs>
                <a:gs pos="50000">
                  <a:schemeClr val="hlink"/>
                </a:gs>
                <a:gs pos="100000">
                  <a:srgbClr val="033668"/>
                </a:gs>
              </a:gsLst>
              <a:lin ang="189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06" name="椭圆 174"/>
            <p:cNvSpPr/>
            <p:nvPr>
              <p:custDataLst>
                <p:tags r:id="rId12"/>
              </p:custDataLst>
            </p:nvPr>
          </p:nvSpPr>
          <p:spPr>
            <a:xfrm>
              <a:off x="259" y="259"/>
              <a:ext cx="1096" cy="1098"/>
            </a:xfrm>
            <a:prstGeom prst="ellipse">
              <a:avLst/>
            </a:prstGeom>
            <a:gradFill rotWithShape="1">
              <a:gsLst>
                <a:gs pos="0">
                  <a:srgbClr val="FFCC00"/>
                </a:gs>
                <a:gs pos="100000">
                  <a:srgbClr val="7C6300"/>
                </a:gs>
              </a:gsLst>
              <a:lin ang="27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grpSp>
      <p:grpSp>
        <p:nvGrpSpPr>
          <p:cNvPr id="8207" name="组合 175"/>
          <p:cNvGrpSpPr/>
          <p:nvPr/>
        </p:nvGrpSpPr>
        <p:grpSpPr>
          <a:xfrm>
            <a:off x="2976224" y="2650466"/>
            <a:ext cx="426367" cy="428254"/>
            <a:chOff x="0" y="0"/>
            <a:chExt cx="1615" cy="1615"/>
          </a:xfrm>
        </p:grpSpPr>
        <p:sp>
          <p:nvSpPr>
            <p:cNvPr id="8208" name="椭圆 176"/>
            <p:cNvSpPr/>
            <p:nvPr>
              <p:custDataLst>
                <p:tags r:id="rId13"/>
              </p:custDataLst>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09" name="椭圆 177"/>
            <p:cNvSpPr/>
            <p:nvPr>
              <p:custDataLst>
                <p:tags r:id="rId14"/>
              </p:custDataLst>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10" name="椭圆 178"/>
            <p:cNvSpPr/>
            <p:nvPr>
              <p:custDataLst>
                <p:tags r:id="rId15"/>
              </p:custDataLst>
            </p:nvPr>
          </p:nvSpPr>
          <p:spPr>
            <a:xfrm>
              <a:off x="176" y="176"/>
              <a:ext cx="1262" cy="1264"/>
            </a:xfrm>
            <a:prstGeom prst="ellipse">
              <a:avLst/>
            </a:prstGeom>
            <a:gradFill rotWithShape="1">
              <a:gsLst>
                <a:gs pos="0">
                  <a:srgbClr val="FFFFFF"/>
                </a:gs>
                <a:gs pos="50000">
                  <a:schemeClr val="hlink"/>
                </a:gs>
                <a:gs pos="100000">
                  <a:srgbClr val="FFFFFF"/>
                </a:gs>
              </a:gsLst>
              <a:lin ang="27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11" name="椭圆 179"/>
            <p:cNvSpPr/>
            <p:nvPr>
              <p:custDataLst>
                <p:tags r:id="rId16"/>
              </p:custDataLst>
            </p:nvPr>
          </p:nvSpPr>
          <p:spPr>
            <a:xfrm>
              <a:off x="176" y="176"/>
              <a:ext cx="1262" cy="1264"/>
            </a:xfrm>
            <a:prstGeom prst="ellipse">
              <a:avLst/>
            </a:prstGeom>
            <a:gradFill rotWithShape="1">
              <a:gsLst>
                <a:gs pos="0">
                  <a:srgbClr val="000000"/>
                </a:gs>
                <a:gs pos="100000">
                  <a:srgbClr val="48BE67"/>
                </a:gs>
              </a:gsLst>
              <a:lin ang="27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12" name="椭圆 180"/>
            <p:cNvSpPr/>
            <p:nvPr>
              <p:custDataLst>
                <p:tags r:id="rId17"/>
              </p:custDataLst>
            </p:nvPr>
          </p:nvSpPr>
          <p:spPr>
            <a:xfrm>
              <a:off x="259" y="259"/>
              <a:ext cx="1096" cy="1098"/>
            </a:xfrm>
            <a:prstGeom prst="ellipse">
              <a:avLst/>
            </a:prstGeom>
            <a:gradFill rotWithShape="1">
              <a:gsLst>
                <a:gs pos="0">
                  <a:srgbClr val="033668"/>
                </a:gs>
                <a:gs pos="50000">
                  <a:schemeClr val="hlink"/>
                </a:gs>
                <a:gs pos="100000">
                  <a:srgbClr val="033668"/>
                </a:gs>
              </a:gsLst>
              <a:lin ang="189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13" name="椭圆 181"/>
            <p:cNvSpPr/>
            <p:nvPr>
              <p:custDataLst>
                <p:tags r:id="rId18"/>
              </p:custDataLst>
            </p:nvPr>
          </p:nvSpPr>
          <p:spPr>
            <a:xfrm>
              <a:off x="259" y="259"/>
              <a:ext cx="1096" cy="1098"/>
            </a:xfrm>
            <a:prstGeom prst="ellipse">
              <a:avLst/>
            </a:prstGeom>
            <a:gradFill rotWithShape="1">
              <a:gsLst>
                <a:gs pos="0">
                  <a:srgbClr val="48BE67"/>
                </a:gs>
                <a:gs pos="100000">
                  <a:srgbClr val="235C32"/>
                </a:gs>
              </a:gsLst>
              <a:lin ang="27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grpSp>
      <p:grpSp>
        <p:nvGrpSpPr>
          <p:cNvPr id="8214" name="组合 182"/>
          <p:cNvGrpSpPr/>
          <p:nvPr/>
        </p:nvGrpSpPr>
        <p:grpSpPr>
          <a:xfrm>
            <a:off x="2982495" y="3318314"/>
            <a:ext cx="428254" cy="428254"/>
            <a:chOff x="0" y="0"/>
            <a:chExt cx="1615" cy="1615"/>
          </a:xfrm>
        </p:grpSpPr>
        <p:sp>
          <p:nvSpPr>
            <p:cNvPr id="8215" name="椭圆 183"/>
            <p:cNvSpPr/>
            <p:nvPr>
              <p:custDataLst>
                <p:tags r:id="rId19"/>
              </p:custDataLst>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16" name="椭圆 184"/>
            <p:cNvSpPr/>
            <p:nvPr>
              <p:custDataLst>
                <p:tags r:id="rId20"/>
              </p:custDataLst>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17" name="椭圆 185"/>
            <p:cNvSpPr/>
            <p:nvPr>
              <p:custDataLst>
                <p:tags r:id="rId21"/>
              </p:custDataLst>
            </p:nvPr>
          </p:nvSpPr>
          <p:spPr>
            <a:xfrm>
              <a:off x="176" y="176"/>
              <a:ext cx="1262" cy="1264"/>
            </a:xfrm>
            <a:prstGeom prst="ellipse">
              <a:avLst/>
            </a:prstGeom>
            <a:gradFill rotWithShape="1">
              <a:gsLst>
                <a:gs pos="0">
                  <a:srgbClr val="FFFFFF"/>
                </a:gs>
                <a:gs pos="50000">
                  <a:schemeClr val="hlink"/>
                </a:gs>
                <a:gs pos="100000">
                  <a:srgbClr val="FFFFFF"/>
                </a:gs>
              </a:gsLst>
              <a:lin ang="27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18" name="椭圆 186"/>
            <p:cNvSpPr/>
            <p:nvPr>
              <p:custDataLst>
                <p:tags r:id="rId22"/>
              </p:custDataLst>
            </p:nvPr>
          </p:nvSpPr>
          <p:spPr>
            <a:xfrm>
              <a:off x="176" y="176"/>
              <a:ext cx="1262" cy="1264"/>
            </a:xfrm>
            <a:prstGeom prst="ellipse">
              <a:avLst/>
            </a:prstGeom>
            <a:gradFill rotWithShape="1">
              <a:gsLst>
                <a:gs pos="0">
                  <a:srgbClr val="21B3E1"/>
                </a:gs>
                <a:gs pos="100000">
                  <a:srgbClr val="0F5368"/>
                </a:gs>
              </a:gsLst>
              <a:lin ang="54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19" name="椭圆 187"/>
            <p:cNvSpPr/>
            <p:nvPr>
              <p:custDataLst>
                <p:tags r:id="rId23"/>
              </p:custDataLst>
            </p:nvPr>
          </p:nvSpPr>
          <p:spPr>
            <a:xfrm>
              <a:off x="259" y="259"/>
              <a:ext cx="1096" cy="1098"/>
            </a:xfrm>
            <a:prstGeom prst="ellipse">
              <a:avLst/>
            </a:prstGeom>
            <a:gradFill rotWithShape="1">
              <a:gsLst>
                <a:gs pos="0">
                  <a:srgbClr val="033668"/>
                </a:gs>
                <a:gs pos="50000">
                  <a:schemeClr val="hlink"/>
                </a:gs>
                <a:gs pos="100000">
                  <a:srgbClr val="033668"/>
                </a:gs>
              </a:gsLst>
              <a:lin ang="189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20" name="椭圆 188"/>
            <p:cNvSpPr/>
            <p:nvPr>
              <p:custDataLst>
                <p:tags r:id="rId24"/>
              </p:custDataLst>
            </p:nvPr>
          </p:nvSpPr>
          <p:spPr>
            <a:xfrm>
              <a:off x="259" y="259"/>
              <a:ext cx="1096" cy="1098"/>
            </a:xfrm>
            <a:prstGeom prst="ellipse">
              <a:avLst/>
            </a:prstGeom>
            <a:gradFill rotWithShape="1">
              <a:gsLst>
                <a:gs pos="0">
                  <a:srgbClr val="21B3E1"/>
                </a:gs>
                <a:gs pos="100000">
                  <a:srgbClr val="10576D"/>
                </a:gs>
              </a:gsLst>
              <a:lin ang="27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grpSp>
      <p:grpSp>
        <p:nvGrpSpPr>
          <p:cNvPr id="8221" name="组合 189"/>
          <p:cNvGrpSpPr/>
          <p:nvPr/>
        </p:nvGrpSpPr>
        <p:grpSpPr>
          <a:xfrm>
            <a:off x="2982288" y="4046598"/>
            <a:ext cx="428253" cy="428254"/>
            <a:chOff x="0" y="0"/>
            <a:chExt cx="1615" cy="1615"/>
          </a:xfrm>
        </p:grpSpPr>
        <p:sp>
          <p:nvSpPr>
            <p:cNvPr id="8222" name="椭圆 190"/>
            <p:cNvSpPr/>
            <p:nvPr>
              <p:custDataLst>
                <p:tags r:id="rId25"/>
              </p:custDataLst>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23" name="椭圆 191"/>
            <p:cNvSpPr/>
            <p:nvPr>
              <p:custDataLst>
                <p:tags r:id="rId26"/>
              </p:custDataLst>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24" name="椭圆 192"/>
            <p:cNvSpPr/>
            <p:nvPr>
              <p:custDataLst>
                <p:tags r:id="rId27"/>
              </p:custDataLst>
            </p:nvPr>
          </p:nvSpPr>
          <p:spPr>
            <a:xfrm>
              <a:off x="176" y="176"/>
              <a:ext cx="1262" cy="1264"/>
            </a:xfrm>
            <a:prstGeom prst="ellipse">
              <a:avLst/>
            </a:prstGeom>
            <a:gradFill rotWithShape="1">
              <a:gsLst>
                <a:gs pos="0">
                  <a:srgbClr val="FFFFFF"/>
                </a:gs>
                <a:gs pos="50000">
                  <a:schemeClr val="hlink"/>
                </a:gs>
                <a:gs pos="100000">
                  <a:srgbClr val="FFFFFF"/>
                </a:gs>
              </a:gsLst>
              <a:lin ang="27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25" name="椭圆 193"/>
            <p:cNvSpPr/>
            <p:nvPr>
              <p:custDataLst>
                <p:tags r:id="rId28"/>
              </p:custDataLst>
            </p:nvPr>
          </p:nvSpPr>
          <p:spPr>
            <a:xfrm>
              <a:off x="176" y="176"/>
              <a:ext cx="1262" cy="1264"/>
            </a:xfrm>
            <a:prstGeom prst="ellipse">
              <a:avLst/>
            </a:prstGeom>
            <a:gradFill rotWithShape="1">
              <a:gsLst>
                <a:gs pos="0">
                  <a:srgbClr val="000000"/>
                </a:gs>
                <a:gs pos="100000">
                  <a:srgbClr val="8D67E1"/>
                </a:gs>
              </a:gsLst>
              <a:lin ang="27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26" name="椭圆 194"/>
            <p:cNvSpPr/>
            <p:nvPr>
              <p:custDataLst>
                <p:tags r:id="rId29"/>
              </p:custDataLst>
            </p:nvPr>
          </p:nvSpPr>
          <p:spPr>
            <a:xfrm>
              <a:off x="259" y="259"/>
              <a:ext cx="1096" cy="1098"/>
            </a:xfrm>
            <a:prstGeom prst="ellipse">
              <a:avLst/>
            </a:prstGeom>
            <a:gradFill rotWithShape="1">
              <a:gsLst>
                <a:gs pos="0">
                  <a:srgbClr val="033668"/>
                </a:gs>
                <a:gs pos="50000">
                  <a:schemeClr val="hlink"/>
                </a:gs>
                <a:gs pos="100000">
                  <a:srgbClr val="033668"/>
                </a:gs>
              </a:gsLst>
              <a:lin ang="189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27" name="椭圆 195"/>
            <p:cNvSpPr/>
            <p:nvPr>
              <p:custDataLst>
                <p:tags r:id="rId30"/>
              </p:custDataLst>
            </p:nvPr>
          </p:nvSpPr>
          <p:spPr>
            <a:xfrm>
              <a:off x="259" y="259"/>
              <a:ext cx="1096" cy="1098"/>
            </a:xfrm>
            <a:prstGeom prst="ellipse">
              <a:avLst/>
            </a:prstGeom>
            <a:gradFill rotWithShape="1">
              <a:gsLst>
                <a:gs pos="0">
                  <a:srgbClr val="8D67E1"/>
                </a:gs>
                <a:gs pos="100000">
                  <a:srgbClr val="45326D"/>
                </a:gs>
              </a:gsLst>
              <a:lin ang="27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grpSp>
      <p:grpSp>
        <p:nvGrpSpPr>
          <p:cNvPr id="8230" name="组合 198"/>
          <p:cNvGrpSpPr/>
          <p:nvPr/>
        </p:nvGrpSpPr>
        <p:grpSpPr>
          <a:xfrm>
            <a:off x="3013019" y="4803493"/>
            <a:ext cx="428254" cy="426367"/>
            <a:chOff x="0" y="0"/>
            <a:chExt cx="1615" cy="1615"/>
          </a:xfrm>
        </p:grpSpPr>
        <p:sp>
          <p:nvSpPr>
            <p:cNvPr id="8231" name="椭圆 199"/>
            <p:cNvSpPr/>
            <p:nvPr>
              <p:custDataLst>
                <p:tags r:id="rId31"/>
              </p:custDataLst>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32" name="椭圆 200"/>
            <p:cNvSpPr/>
            <p:nvPr>
              <p:custDataLst>
                <p:tags r:id="rId32"/>
              </p:custDataLst>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33" name="椭圆 201"/>
            <p:cNvSpPr/>
            <p:nvPr>
              <p:custDataLst>
                <p:tags r:id="rId33"/>
              </p:custDataLst>
            </p:nvPr>
          </p:nvSpPr>
          <p:spPr>
            <a:xfrm>
              <a:off x="176" y="176"/>
              <a:ext cx="1262" cy="1264"/>
            </a:xfrm>
            <a:prstGeom prst="ellipse">
              <a:avLst/>
            </a:prstGeom>
            <a:gradFill rotWithShape="1">
              <a:gsLst>
                <a:gs pos="0">
                  <a:srgbClr val="FFFFFF"/>
                </a:gs>
                <a:gs pos="50000">
                  <a:schemeClr val="hlink"/>
                </a:gs>
                <a:gs pos="100000">
                  <a:srgbClr val="FFFFFF"/>
                </a:gs>
              </a:gsLst>
              <a:lin ang="27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34" name="椭圆 202"/>
            <p:cNvSpPr/>
            <p:nvPr>
              <p:custDataLst>
                <p:tags r:id="rId34"/>
              </p:custDataLst>
            </p:nvPr>
          </p:nvSpPr>
          <p:spPr>
            <a:xfrm>
              <a:off x="176" y="176"/>
              <a:ext cx="1262" cy="1264"/>
            </a:xfrm>
            <a:prstGeom prst="ellipse">
              <a:avLst/>
            </a:prstGeom>
            <a:gradFill rotWithShape="1">
              <a:gsLst>
                <a:gs pos="0">
                  <a:srgbClr val="000000"/>
                </a:gs>
                <a:gs pos="100000">
                  <a:srgbClr val="E35E23"/>
                </a:gs>
              </a:gsLst>
              <a:lin ang="27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35" name="椭圆 203"/>
            <p:cNvSpPr/>
            <p:nvPr>
              <p:custDataLst>
                <p:tags r:id="rId35"/>
              </p:custDataLst>
            </p:nvPr>
          </p:nvSpPr>
          <p:spPr>
            <a:xfrm>
              <a:off x="259" y="259"/>
              <a:ext cx="1096" cy="1098"/>
            </a:xfrm>
            <a:prstGeom prst="ellipse">
              <a:avLst/>
            </a:prstGeom>
            <a:gradFill rotWithShape="1">
              <a:gsLst>
                <a:gs pos="0">
                  <a:srgbClr val="033668"/>
                </a:gs>
                <a:gs pos="50000">
                  <a:schemeClr val="hlink"/>
                </a:gs>
                <a:gs pos="100000">
                  <a:srgbClr val="033668"/>
                </a:gs>
              </a:gsLst>
              <a:lin ang="189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sp>
          <p:nvSpPr>
            <p:cNvPr id="8236" name="椭圆 204"/>
            <p:cNvSpPr/>
            <p:nvPr>
              <p:custDataLst>
                <p:tags r:id="rId36"/>
              </p:custDataLst>
            </p:nvPr>
          </p:nvSpPr>
          <p:spPr>
            <a:xfrm>
              <a:off x="259" y="259"/>
              <a:ext cx="1096" cy="1098"/>
            </a:xfrm>
            <a:prstGeom prst="ellipse">
              <a:avLst/>
            </a:prstGeom>
            <a:gradFill rotWithShape="1">
              <a:gsLst>
                <a:gs pos="0">
                  <a:srgbClr val="E35E23"/>
                </a:gs>
                <a:gs pos="100000">
                  <a:srgbClr val="6E2E11"/>
                </a:gs>
              </a:gsLst>
              <a:lin ang="2700000" scaled="1"/>
              <a:tileRect/>
            </a:gradFill>
            <a:ln w="9525">
              <a:noFill/>
            </a:ln>
          </p:spPr>
          <p:txBody>
            <a:bodyPr anchor="t" anchorCtr="0"/>
            <a:p>
              <a:endParaRPr lang="zh-CN" altLang="en-US">
                <a:latin typeface="Calibri" panose="020F0502020204030204" charset="0"/>
                <a:ea typeface="宋体" panose="02010600030101010101" pitchFamily="2" charset="-122"/>
              </a:endParaRPr>
            </a:p>
          </p:txBody>
        </p:sp>
      </p:grpSp>
      <p:sp>
        <p:nvSpPr>
          <p:cNvPr id="8237" name="文本框 205"/>
          <p:cNvSpPr txBox="1"/>
          <p:nvPr>
            <p:custDataLst>
              <p:tags r:id="rId37"/>
            </p:custDataLst>
          </p:nvPr>
        </p:nvSpPr>
        <p:spPr>
          <a:xfrm>
            <a:off x="3014411" y="1986729"/>
            <a:ext cx="394295" cy="306705"/>
          </a:xfrm>
          <a:prstGeom prst="rect">
            <a:avLst/>
          </a:prstGeom>
          <a:noFill/>
          <a:ln w="9525">
            <a:noFill/>
          </a:ln>
        </p:spPr>
        <p:txBody>
          <a:bodyPr wrap="square" anchor="t" anchorCtr="0">
            <a:spAutoFit/>
          </a:bodyPr>
          <a:p>
            <a:pPr algn="ctr"/>
            <a:r>
              <a:rPr lang="en-US" altLang="zh-CN" sz="1400" b="1" dirty="0">
                <a:latin typeface="微软雅黑" panose="020B0503020204020204" charset="-122"/>
                <a:ea typeface="微软雅黑" panose="020B0503020204020204" charset="-122"/>
                <a:sym typeface="宋体" panose="02010600030101010101" pitchFamily="2" charset="-122"/>
              </a:rPr>
              <a:t>1</a:t>
            </a:r>
            <a:endParaRPr lang="en-US" altLang="zh-CN" sz="1400" b="1" dirty="0">
              <a:latin typeface="微软雅黑" panose="020B0503020204020204" charset="-122"/>
              <a:ea typeface="微软雅黑" panose="020B0503020204020204" charset="-122"/>
              <a:sym typeface="宋体" panose="02010600030101010101" pitchFamily="2" charset="-122"/>
            </a:endParaRPr>
          </a:p>
        </p:txBody>
      </p:sp>
      <p:sp>
        <p:nvSpPr>
          <p:cNvPr id="8238" name="文本框 206"/>
          <p:cNvSpPr txBox="1"/>
          <p:nvPr>
            <p:custDataLst>
              <p:tags r:id="rId38"/>
            </p:custDataLst>
          </p:nvPr>
        </p:nvSpPr>
        <p:spPr>
          <a:xfrm>
            <a:off x="2998863" y="2711240"/>
            <a:ext cx="394295" cy="306705"/>
          </a:xfrm>
          <a:prstGeom prst="rect">
            <a:avLst/>
          </a:prstGeom>
          <a:noFill/>
          <a:ln w="9525">
            <a:noFill/>
          </a:ln>
        </p:spPr>
        <p:txBody>
          <a:bodyPr wrap="square" anchor="t" anchorCtr="0">
            <a:spAutoFit/>
          </a:bodyPr>
          <a:p>
            <a:pPr algn="ctr"/>
            <a:r>
              <a:rPr lang="en-US" altLang="zh-CN" sz="1400" b="1" dirty="0">
                <a:latin typeface="微软雅黑" panose="020B0503020204020204" charset="-122"/>
                <a:ea typeface="微软雅黑" panose="020B0503020204020204" charset="-122"/>
                <a:sym typeface="宋体" panose="02010600030101010101" pitchFamily="2" charset="-122"/>
              </a:rPr>
              <a:t>2</a:t>
            </a:r>
            <a:endParaRPr lang="en-US" altLang="zh-CN" sz="1400" b="1" dirty="0">
              <a:latin typeface="微软雅黑" panose="020B0503020204020204" charset="-122"/>
              <a:ea typeface="微软雅黑" panose="020B0503020204020204" charset="-122"/>
              <a:sym typeface="宋体" panose="02010600030101010101" pitchFamily="2" charset="-122"/>
            </a:endParaRPr>
          </a:p>
        </p:txBody>
      </p:sp>
      <p:sp>
        <p:nvSpPr>
          <p:cNvPr id="8239" name="文本框 207"/>
          <p:cNvSpPr txBox="1"/>
          <p:nvPr>
            <p:custDataLst>
              <p:tags r:id="rId39"/>
            </p:custDataLst>
          </p:nvPr>
        </p:nvSpPr>
        <p:spPr>
          <a:xfrm>
            <a:off x="2999475" y="3379089"/>
            <a:ext cx="396181" cy="306705"/>
          </a:xfrm>
          <a:prstGeom prst="rect">
            <a:avLst/>
          </a:prstGeom>
          <a:noFill/>
          <a:ln w="9525">
            <a:noFill/>
          </a:ln>
        </p:spPr>
        <p:txBody>
          <a:bodyPr wrap="square" anchor="t" anchorCtr="0">
            <a:spAutoFit/>
          </a:bodyPr>
          <a:p>
            <a:pPr algn="ctr"/>
            <a:r>
              <a:rPr lang="en-US" altLang="zh-CN" sz="1400" b="1" dirty="0">
                <a:latin typeface="微软雅黑" panose="020B0503020204020204" charset="-122"/>
                <a:ea typeface="微软雅黑" panose="020B0503020204020204" charset="-122"/>
                <a:sym typeface="宋体" panose="02010600030101010101" pitchFamily="2" charset="-122"/>
              </a:rPr>
              <a:t>3</a:t>
            </a:r>
            <a:endParaRPr lang="en-US" altLang="zh-CN" sz="1400" b="1" dirty="0">
              <a:latin typeface="微软雅黑" panose="020B0503020204020204" charset="-122"/>
              <a:ea typeface="微软雅黑" panose="020B0503020204020204" charset="-122"/>
              <a:sym typeface="宋体" panose="02010600030101010101" pitchFamily="2" charset="-122"/>
            </a:endParaRPr>
          </a:p>
        </p:txBody>
      </p:sp>
      <p:sp>
        <p:nvSpPr>
          <p:cNvPr id="8240" name="文本框 208"/>
          <p:cNvSpPr txBox="1"/>
          <p:nvPr>
            <p:custDataLst>
              <p:tags r:id="rId40"/>
            </p:custDataLst>
          </p:nvPr>
        </p:nvSpPr>
        <p:spPr>
          <a:xfrm>
            <a:off x="2997380" y="4107373"/>
            <a:ext cx="396181" cy="306705"/>
          </a:xfrm>
          <a:prstGeom prst="rect">
            <a:avLst/>
          </a:prstGeom>
          <a:noFill/>
          <a:ln w="9525">
            <a:noFill/>
          </a:ln>
        </p:spPr>
        <p:txBody>
          <a:bodyPr wrap="square" anchor="t" anchorCtr="0">
            <a:spAutoFit/>
          </a:bodyPr>
          <a:p>
            <a:pPr algn="ctr"/>
            <a:r>
              <a:rPr lang="en-US" altLang="zh-CN" sz="1400" b="1" dirty="0">
                <a:latin typeface="微软雅黑" panose="020B0503020204020204" charset="-122"/>
                <a:ea typeface="微软雅黑" panose="020B0503020204020204" charset="-122"/>
                <a:sym typeface="宋体" panose="02010600030101010101" pitchFamily="2" charset="-122"/>
              </a:rPr>
              <a:t>4</a:t>
            </a:r>
            <a:endParaRPr lang="en-US" altLang="zh-CN" sz="1400" b="1" dirty="0">
              <a:latin typeface="微软雅黑" panose="020B0503020204020204" charset="-122"/>
              <a:ea typeface="微软雅黑" panose="020B0503020204020204" charset="-122"/>
              <a:sym typeface="宋体" panose="02010600030101010101" pitchFamily="2" charset="-122"/>
            </a:endParaRPr>
          </a:p>
        </p:txBody>
      </p:sp>
      <p:sp>
        <p:nvSpPr>
          <p:cNvPr id="8241" name="文本框 209"/>
          <p:cNvSpPr txBox="1"/>
          <p:nvPr>
            <p:custDataLst>
              <p:tags r:id="rId41"/>
            </p:custDataLst>
          </p:nvPr>
        </p:nvSpPr>
        <p:spPr>
          <a:xfrm>
            <a:off x="3031885" y="4863324"/>
            <a:ext cx="394295" cy="306705"/>
          </a:xfrm>
          <a:prstGeom prst="rect">
            <a:avLst/>
          </a:prstGeom>
          <a:noFill/>
          <a:ln w="9525">
            <a:noFill/>
          </a:ln>
        </p:spPr>
        <p:txBody>
          <a:bodyPr wrap="square" anchor="t" anchorCtr="0">
            <a:spAutoFit/>
          </a:bodyPr>
          <a:p>
            <a:pPr algn="ctr"/>
            <a:r>
              <a:rPr lang="en-US" altLang="zh-CN" sz="1400" b="1" dirty="0">
                <a:latin typeface="微软雅黑" panose="020B0503020204020204" charset="-122"/>
                <a:ea typeface="微软雅黑" panose="020B0503020204020204" charset="-122"/>
                <a:sym typeface="宋体" panose="02010600030101010101" pitchFamily="2" charset="-122"/>
              </a:rPr>
              <a:t>5</a:t>
            </a:r>
            <a:endParaRPr lang="en-US" altLang="zh-CN" sz="1400" b="1" dirty="0">
              <a:latin typeface="微软雅黑" panose="020B0503020204020204" charset="-122"/>
              <a:ea typeface="微软雅黑" panose="020B0503020204020204" charset="-122"/>
              <a:sym typeface="宋体" panose="02010600030101010101" pitchFamily="2" charset="-122"/>
            </a:endParaRPr>
          </a:p>
        </p:txBody>
      </p:sp>
      <p:sp>
        <p:nvSpPr>
          <p:cNvPr id="8244" name="圆角矩形 213"/>
          <p:cNvSpPr/>
          <p:nvPr>
            <p:custDataLst>
              <p:tags r:id="rId42"/>
            </p:custDataLst>
          </p:nvPr>
        </p:nvSpPr>
        <p:spPr>
          <a:xfrm>
            <a:off x="3397542" y="3354160"/>
            <a:ext cx="5252232" cy="356563"/>
          </a:xfrm>
          <a:prstGeom prst="roundRect">
            <a:avLst>
              <a:gd name="adj" fmla="val 50000"/>
            </a:avLst>
          </a:prstGeom>
          <a:noFill/>
          <a:ln w="12700" cap="flat" cmpd="sng">
            <a:solidFill>
              <a:srgbClr val="BFBFBF"/>
            </a:solidFill>
            <a:prstDash val="solid"/>
            <a:round/>
            <a:headEnd type="none" w="med" len="med"/>
            <a:tailEnd type="none" w="med" len="med"/>
          </a:ln>
        </p:spPr>
        <p:txBody>
          <a:bodyPr wrap="none" anchor="ctr" anchorCtr="0"/>
          <a:p>
            <a:pPr eaLnBrk="0" hangingPunct="0"/>
            <a:r>
              <a:rPr lang="en-US" altLang="zh-CN" sz="1600" b="1" dirty="0">
                <a:solidFill>
                  <a:schemeClr val="tx2"/>
                </a:solidFill>
                <a:latin typeface="微软雅黑" panose="020B0503020204020204" charset="-122"/>
                <a:ea typeface="微软雅黑" panose="020B0503020204020204" charset="-122"/>
                <a:sym typeface="宋体" panose="02010600030101010101" pitchFamily="2" charset="-122"/>
              </a:rPr>
              <a:t> </a:t>
            </a:r>
            <a:r>
              <a:rPr lang="zh-CN" altLang="en-US" sz="1400" b="1" dirty="0">
                <a:solidFill>
                  <a:schemeClr val="tx2"/>
                </a:solidFill>
                <a:latin typeface="微软雅黑" panose="020B0503020204020204" charset="-122"/>
                <a:ea typeface="微软雅黑" panose="020B0503020204020204" charset="-122"/>
                <a:sym typeface="宋体" panose="02010600030101010101" pitchFamily="2" charset="-122"/>
              </a:rPr>
              <a:t>第三章：姊妹舒产品介绍</a:t>
            </a:r>
            <a:endParaRPr lang="zh-CN" altLang="en-US" sz="1400" b="1" dirty="0">
              <a:solidFill>
                <a:schemeClr val="tx2"/>
              </a:solidFill>
              <a:latin typeface="微软雅黑" panose="020B0503020204020204" charset="-122"/>
              <a:ea typeface="微软雅黑" panose="020B0503020204020204" charset="-122"/>
            </a:endParaRPr>
          </a:p>
        </p:txBody>
      </p:sp>
      <p:sp>
        <p:nvSpPr>
          <p:cNvPr id="4" name="平行四边形 3"/>
          <p:cNvSpPr/>
          <p:nvPr/>
        </p:nvSpPr>
        <p:spPr>
          <a:xfrm>
            <a:off x="899160" y="1898015"/>
            <a:ext cx="1584325" cy="3258820"/>
          </a:xfrm>
          <a:prstGeom prst="parallelogram">
            <a:avLst/>
          </a:prstGeom>
          <a:solidFill>
            <a:srgbClr val="E4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228" name="文本框 196"/>
          <p:cNvSpPr txBox="1"/>
          <p:nvPr>
            <p:custDataLst>
              <p:tags r:id="rId43"/>
            </p:custDataLst>
          </p:nvPr>
        </p:nvSpPr>
        <p:spPr>
          <a:xfrm>
            <a:off x="1331278" y="2835910"/>
            <a:ext cx="703262" cy="1382713"/>
          </a:xfrm>
          <a:prstGeom prst="rect">
            <a:avLst/>
          </a:prstGeom>
          <a:noFill/>
          <a:ln w="9525">
            <a:noFill/>
          </a:ln>
        </p:spPr>
        <p:txBody>
          <a:bodyPr wrap="square" anchor="t" anchorCtr="0">
            <a:spAutoFit/>
          </a:bodyPr>
          <a:p>
            <a:pPr algn="ctr"/>
            <a:r>
              <a:rPr lang="zh-CN" altLang="en-US" sz="2800" b="1" dirty="0">
                <a:solidFill>
                  <a:schemeClr val="bg1"/>
                </a:solidFill>
                <a:latin typeface="微软雅黑" panose="020B0503020204020204" charset="-122"/>
                <a:ea typeface="微软雅黑" panose="020B0503020204020204" charset="-122"/>
                <a:sym typeface="宋体" panose="02010600030101010101" pitchFamily="2" charset="-122"/>
              </a:rPr>
              <a:t>目</a:t>
            </a:r>
            <a:endParaRPr lang="zh-CN" altLang="en-US" sz="2800" b="1" dirty="0">
              <a:solidFill>
                <a:schemeClr val="bg1"/>
              </a:solidFill>
              <a:latin typeface="微软雅黑" panose="020B0503020204020204" charset="-122"/>
              <a:ea typeface="微软雅黑" panose="020B0503020204020204" charset="-122"/>
              <a:sym typeface="宋体" panose="02010600030101010101" pitchFamily="2" charset="-122"/>
            </a:endParaRPr>
          </a:p>
          <a:p>
            <a:pPr algn="ctr"/>
            <a:r>
              <a:rPr lang="zh-CN" altLang="en-US" sz="2800" b="1" dirty="0">
                <a:solidFill>
                  <a:schemeClr val="bg1"/>
                </a:solidFill>
                <a:latin typeface="微软雅黑" panose="020B0503020204020204" charset="-122"/>
                <a:ea typeface="微软雅黑" panose="020B0503020204020204" charset="-122"/>
                <a:sym typeface="宋体" panose="02010600030101010101" pitchFamily="2" charset="-122"/>
              </a:rPr>
              <a:t>  </a:t>
            </a:r>
            <a:endParaRPr lang="zh-CN" altLang="en-US" sz="2800" b="1" dirty="0">
              <a:solidFill>
                <a:schemeClr val="bg1"/>
              </a:solidFill>
              <a:latin typeface="微软雅黑" panose="020B0503020204020204" charset="-122"/>
              <a:ea typeface="微软雅黑" panose="020B0503020204020204" charset="-122"/>
              <a:sym typeface="宋体" panose="02010600030101010101" pitchFamily="2" charset="-122"/>
            </a:endParaRPr>
          </a:p>
          <a:p>
            <a:pPr algn="ctr"/>
            <a:r>
              <a:rPr lang="zh-CN" altLang="en-US" sz="2800" b="1" dirty="0">
                <a:solidFill>
                  <a:schemeClr val="bg1"/>
                </a:solidFill>
                <a:latin typeface="微软雅黑" panose="020B0503020204020204" charset="-122"/>
                <a:ea typeface="微软雅黑" panose="020B0503020204020204" charset="-122"/>
                <a:sym typeface="宋体" panose="02010600030101010101" pitchFamily="2" charset="-122"/>
              </a:rPr>
              <a:t>录</a:t>
            </a:r>
            <a:endParaRPr lang="zh-CN" altLang="en-US" sz="2800" b="1" dirty="0">
              <a:solidFill>
                <a:schemeClr val="bg1"/>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16" name="图片 15" descr="VCG41N991566678"/>
          <p:cNvPicPr>
            <a:picLocks noChangeAspect="1"/>
          </p:cNvPicPr>
          <p:nvPr>
            <p:custDataLst>
              <p:tags r:id="rId2"/>
            </p:custDataLst>
          </p:nvPr>
        </p:nvPicPr>
        <p:blipFill>
          <a:blip r:embed="rId1"/>
          <a:srcRect b="5364"/>
          <a:stretch>
            <a:fillRect/>
          </a:stretch>
        </p:blipFill>
        <p:spPr>
          <a:xfrm>
            <a:off x="-108585" y="0"/>
            <a:ext cx="9190355" cy="6885940"/>
          </a:xfrm>
          <a:prstGeom prst="rect">
            <a:avLst/>
          </a:prstGeom>
        </p:spPr>
      </p:pic>
      <p:sp>
        <p:nvSpPr>
          <p:cNvPr id="3" name="제목 33"/>
          <p:cNvSpPr>
            <a:spLocks noGrp="1"/>
          </p:cNvSpPr>
          <p:nvPr>
            <p:ph type="title" idx="4294967295"/>
            <p:custDataLst>
              <p:tags r:id="rId3"/>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03-</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姊妹舒产品介绍</a:t>
            </a:r>
            <a:endParaRPr lang="en-US" altLang="zh-CN"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4"/>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5"/>
            </p:custDataLst>
          </p:nvPr>
        </p:nvPicPr>
        <p:blipFill>
          <a:blip r:embed="rId6"/>
          <a:stretch>
            <a:fillRect/>
          </a:stretch>
        </p:blipFill>
        <p:spPr>
          <a:xfrm>
            <a:off x="6907530" y="188595"/>
            <a:ext cx="1953260" cy="716915"/>
          </a:xfrm>
          <a:prstGeom prst="rect">
            <a:avLst/>
          </a:prstGeom>
        </p:spPr>
      </p:pic>
      <p:pic>
        <p:nvPicPr>
          <p:cNvPr id="7" name="图片 6" descr="66"/>
          <p:cNvPicPr>
            <a:picLocks noChangeAspect="1"/>
          </p:cNvPicPr>
          <p:nvPr>
            <p:custDataLst>
              <p:tags r:id="rId7"/>
            </p:custDataLst>
          </p:nvPr>
        </p:nvPicPr>
        <p:blipFill>
          <a:blip r:embed="rId8"/>
          <a:stretch>
            <a:fillRect/>
          </a:stretch>
        </p:blipFill>
        <p:spPr>
          <a:xfrm>
            <a:off x="6502400" y="6413500"/>
            <a:ext cx="2827020" cy="330200"/>
          </a:xfrm>
          <a:prstGeom prst="rect">
            <a:avLst/>
          </a:prstGeom>
        </p:spPr>
      </p:pic>
      <p:sp>
        <p:nvSpPr>
          <p:cNvPr id="9238" name="TextBox 21"/>
          <p:cNvSpPr txBox="1"/>
          <p:nvPr>
            <p:custDataLst>
              <p:tags r:id="rId9"/>
            </p:custDataLst>
          </p:nvPr>
        </p:nvSpPr>
        <p:spPr>
          <a:xfrm>
            <a:off x="831881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5" name="圆角矩形 4"/>
          <p:cNvSpPr/>
          <p:nvPr/>
        </p:nvSpPr>
        <p:spPr>
          <a:xfrm>
            <a:off x="2411730" y="1484630"/>
            <a:ext cx="4391660" cy="665480"/>
          </a:xfrm>
          <a:prstGeom prst="roundRect">
            <a:avLst/>
          </a:prstGeom>
          <a:solidFill>
            <a:srgbClr val="E66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753485" y="1557020"/>
            <a:ext cx="1784985" cy="675005"/>
          </a:xfrm>
          <a:prstGeom prst="rect">
            <a:avLst/>
          </a:prstGeom>
          <a:noFill/>
        </p:spPr>
        <p:txBody>
          <a:bodyPr wrap="square" rtlCol="0" anchor="t">
            <a:noAutofit/>
          </a:bodyPr>
          <a:p>
            <a:r>
              <a:rPr lang="zh-CN" altLang="en-US" sz="2800">
                <a:solidFill>
                  <a:schemeClr val="bg1"/>
                </a:solidFill>
                <a:latin typeface="微软雅黑" panose="020B0503020204020204" charset="-122"/>
                <a:ea typeface="微软雅黑" panose="020B0503020204020204" charset="-122"/>
                <a:sym typeface="+mn-ea"/>
              </a:rPr>
              <a:t>剂型优势：</a:t>
            </a:r>
            <a:endParaRPr lang="zh-CN" altLang="en-US" sz="2800">
              <a:solidFill>
                <a:schemeClr val="bg1"/>
              </a:solidFill>
              <a:latin typeface="微软雅黑" panose="020B0503020204020204" charset="-122"/>
              <a:ea typeface="微软雅黑" panose="020B0503020204020204" charset="-122"/>
              <a:sym typeface="+mn-ea"/>
            </a:endParaRPr>
          </a:p>
        </p:txBody>
      </p:sp>
      <p:sp>
        <p:nvSpPr>
          <p:cNvPr id="9" name="圆角矩形 8"/>
          <p:cNvSpPr/>
          <p:nvPr/>
        </p:nvSpPr>
        <p:spPr>
          <a:xfrm>
            <a:off x="395605" y="2562225"/>
            <a:ext cx="8328025" cy="672465"/>
          </a:xfrm>
          <a:prstGeom prst="roundRect">
            <a:avLst/>
          </a:prstGeom>
          <a:solidFill>
            <a:srgbClr val="E66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ym typeface="+mn-ea"/>
              </a:rPr>
              <a:t>️中药萃取、微湿药剂 、阴道子宫黏膜吸收，给药迅速，起效快，生物利用度高；</a:t>
            </a:r>
            <a:endParaRPr lang="zh-CN" altLang="en-US"/>
          </a:p>
        </p:txBody>
      </p:sp>
      <p:sp>
        <p:nvSpPr>
          <p:cNvPr id="10" name="圆角矩形 9"/>
          <p:cNvSpPr/>
          <p:nvPr/>
        </p:nvSpPr>
        <p:spPr>
          <a:xfrm>
            <a:off x="395605" y="3426460"/>
            <a:ext cx="8328025" cy="694055"/>
          </a:xfrm>
          <a:prstGeom prst="roundRect">
            <a:avLst>
              <a:gd name="adj" fmla="val 22989"/>
            </a:avLst>
          </a:prstGeom>
          <a:solidFill>
            <a:srgbClr val="E66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539750" y="3451860"/>
            <a:ext cx="8212455" cy="645160"/>
          </a:xfrm>
          <a:prstGeom prst="rect">
            <a:avLst/>
          </a:prstGeom>
          <a:noFill/>
        </p:spPr>
        <p:txBody>
          <a:bodyPr wrap="square" rtlCol="0" anchor="t">
            <a:spAutoFit/>
          </a:bodyPr>
          <a:p>
            <a:r>
              <a:rPr lang="zh-CN" altLang="en-US">
                <a:solidFill>
                  <a:schemeClr val="bg1"/>
                </a:solidFill>
                <a:sym typeface="+mn-ea"/>
              </a:rPr>
              <a:t>与妇科治疗剂型（口服、栓剂、凝胶、洗液）联合用药，丰富产品结构，强化治疗效果；患者使用便捷不受时间、空间影响</a:t>
            </a:r>
            <a:r>
              <a:rPr lang="en-US" altLang="zh-CN">
                <a:solidFill>
                  <a:schemeClr val="bg1"/>
                </a:solidFill>
                <a:sym typeface="+mn-ea"/>
              </a:rPr>
              <a:t>;</a:t>
            </a:r>
            <a:endParaRPr lang="en-US" altLang="zh-CN">
              <a:solidFill>
                <a:schemeClr val="bg1"/>
              </a:solidFill>
              <a:sym typeface="+mn-ea"/>
            </a:endParaRPr>
          </a:p>
        </p:txBody>
      </p:sp>
      <p:sp>
        <p:nvSpPr>
          <p:cNvPr id="13" name="圆角矩形 12"/>
          <p:cNvSpPr/>
          <p:nvPr/>
        </p:nvSpPr>
        <p:spPr>
          <a:xfrm>
            <a:off x="395605" y="4317365"/>
            <a:ext cx="8328025" cy="650240"/>
          </a:xfrm>
          <a:prstGeom prst="roundRect">
            <a:avLst/>
          </a:prstGeom>
          <a:solidFill>
            <a:srgbClr val="E66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567690" y="4314825"/>
            <a:ext cx="8184515" cy="645160"/>
          </a:xfrm>
          <a:prstGeom prst="rect">
            <a:avLst/>
          </a:prstGeom>
          <a:noFill/>
        </p:spPr>
        <p:txBody>
          <a:bodyPr wrap="square" rtlCol="0" anchor="t">
            <a:spAutoFit/>
          </a:bodyPr>
          <a:p>
            <a:r>
              <a:rPr lang="zh-CN" altLang="en-US">
                <a:solidFill>
                  <a:schemeClr val="bg1"/>
                </a:solidFill>
                <a:sym typeface="+mn-ea"/>
              </a:rPr>
              <a:t>可快速缓解妇科炎症、血症、内分泌紊乱、卵巢早衰等病症引起的瘙痒、异味白带异常、异味等不适症状的便携治疗首选剂型；</a:t>
            </a:r>
            <a:endParaRPr lang="zh-CN" altLang="en-US">
              <a:solidFill>
                <a:schemeClr val="bg1"/>
              </a:solidFill>
              <a:sym typeface="+mn-ea"/>
            </a:endParaRPr>
          </a:p>
        </p:txBody>
      </p:sp>
      <p:sp>
        <p:nvSpPr>
          <p:cNvPr id="15" name="圆角矩形 14"/>
          <p:cNvSpPr/>
          <p:nvPr/>
        </p:nvSpPr>
        <p:spPr>
          <a:xfrm>
            <a:off x="395605" y="5154295"/>
            <a:ext cx="8328025" cy="666750"/>
          </a:xfrm>
          <a:prstGeom prst="roundRect">
            <a:avLst/>
          </a:prstGeom>
          <a:solidFill>
            <a:srgbClr val="E66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ym typeface="+mn-ea"/>
              </a:rPr>
              <a:t>️</a:t>
            </a:r>
            <a:endParaRPr lang="zh-CN" altLang="en-US"/>
          </a:p>
        </p:txBody>
      </p:sp>
      <p:sp>
        <p:nvSpPr>
          <p:cNvPr id="4" name="文本框 3"/>
          <p:cNvSpPr txBox="1"/>
          <p:nvPr/>
        </p:nvSpPr>
        <p:spPr>
          <a:xfrm>
            <a:off x="575945" y="5177790"/>
            <a:ext cx="8176260" cy="645160"/>
          </a:xfrm>
          <a:prstGeom prst="rect">
            <a:avLst/>
          </a:prstGeom>
          <a:noFill/>
        </p:spPr>
        <p:txBody>
          <a:bodyPr wrap="square" rtlCol="0" anchor="t">
            <a:spAutoFit/>
          </a:bodyPr>
          <a:p>
            <a:r>
              <a:rPr lang="zh-CN" altLang="en-US">
                <a:solidFill>
                  <a:schemeClr val="bg1"/>
                </a:solidFill>
              </a:rPr>
              <a:t>可用于预防、保养、调理、生殖抗衰，填补妇科病预防用药市场的产品空白。24小时、全周期防护女性生殖生理健康。</a:t>
            </a:r>
            <a:endParaRPr lang="zh-CN" altLang="en-US">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03-</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姊妹舒产品介绍</a:t>
            </a:r>
            <a:endParaRPr lang="en-US" altLang="zh-CN"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pic>
        <p:nvPicPr>
          <p:cNvPr id="5" name="图片 4" descr="前三后四"/>
          <p:cNvPicPr>
            <a:picLocks noChangeAspect="1"/>
          </p:cNvPicPr>
          <p:nvPr>
            <p:custDataLst>
              <p:tags r:id="rId9"/>
            </p:custDataLst>
          </p:nvPr>
        </p:nvPicPr>
        <p:blipFill>
          <a:blip r:embed="rId10"/>
          <a:stretch>
            <a:fillRect/>
          </a:stretch>
        </p:blipFill>
        <p:spPr>
          <a:xfrm>
            <a:off x="-282575" y="662305"/>
            <a:ext cx="4498340" cy="5468620"/>
          </a:xfrm>
          <a:prstGeom prst="rect">
            <a:avLst/>
          </a:prstGeom>
        </p:spPr>
      </p:pic>
      <p:sp>
        <p:nvSpPr>
          <p:cNvPr id="14" name="圆角矩形 13"/>
          <p:cNvSpPr/>
          <p:nvPr>
            <p:custDataLst>
              <p:tags r:id="rId11"/>
            </p:custDataLst>
          </p:nvPr>
        </p:nvSpPr>
        <p:spPr>
          <a:xfrm>
            <a:off x="3491865" y="1109345"/>
            <a:ext cx="5298440" cy="5021580"/>
          </a:xfrm>
          <a:prstGeom prst="roundRect">
            <a:avLst/>
          </a:prstGeom>
          <a:solidFill>
            <a:srgbClr val="FF83D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9A3D7"/>
              </a:solidFill>
            </a:endParaRPr>
          </a:p>
        </p:txBody>
      </p:sp>
      <p:sp>
        <p:nvSpPr>
          <p:cNvPr id="4" name="文本框 3"/>
          <p:cNvSpPr txBox="1"/>
          <p:nvPr/>
        </p:nvSpPr>
        <p:spPr>
          <a:xfrm>
            <a:off x="3851910" y="1483995"/>
            <a:ext cx="4572000" cy="891540"/>
          </a:xfrm>
          <a:prstGeom prst="rect">
            <a:avLst/>
          </a:prstGeom>
          <a:noFill/>
        </p:spPr>
        <p:txBody>
          <a:bodyPr wrap="square" rtlCol="0" anchor="t">
            <a:spAutoFit/>
          </a:bodyPr>
          <a:p>
            <a:pPr algn="ctr"/>
            <a:r>
              <a:rPr lang="zh-CN" altLang="en-US" sz="1600" b="1" dirty="0">
                <a:solidFill>
                  <a:schemeClr val="tx1"/>
                </a:solidFill>
                <a:effectLst/>
                <a:latin typeface="宋体" panose="02010600030101010101" pitchFamily="2" charset="-122"/>
                <a:cs typeface="宋体" panose="02010600030101010101" pitchFamily="2" charset="-122"/>
                <a:sym typeface="+mn-ea"/>
              </a:rPr>
              <a:t>起效快,5秒起效</a:t>
            </a:r>
            <a:endParaRPr lang="en-US" altLang="zh-CN" sz="1600" b="1" dirty="0">
              <a:solidFill>
                <a:schemeClr val="tx1"/>
              </a:solidFill>
              <a:effectLst/>
              <a:latin typeface="宋体" panose="02010600030101010101" pitchFamily="2" charset="-122"/>
              <a:sym typeface="+mn-ea"/>
            </a:endParaRPr>
          </a:p>
          <a:p>
            <a:r>
              <a:rPr lang="en-US" altLang="zh-CN" sz="1200" dirty="0">
                <a:solidFill>
                  <a:schemeClr val="tx1"/>
                </a:solidFill>
                <a:latin typeface="宋体" panose="02010600030101010101" pitchFamily="2" charset="-122"/>
                <a:sym typeface="+mn-ea"/>
              </a:rPr>
              <a:t>采用现代中药萃取技术，萃取中药活性生物碱通过外阴、子粘膜吸收，消炎、杀菌、止痒除异味，不破坏阴道内PH值平衡，对阴部皮肤、粘膜无刺激，无损伤。</a:t>
            </a:r>
            <a:endParaRPr lang="en-US" altLang="zh-CN" sz="1200" dirty="0">
              <a:solidFill>
                <a:schemeClr val="tx1"/>
              </a:solidFill>
              <a:latin typeface="宋体" panose="02010600030101010101" pitchFamily="2" charset="-122"/>
              <a:sym typeface="+mn-ea"/>
            </a:endParaRPr>
          </a:p>
        </p:txBody>
      </p:sp>
      <p:sp>
        <p:nvSpPr>
          <p:cNvPr id="6" name="文本框 5"/>
          <p:cNvSpPr txBox="1"/>
          <p:nvPr/>
        </p:nvSpPr>
        <p:spPr>
          <a:xfrm>
            <a:off x="3835400" y="2256790"/>
            <a:ext cx="4572000" cy="969645"/>
          </a:xfrm>
          <a:prstGeom prst="rect">
            <a:avLst/>
          </a:prstGeom>
          <a:noFill/>
        </p:spPr>
        <p:txBody>
          <a:bodyPr wrap="square" rtlCol="0" anchor="t">
            <a:spAutoFit/>
          </a:bodyPr>
          <a:p>
            <a:pPr>
              <a:lnSpc>
                <a:spcPct val="110000"/>
              </a:lnSpc>
            </a:pPr>
            <a:r>
              <a:rPr lang="en-US" altLang="zh-CN" sz="1600" b="1" dirty="0">
                <a:solidFill>
                  <a:schemeClr val="tx1"/>
                </a:solidFill>
                <a:effectLst/>
                <a:latin typeface="宋体" panose="02010600030101010101" pitchFamily="2" charset="-122"/>
                <a:cs typeface="宋体" panose="02010600030101010101" pitchFamily="2" charset="-122"/>
                <a:sym typeface="+mn-ea"/>
              </a:rPr>
              <a:t>                </a:t>
            </a:r>
            <a:r>
              <a:rPr lang="zh-CN" altLang="en-US" sz="1600" b="1" dirty="0">
                <a:solidFill>
                  <a:schemeClr val="tx1"/>
                </a:solidFill>
                <a:effectLst/>
                <a:latin typeface="宋体" panose="02010600030101010101" pitchFamily="2" charset="-122"/>
                <a:cs typeface="宋体" panose="02010600030101010101" pitchFamily="2" charset="-122"/>
                <a:sym typeface="+mn-ea"/>
              </a:rPr>
              <a:t>无损伤性护疗</a:t>
            </a:r>
            <a:endParaRPr lang="zh-CN" altLang="en-US" sz="1600" b="1" dirty="0">
              <a:solidFill>
                <a:schemeClr val="tx1"/>
              </a:solidFill>
              <a:effectLst/>
              <a:latin typeface="宋体" panose="02010600030101010101" pitchFamily="2" charset="-122"/>
              <a:cs typeface="宋体" panose="02010600030101010101" pitchFamily="2" charset="-122"/>
              <a:sym typeface="+mn-ea"/>
            </a:endParaRPr>
          </a:p>
          <a:p>
            <a:pPr>
              <a:lnSpc>
                <a:spcPct val="110000"/>
              </a:lnSpc>
            </a:pPr>
            <a:r>
              <a:rPr sz="1200" dirty="0">
                <a:solidFill>
                  <a:schemeClr val="tx1"/>
                </a:solidFill>
                <a:latin typeface="宋体" panose="02010600030101010101" pitchFamily="2" charset="-122"/>
                <a:cs typeface="宋体" panose="02010600030101010101" pitchFamily="2" charset="-122"/>
                <a:sym typeface="+mn-ea"/>
              </a:rPr>
              <a:t>萃取中药活性生物碱，以竹纤维为载体，通过“外阴子宫粘膜吸收给药”，不但能够清除阴道内致病菌，更将致病菌阻隔在私密处之外，使阴部每时每刻保持清爽洁净，使致病菌无机可乘</a:t>
            </a:r>
            <a:r>
              <a:rPr lang="zh-CN" sz="1200" dirty="0">
                <a:solidFill>
                  <a:schemeClr val="tx1"/>
                </a:solidFill>
                <a:latin typeface="宋体" panose="02010600030101010101" pitchFamily="2" charset="-122"/>
                <a:cs typeface="宋体" panose="02010600030101010101" pitchFamily="2" charset="-122"/>
                <a:sym typeface="+mn-ea"/>
              </a:rPr>
              <a:t>。</a:t>
            </a:r>
            <a:endParaRPr lang="zh-CN" altLang="zh-CN" sz="1200" dirty="0">
              <a:solidFill>
                <a:schemeClr val="tx1"/>
              </a:solidFill>
              <a:latin typeface="宋体" panose="02010600030101010101" pitchFamily="2" charset="-122"/>
              <a:cs typeface="宋体" panose="02010600030101010101" pitchFamily="2" charset="-122"/>
              <a:sym typeface="+mn-ea"/>
            </a:endParaRPr>
          </a:p>
        </p:txBody>
      </p:sp>
      <p:sp>
        <p:nvSpPr>
          <p:cNvPr id="9" name="文本框 8"/>
          <p:cNvSpPr txBox="1"/>
          <p:nvPr/>
        </p:nvSpPr>
        <p:spPr>
          <a:xfrm>
            <a:off x="3818890" y="3173095"/>
            <a:ext cx="4572000" cy="1172210"/>
          </a:xfrm>
          <a:prstGeom prst="rect">
            <a:avLst/>
          </a:prstGeom>
          <a:noFill/>
        </p:spPr>
        <p:txBody>
          <a:bodyPr wrap="square" rtlCol="0" anchor="t">
            <a:spAutoFit/>
          </a:bodyPr>
          <a:p>
            <a:pPr>
              <a:lnSpc>
                <a:spcPct val="110000"/>
              </a:lnSpc>
            </a:pPr>
            <a:r>
              <a:rPr lang="en-US" altLang="zh-CN" sz="1600" b="1" dirty="0">
                <a:solidFill>
                  <a:schemeClr val="tx1"/>
                </a:solidFill>
                <a:effectLst/>
                <a:latin typeface="宋体" panose="02010600030101010101" pitchFamily="2" charset="-122"/>
                <a:cs typeface="宋体" panose="02010600030101010101" pitchFamily="2" charset="-122"/>
                <a:sym typeface="+mn-ea"/>
              </a:rPr>
              <a:t>              </a:t>
            </a:r>
            <a:r>
              <a:rPr lang="zh-CN" altLang="en-US" sz="1600" b="1" dirty="0">
                <a:solidFill>
                  <a:schemeClr val="tx1"/>
                </a:solidFill>
                <a:effectLst/>
                <a:latin typeface="宋体" panose="02010600030101010101" pitchFamily="2" charset="-122"/>
                <a:cs typeface="宋体" panose="02010600030101010101" pitchFamily="2" charset="-122"/>
                <a:sym typeface="+mn-ea"/>
              </a:rPr>
              <a:t>使用方便</a:t>
            </a:r>
            <a:r>
              <a:rPr lang="zh-CN" altLang="en-US" sz="1600" b="1" dirty="0">
                <a:solidFill>
                  <a:schemeClr val="tx1"/>
                </a:solidFill>
                <a:effectLst/>
                <a:latin typeface="宋体" panose="02010600030101010101" pitchFamily="2" charset="-122"/>
                <a:cs typeface="宋体" panose="02010600030101010101" pitchFamily="2" charset="-122"/>
                <a:sym typeface="+mn-ea"/>
              </a:rPr>
              <a:t>清洁卫生</a:t>
            </a:r>
            <a:endParaRPr lang="zh-CN" altLang="en-US" sz="1600" b="1" dirty="0">
              <a:solidFill>
                <a:schemeClr val="tx1"/>
              </a:solidFill>
              <a:effectLst/>
              <a:latin typeface="宋体" panose="02010600030101010101" pitchFamily="2" charset="-122"/>
              <a:cs typeface="宋体" panose="02010600030101010101" pitchFamily="2" charset="-122"/>
              <a:sym typeface="+mn-ea"/>
            </a:endParaRPr>
          </a:p>
          <a:p>
            <a:pPr>
              <a:lnSpc>
                <a:spcPct val="110000"/>
              </a:lnSpc>
            </a:pPr>
            <a:r>
              <a:rPr sz="1200" dirty="0">
                <a:solidFill>
                  <a:schemeClr val="tx1"/>
                </a:solidFill>
                <a:latin typeface="宋体" panose="02010600030101010101" pitchFamily="2" charset="-122"/>
                <a:cs typeface="宋体" panose="02010600030101010101" pitchFamily="2" charset="-122"/>
                <a:sym typeface="+mn-ea"/>
              </a:rPr>
              <a:t>使用传统妇科外用剂型治疗时，会出现治疗的空白期。使用姊妺舒轻松实现24小时持续护疗。白天阴道受感染的机率比夜间高，如果仅在夜间给药治疗，则会延长病期，降低治愈率，病情易反复故只有24小时持续护疗才能取得更好的疗效。</a:t>
            </a:r>
            <a:endParaRPr lang="zh-CN" altLang="zh-CN" sz="1200" dirty="0">
              <a:solidFill>
                <a:schemeClr val="tx1"/>
              </a:solidFill>
              <a:latin typeface="宋体" panose="02010600030101010101" pitchFamily="2" charset="-122"/>
              <a:cs typeface="宋体" panose="02010600030101010101" pitchFamily="2" charset="-122"/>
              <a:sym typeface="+mn-ea"/>
            </a:endParaRPr>
          </a:p>
        </p:txBody>
      </p:sp>
      <p:sp>
        <p:nvSpPr>
          <p:cNvPr id="10" name="文本框 9"/>
          <p:cNvSpPr txBox="1"/>
          <p:nvPr/>
        </p:nvSpPr>
        <p:spPr>
          <a:xfrm>
            <a:off x="3802380" y="4239260"/>
            <a:ext cx="4572000" cy="822960"/>
          </a:xfrm>
          <a:prstGeom prst="rect">
            <a:avLst/>
          </a:prstGeom>
          <a:noFill/>
        </p:spPr>
        <p:txBody>
          <a:bodyPr wrap="square" rtlCol="0" anchor="t">
            <a:noAutofit/>
          </a:bodyPr>
          <a:p>
            <a:pPr>
              <a:lnSpc>
                <a:spcPct val="110000"/>
              </a:lnSpc>
            </a:pPr>
            <a:r>
              <a:rPr lang="en-US" altLang="zh-CN" sz="1600" b="1" dirty="0">
                <a:solidFill>
                  <a:schemeClr val="tx1"/>
                </a:solidFill>
                <a:effectLst/>
                <a:latin typeface="宋体" panose="02010600030101010101" pitchFamily="2" charset="-122"/>
                <a:cs typeface="宋体" panose="02010600030101010101" pitchFamily="2" charset="-122"/>
                <a:sym typeface="+mn-ea"/>
              </a:rPr>
              <a:t>                   </a:t>
            </a:r>
            <a:r>
              <a:rPr lang="zh-CN" altLang="en-US" sz="1600" b="1" dirty="0">
                <a:solidFill>
                  <a:schemeClr val="tx1"/>
                </a:solidFill>
                <a:effectLst/>
                <a:latin typeface="宋体" panose="02010600030101010101" pitchFamily="2" charset="-122"/>
                <a:cs typeface="宋体" panose="02010600030101010101" pitchFamily="2" charset="-122"/>
                <a:sym typeface="+mn-ea"/>
              </a:rPr>
              <a:t>清爽舒适</a:t>
            </a:r>
            <a:endParaRPr lang="zh-CN" altLang="en-US" sz="1600" b="1" dirty="0">
              <a:solidFill>
                <a:schemeClr val="tx1"/>
              </a:solidFill>
              <a:effectLst/>
              <a:latin typeface="宋体" panose="02010600030101010101" pitchFamily="2" charset="-122"/>
              <a:cs typeface="宋体" panose="02010600030101010101" pitchFamily="2" charset="-122"/>
              <a:sym typeface="+mn-ea"/>
            </a:endParaRPr>
          </a:p>
          <a:p>
            <a:pPr>
              <a:lnSpc>
                <a:spcPct val="110000"/>
              </a:lnSpc>
            </a:pPr>
            <a:r>
              <a:rPr lang="en-US" altLang="zh-CN" sz="1200" dirty="0">
                <a:solidFill>
                  <a:schemeClr val="tx1"/>
                </a:solidFill>
                <a:latin typeface="宋体" panose="02010600030101010101" pitchFamily="2" charset="-122"/>
                <a:cs typeface="Arail" charset="0"/>
                <a:sym typeface="+mn-ea"/>
              </a:rPr>
              <a:t>医用垫外形，舒柔相贴，清爽、舒适、滋润</a:t>
            </a:r>
            <a:r>
              <a:rPr lang="zh-CN" altLang="en-US" sz="1200" dirty="0">
                <a:solidFill>
                  <a:schemeClr val="tx1"/>
                </a:solidFill>
                <a:latin typeface="宋体" panose="02010600030101010101" pitchFamily="2" charset="-122"/>
                <a:cs typeface="Arail" charset="0"/>
                <a:sym typeface="+mn-ea"/>
              </a:rPr>
              <a:t>，满足现代时尚女性的生殖生理需求</a:t>
            </a:r>
            <a:r>
              <a:rPr lang="en-US" altLang="zh-CN" sz="1200" dirty="0">
                <a:solidFill>
                  <a:schemeClr val="tx1"/>
                </a:solidFill>
                <a:latin typeface="宋体" panose="02010600030101010101" pitchFamily="2" charset="-122"/>
                <a:cs typeface="Arail" charset="0"/>
                <a:sym typeface="+mn-ea"/>
              </a:rPr>
              <a:t>。</a:t>
            </a:r>
            <a:endParaRPr lang="en-US" altLang="zh-CN" sz="1200" dirty="0">
              <a:solidFill>
                <a:schemeClr val="tx1"/>
              </a:solidFill>
              <a:latin typeface="宋体" panose="02010600030101010101" pitchFamily="2" charset="-122"/>
              <a:ea typeface="宋体" panose="02010600030101010101" pitchFamily="2" charset="-122"/>
              <a:cs typeface="Arail" charset="0"/>
            </a:endParaRPr>
          </a:p>
          <a:p>
            <a:pPr>
              <a:lnSpc>
                <a:spcPct val="110000"/>
              </a:lnSpc>
            </a:pPr>
            <a:endParaRPr lang="en-US" altLang="zh-CN" sz="1200" dirty="0">
              <a:solidFill>
                <a:schemeClr val="tx1"/>
              </a:solidFill>
              <a:latin typeface="宋体" panose="02010600030101010101" pitchFamily="2" charset="-122"/>
              <a:ea typeface="宋体" panose="02010600030101010101" pitchFamily="2" charset="-122"/>
              <a:cs typeface="Arail" charset="0"/>
              <a:sym typeface="+mn-ea"/>
            </a:endParaRPr>
          </a:p>
        </p:txBody>
      </p:sp>
      <p:sp>
        <p:nvSpPr>
          <p:cNvPr id="11" name="文本框 10"/>
          <p:cNvSpPr txBox="1"/>
          <p:nvPr/>
        </p:nvSpPr>
        <p:spPr>
          <a:xfrm>
            <a:off x="3785870" y="5018405"/>
            <a:ext cx="4572000" cy="822960"/>
          </a:xfrm>
          <a:prstGeom prst="rect">
            <a:avLst/>
          </a:prstGeom>
          <a:noFill/>
        </p:spPr>
        <p:txBody>
          <a:bodyPr wrap="square" rtlCol="0" anchor="t">
            <a:noAutofit/>
          </a:bodyPr>
          <a:p>
            <a:pPr algn="ctr"/>
            <a:r>
              <a:rPr lang="zh-CN" altLang="en-US" sz="1600" b="1" dirty="0">
                <a:solidFill>
                  <a:schemeClr val="tx1"/>
                </a:solidFill>
                <a:effectLst/>
                <a:latin typeface="宋体" panose="02010600030101010101" pitchFamily="2" charset="-122"/>
                <a:cs typeface="宋体" panose="02010600030101010101" pitchFamily="2" charset="-122"/>
                <a:sym typeface="+mn-ea"/>
              </a:rPr>
              <a:t>持续不断</a:t>
            </a:r>
            <a:r>
              <a:rPr lang="en-US" altLang="zh-CN" sz="1600" b="1" dirty="0">
                <a:solidFill>
                  <a:schemeClr val="tx1"/>
                </a:solidFill>
                <a:effectLst/>
                <a:latin typeface="宋体" panose="02010600030101010101" pitchFamily="2" charset="-122"/>
                <a:cs typeface="宋体" panose="02010600030101010101" pitchFamily="2" charset="-122"/>
                <a:sym typeface="+mn-ea"/>
              </a:rPr>
              <a:t>24</a:t>
            </a:r>
            <a:r>
              <a:rPr lang="zh-CN" altLang="en-US" sz="1600" b="1" dirty="0">
                <a:solidFill>
                  <a:schemeClr val="tx1"/>
                </a:solidFill>
                <a:effectLst/>
                <a:latin typeface="宋体" panose="02010600030101010101" pitchFamily="2" charset="-122"/>
                <a:cs typeface="宋体" panose="02010600030101010101" pitchFamily="2" charset="-122"/>
                <a:sym typeface="+mn-ea"/>
              </a:rPr>
              <a:t>小时护疗消除了传统治疗的空白期</a:t>
            </a:r>
            <a:r>
              <a:rPr lang="en-US" sz="1200" dirty="0">
                <a:solidFill>
                  <a:schemeClr val="tx1"/>
                </a:solidFill>
                <a:latin typeface="宋体" panose="02010600030101010101" pitchFamily="2" charset="-122"/>
                <a:cs typeface="宋体" panose="02010600030101010101" pitchFamily="2" charset="-122"/>
                <a:sym typeface="+mn-ea"/>
              </a:rPr>
              <a:t>“</a:t>
            </a:r>
            <a:r>
              <a:rPr sz="1200" dirty="0">
                <a:solidFill>
                  <a:schemeClr val="tx1"/>
                </a:solidFill>
                <a:latin typeface="宋体" panose="02010600030101010101" pitchFamily="2" charset="-122"/>
                <a:cs typeface="宋体" panose="02010600030101010101" pitchFamily="2" charset="-122"/>
                <a:sym typeface="+mn-ea"/>
              </a:rPr>
              <a:t>姊妹舒″通过外阴子宫粘膜吸收给药，利用率高、给药快，对肝肾无损伤,24小时维持阴道微生态环境的平衡。</a:t>
            </a:r>
            <a:endParaRPr sz="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nSpc>
                <a:spcPct val="110000"/>
              </a:lnSpc>
            </a:pPr>
            <a:endParaRPr lang="en-US" altLang="zh-CN" sz="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03-</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姊妹舒产品介绍</a:t>
            </a:r>
            <a:endParaRPr lang="en-US" altLang="zh-CN"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4" name="文本框 3"/>
          <p:cNvSpPr txBox="1"/>
          <p:nvPr/>
        </p:nvSpPr>
        <p:spPr>
          <a:xfrm>
            <a:off x="467360" y="1412240"/>
            <a:ext cx="8103235" cy="1753235"/>
          </a:xfrm>
          <a:prstGeom prst="rect">
            <a:avLst/>
          </a:prstGeom>
          <a:noFill/>
        </p:spPr>
        <p:txBody>
          <a:bodyPr wrap="square" rtlCol="0" anchor="t">
            <a:spAutoFit/>
          </a:bodyPr>
          <a:p>
            <a:r>
              <a:rPr lang="zh-CN" altLang="en-US">
                <a:sym typeface="+mn-ea"/>
              </a:rPr>
              <a:t>【使用小贴士】 每天3</a:t>
            </a:r>
            <a:r>
              <a:rPr lang="zh-CN" altLang="en-US">
                <a:sym typeface="+mn-ea"/>
              </a:rPr>
              <a:t>贴，24小时关爱女性生殖生理全周期健康（经期可贴于卫生巾表层），一个月经周期是一疗程</a:t>
            </a:r>
            <a:endParaRPr lang="zh-CN" altLang="en-US"/>
          </a:p>
          <a:p>
            <a:r>
              <a:rPr lang="zh-CN" altLang="en-US">
                <a:sym typeface="+mn-ea"/>
              </a:rPr>
              <a:t>1、穿着微紧身深色内裤，紧贴外阴使用；</a:t>
            </a:r>
            <a:endParaRPr lang="zh-CN" altLang="en-US"/>
          </a:p>
          <a:p>
            <a:r>
              <a:rPr lang="zh-CN" altLang="en-US">
                <a:sym typeface="+mn-ea"/>
              </a:rPr>
              <a:t>2、使用前清洗双手后，撕开独立包装，取出一片使用；</a:t>
            </a:r>
            <a:endParaRPr lang="zh-CN" altLang="en-US"/>
          </a:p>
          <a:p>
            <a:r>
              <a:rPr lang="zh-CN" altLang="en-US">
                <a:sym typeface="+mn-ea"/>
              </a:rPr>
              <a:t>3、早上1贴、下午1贴，每片使用时间2--3小时；晚上清洗外阴部使用1</a:t>
            </a:r>
            <a:r>
              <a:rPr lang="zh-CN" altLang="en-US">
                <a:sym typeface="+mn-ea"/>
              </a:rPr>
              <a:t>贴可第二天清晨去掉。 </a:t>
            </a:r>
            <a:endParaRPr lang="zh-CN" altLang="en-US"/>
          </a:p>
        </p:txBody>
      </p:sp>
      <p:sp>
        <p:nvSpPr>
          <p:cNvPr id="5" name="文本框 4"/>
          <p:cNvSpPr txBox="1"/>
          <p:nvPr/>
        </p:nvSpPr>
        <p:spPr>
          <a:xfrm>
            <a:off x="467360" y="3284220"/>
            <a:ext cx="8103235" cy="645160"/>
          </a:xfrm>
          <a:prstGeom prst="rect">
            <a:avLst/>
          </a:prstGeom>
          <a:noFill/>
        </p:spPr>
        <p:txBody>
          <a:bodyPr wrap="square" rtlCol="0" anchor="t">
            <a:spAutoFit/>
          </a:bodyPr>
          <a:p>
            <a:r>
              <a:rPr lang="zh-CN" altLang="en-US">
                <a:solidFill>
                  <a:schemeClr val="tx1"/>
                </a:solidFill>
                <a:effectLst/>
                <a:sym typeface="+mn-ea"/>
              </a:rPr>
              <a:t>【适应范围】</a:t>
            </a:r>
            <a:endParaRPr lang="en-US" altLang="zh-CN" b="1" dirty="0">
              <a:solidFill>
                <a:schemeClr val="tx1"/>
              </a:solidFill>
              <a:effectLst/>
              <a:latin typeface="Arial Black" panose="020B0A04020102020204" pitchFamily="2" charset="0"/>
              <a:ea typeface="Malgun Gothic" panose="020B0503020000020004" pitchFamily="2" charset="-127"/>
              <a:cs typeface="Arail" charset="0"/>
            </a:endParaRPr>
          </a:p>
          <a:p>
            <a:pPr algn="just"/>
            <a:r>
              <a:rPr lang="zh-CN" altLang="en-US" dirty="0">
                <a:solidFill>
                  <a:schemeClr val="tx1"/>
                </a:solidFill>
                <a:effectLst/>
                <a:sym typeface="+mn-ea"/>
              </a:rPr>
              <a:t>本品为外用保健品。对成年女性外阴瘙痒，白带量多有异味人群有保健作用。</a:t>
            </a:r>
            <a:endParaRPr lang="zh-CN" altLang="en-US" dirty="0">
              <a:solidFill>
                <a:schemeClr val="tx1"/>
              </a:solidFill>
              <a:effectLst/>
              <a:latin typeface="Arial" panose="020B0604020202020204" pitchFamily="34" charset="0"/>
              <a:ea typeface="宋体" panose="02010600030101010101" pitchFamily="2" charset="-122"/>
            </a:endParaRPr>
          </a:p>
        </p:txBody>
      </p:sp>
      <p:sp>
        <p:nvSpPr>
          <p:cNvPr id="9" name="文本框 8"/>
          <p:cNvSpPr txBox="1"/>
          <p:nvPr/>
        </p:nvSpPr>
        <p:spPr>
          <a:xfrm>
            <a:off x="467360" y="4076065"/>
            <a:ext cx="8103235" cy="1753235"/>
          </a:xfrm>
          <a:prstGeom prst="rect">
            <a:avLst/>
          </a:prstGeom>
          <a:noFill/>
        </p:spPr>
        <p:txBody>
          <a:bodyPr wrap="square" rtlCol="0" anchor="t">
            <a:spAutoFit/>
          </a:bodyPr>
          <a:p>
            <a:r>
              <a:rPr lang="zh-CN" altLang="en-US">
                <a:solidFill>
                  <a:schemeClr val="tx1"/>
                </a:solidFill>
                <a:effectLst/>
                <a:sym typeface="+mn-ea"/>
              </a:rPr>
              <a:t>【</a:t>
            </a:r>
            <a:r>
              <a:rPr lang="zh-CN" altLang="en-US">
                <a:solidFill>
                  <a:schemeClr val="tx1"/>
                </a:solidFill>
                <a:effectLst/>
                <a:sym typeface="+mn-ea"/>
              </a:rPr>
              <a:t>使用场景】</a:t>
            </a:r>
            <a:endParaRPr lang="zh-CN" altLang="en-US">
              <a:solidFill>
                <a:schemeClr val="tx1"/>
              </a:solidFill>
              <a:effectLst/>
              <a:sym typeface="+mn-ea"/>
            </a:endParaRPr>
          </a:p>
          <a:p>
            <a:r>
              <a:rPr dirty="0">
                <a:solidFill>
                  <a:schemeClr val="tx1"/>
                </a:solidFill>
                <a:effectLst/>
                <a:sym typeface="+mn-ea"/>
              </a:rPr>
              <a:t>上班久坐、出差旅行、游泳后、使用碱性沐浴露后、夫妻性生活后；</a:t>
            </a:r>
            <a:endParaRPr dirty="0">
              <a:solidFill>
                <a:schemeClr val="tx1"/>
              </a:solidFill>
              <a:effectLst/>
              <a:latin typeface="Arial" panose="020B0604020202020204" pitchFamily="34" charset="0"/>
              <a:ea typeface="宋体" panose="02010600030101010101" pitchFamily="2" charset="-122"/>
              <a:sym typeface="+mn-ea"/>
            </a:endParaRPr>
          </a:p>
          <a:p>
            <a:pPr algn="just"/>
            <a:r>
              <a:rPr dirty="0">
                <a:solidFill>
                  <a:schemeClr val="tx1"/>
                </a:solidFill>
                <a:effectLst/>
                <a:sym typeface="+mn-ea"/>
              </a:rPr>
              <a:t>经期前后、产后、人流术后、各种妇科器械进入性检查后；</a:t>
            </a:r>
            <a:endParaRPr dirty="0">
              <a:solidFill>
                <a:schemeClr val="tx1"/>
              </a:solidFill>
              <a:effectLst/>
              <a:latin typeface="Arial" panose="020B0604020202020204" pitchFamily="34" charset="0"/>
              <a:ea typeface="宋体" panose="02010600030101010101" pitchFamily="2" charset="-122"/>
              <a:sym typeface="+mn-ea"/>
            </a:endParaRPr>
          </a:p>
          <a:p>
            <a:pPr algn="just"/>
            <a:r>
              <a:rPr dirty="0">
                <a:solidFill>
                  <a:schemeClr val="tx1"/>
                </a:solidFill>
                <a:effectLst/>
                <a:sym typeface="+mn-ea"/>
              </a:rPr>
              <a:t>自我保养意识强的女性。</a:t>
            </a:r>
            <a:endParaRPr dirty="0">
              <a:solidFill>
                <a:schemeClr val="tx1"/>
              </a:solidFill>
              <a:effectLst/>
              <a:latin typeface="Arial" panose="020B0604020202020204" pitchFamily="34" charset="0"/>
              <a:ea typeface="宋体" panose="02010600030101010101" pitchFamily="2" charset="-122"/>
              <a:sym typeface="+mn-ea"/>
            </a:endParaRPr>
          </a:p>
          <a:p>
            <a:pPr algn="just"/>
            <a:r>
              <a:rPr dirty="0">
                <a:solidFill>
                  <a:schemeClr val="tx1"/>
                </a:solidFill>
                <a:effectLst/>
                <a:sym typeface="+mn-ea"/>
              </a:rPr>
              <a:t>产后，更年期有盆底功能障碍（打喷嚏等压力性漏尿、尿失禁，性冷淡，宫颈、阴道壁脱垂）的辅助性治疗！</a:t>
            </a:r>
            <a:endParaRPr lang="zh-CN" altLang="en-US" dirty="0">
              <a:solidFill>
                <a:schemeClr val="tx1"/>
              </a:solidFill>
              <a:effectLst/>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3206750" y="2636520"/>
            <a:ext cx="5599430" cy="16592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04-</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姊妹舒适用</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范围及疗程</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721360" y="3027045"/>
            <a:ext cx="2304415" cy="828040"/>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5" name="图片 4" descr="66"/>
          <p:cNvPicPr>
            <a:picLocks noChangeAspect="1"/>
          </p:cNvPicPr>
          <p:nvPr>
            <p:custDataLst>
              <p:tags r:id="rId4"/>
            </p:custDataLst>
          </p:nvPr>
        </p:nvPicPr>
        <p:blipFill>
          <a:blip r:embed="rId5"/>
          <a:stretch>
            <a:fillRect/>
          </a:stretch>
        </p:blipFill>
        <p:spPr>
          <a:xfrm>
            <a:off x="6071870" y="6413500"/>
            <a:ext cx="2827020" cy="330200"/>
          </a:xfrm>
          <a:prstGeom prst="rect">
            <a:avLst/>
          </a:prstGeom>
        </p:spPr>
      </p:pic>
      <p:pic>
        <p:nvPicPr>
          <p:cNvPr id="8" name="图片 7" descr="logo"/>
          <p:cNvPicPr>
            <a:picLocks noChangeAspect="1"/>
          </p:cNvPicPr>
          <p:nvPr>
            <p:custDataLst>
              <p:tags r:id="rId6"/>
            </p:custDataLst>
          </p:nvPr>
        </p:nvPicPr>
        <p:blipFill>
          <a:blip r:embed="rId7"/>
          <a:stretch>
            <a:fillRect/>
          </a:stretch>
        </p:blipFill>
        <p:spPr>
          <a:xfrm>
            <a:off x="6907530" y="188595"/>
            <a:ext cx="1953260" cy="71691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505269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04-</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姊妹舒适用范围</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及疗程</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6388" name="TextBox 21"/>
          <p:cNvSpPr txBox="1"/>
          <p:nvPr>
            <p:custDataLst>
              <p:tags r:id="rId9"/>
            </p:custDataLst>
          </p:nvPr>
        </p:nvSpPr>
        <p:spPr>
          <a:xfrm>
            <a:off x="8015288" y="638365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6389" name="TextBox 37"/>
          <p:cNvSpPr txBox="1"/>
          <p:nvPr>
            <p:custDataLst>
              <p:tags r:id="rId10"/>
            </p:custDataLst>
          </p:nvPr>
        </p:nvSpPr>
        <p:spPr>
          <a:xfrm>
            <a:off x="652780" y="1011555"/>
            <a:ext cx="7838440" cy="2353310"/>
          </a:xfrm>
          <a:prstGeom prst="rect">
            <a:avLst/>
          </a:prstGeom>
          <a:noFill/>
          <a:ln w="9525">
            <a:noFill/>
          </a:ln>
        </p:spPr>
        <p:txBody>
          <a:bodyPr wrap="square">
            <a:spAutoFit/>
          </a:bodyPr>
          <a:p>
            <a:pPr>
              <a:lnSpc>
                <a:spcPct val="150000"/>
              </a:lnSpc>
            </a:pPr>
            <a:r>
              <a:rPr lang="en-US" altLang="zh-CN"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“姊妹舒”是一款全周期24小时养护女性</a:t>
            </a:r>
            <a:r>
              <a:rPr lang="zh-CN" altLang="en-US"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rPr>
              <a:t>生殖</a:t>
            </a:r>
            <a:r>
              <a:rPr lang="en-US" altLang="zh-CN"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rPr>
              <a:t>生理健康的中药现代化产品。可解决女性“五期”生殖系统健康问题，适用不同年龄段女性的生殖健康问题，中华总工会女职工委员会推荐“姊妹舒”是预防治疗妇科病，降低妇科发病率的高科技妇科产品，解决女性在工作中因生理特点造成的特殊困难，满足现代女性心理和生理需求的完美私护用品。</a:t>
            </a:r>
            <a:endParaRPr lang="en-US" altLang="zh-CN"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r>
              <a:rPr lang="zh-CN" altLang="en-US"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rPr>
              <a:t>妇科病特点是好治疗、难预防、易反复发作。国际妇产科学者一致强调：在治疗各种阴道炎，选用针对性药物时要十分注重阴道微生态内环境的恢复，才能达到理想疗效。</a:t>
            </a:r>
            <a:r>
              <a:rPr lang="en-US" altLang="zh-CN"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rPr>
              <a:t>“</a:t>
            </a:r>
            <a:r>
              <a:rPr lang="zh-CN" altLang="en-US"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rPr>
              <a:t>姊妺舒”引流排毒、修复损伤、促进阴道壁细胞新陈代谢，促使微生态内环境迅速恢复。</a:t>
            </a:r>
            <a:endParaRPr lang="zh-CN" altLang="en-US"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4" name="图片 3" descr="7"/>
          <p:cNvPicPr>
            <a:picLocks noChangeAspect="1"/>
          </p:cNvPicPr>
          <p:nvPr>
            <p:custDataLst>
              <p:tags r:id="rId11"/>
            </p:custDataLst>
          </p:nvPr>
        </p:nvPicPr>
        <p:blipFill>
          <a:blip r:embed="rId12"/>
          <a:stretch>
            <a:fillRect/>
          </a:stretch>
        </p:blipFill>
        <p:spPr>
          <a:xfrm>
            <a:off x="833755" y="3502025"/>
            <a:ext cx="7513955" cy="254127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505269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04-</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姊妹舒适用范围</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及疗程</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6388" name="TextBox 21"/>
          <p:cNvSpPr txBox="1"/>
          <p:nvPr>
            <p:custDataLst>
              <p:tags r:id="rId9"/>
            </p:custDataLst>
          </p:nvPr>
        </p:nvSpPr>
        <p:spPr>
          <a:xfrm>
            <a:off x="8015288" y="638365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5" name="文本框 4"/>
          <p:cNvSpPr txBox="1"/>
          <p:nvPr/>
        </p:nvSpPr>
        <p:spPr>
          <a:xfrm>
            <a:off x="395605" y="1772285"/>
            <a:ext cx="4464050" cy="4439285"/>
          </a:xfrm>
          <a:prstGeom prst="rect">
            <a:avLst/>
          </a:prstGeom>
          <a:noFill/>
        </p:spPr>
        <p:txBody>
          <a:bodyPr wrap="square" rtlCol="0" anchor="t">
            <a:noAutofit/>
          </a:bodyPr>
          <a:p>
            <a:pPr>
              <a:lnSpc>
                <a:spcPct val="150000"/>
              </a:lnSpc>
              <a:spcBef>
                <a:spcPts val="0"/>
              </a:spcBef>
              <a:spcAft>
                <a:spcPts val="0"/>
              </a:spcAft>
            </a:pPr>
            <a:r>
              <a:rPr lang="zh-CN" altLang="en-US" sz="1600"/>
              <a:t>【“姊妹舒”妇科护垫的针对女性“五期”保护】</a:t>
            </a:r>
            <a:endParaRPr lang="zh-CN" altLang="en-US" sz="1600"/>
          </a:p>
          <a:p>
            <a:pPr>
              <a:lnSpc>
                <a:spcPct val="150000"/>
              </a:lnSpc>
              <a:spcBef>
                <a:spcPts val="0"/>
              </a:spcBef>
              <a:spcAft>
                <a:spcPts val="0"/>
              </a:spcAft>
            </a:pPr>
            <a:r>
              <a:rPr lang="zh-CN" altLang="en-US" sz="1600"/>
              <a:t>“姊妹舒”妇科护垫是一款24小时全周期养护女性生殖生理健康的中药现代化生物制剂。解决女性生殖系统在“五期”的健康和免疫功能问题，适用于不同年龄段女性的生殖系统健康问题，中华总工会女职工委员会推荐“姊妹舒”是预防、治疗妇科病，降低妇科病发病率的高科技新型生物制剂，解决女性在生活、工作中因生理特点造成的特殊困难，满足现代女性心理和生理需求的全周期生殖系统保养护理用品的空白。</a:t>
            </a:r>
            <a:endParaRPr lang="zh-CN" altLang="en-US" sz="1600"/>
          </a:p>
          <a:p>
            <a:pPr>
              <a:lnSpc>
                <a:spcPct val="150000"/>
              </a:lnSpc>
              <a:spcBef>
                <a:spcPts val="0"/>
              </a:spcBef>
              <a:spcAft>
                <a:spcPts val="0"/>
              </a:spcAft>
            </a:pPr>
            <a:endParaRPr lang="zh-CN" altLang="en-US" sz="1600"/>
          </a:p>
        </p:txBody>
      </p:sp>
      <p:pic>
        <p:nvPicPr>
          <p:cNvPr id="4" name="图片 3" descr="2023.02"/>
          <p:cNvPicPr>
            <a:picLocks noChangeAspect="1"/>
          </p:cNvPicPr>
          <p:nvPr/>
        </p:nvPicPr>
        <p:blipFill>
          <a:blip r:embed="rId10"/>
          <a:stretch>
            <a:fillRect/>
          </a:stretch>
        </p:blipFill>
        <p:spPr>
          <a:xfrm>
            <a:off x="5003800" y="1052195"/>
            <a:ext cx="3551555" cy="532828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505269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04-</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姊妹舒适用范围</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及疗程</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6388" name="TextBox 21"/>
          <p:cNvSpPr txBox="1"/>
          <p:nvPr>
            <p:custDataLst>
              <p:tags r:id="rId9"/>
            </p:custDataLst>
          </p:nvPr>
        </p:nvSpPr>
        <p:spPr>
          <a:xfrm>
            <a:off x="8015288" y="638365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5" name="文本框 4"/>
          <p:cNvSpPr txBox="1"/>
          <p:nvPr/>
        </p:nvSpPr>
        <p:spPr>
          <a:xfrm>
            <a:off x="251460" y="2060575"/>
            <a:ext cx="4300220" cy="816610"/>
          </a:xfrm>
          <a:prstGeom prst="rect">
            <a:avLst/>
          </a:prstGeom>
          <a:noFill/>
        </p:spPr>
        <p:txBody>
          <a:bodyPr wrap="square" rtlCol="0" anchor="t">
            <a:noAutofit/>
          </a:bodyPr>
          <a:p>
            <a:pPr>
              <a:lnSpc>
                <a:spcPct val="150000"/>
              </a:lnSpc>
              <a:spcBef>
                <a:spcPts val="0"/>
              </a:spcBef>
              <a:spcAft>
                <a:spcPts val="0"/>
              </a:spcAft>
            </a:pPr>
            <a:r>
              <a:rPr lang="zh-CN" altLang="en-US" sz="1400"/>
              <a:t>1、经期保护：月经前三天后四天，使用姊妹舒可以降低妇科发病率。对月经不调、痛经、内分泌失调有调理作用。</a:t>
            </a:r>
            <a:endParaRPr lang="zh-CN" altLang="en-US" sz="1400"/>
          </a:p>
          <a:p>
            <a:pPr>
              <a:lnSpc>
                <a:spcPct val="150000"/>
              </a:lnSpc>
              <a:spcBef>
                <a:spcPts val="0"/>
              </a:spcBef>
              <a:spcAft>
                <a:spcPts val="0"/>
              </a:spcAft>
            </a:pPr>
            <a:endParaRPr lang="zh-CN" altLang="en-US" sz="1400"/>
          </a:p>
        </p:txBody>
      </p:sp>
      <p:pic>
        <p:nvPicPr>
          <p:cNvPr id="6" name="图片 5"/>
          <p:cNvPicPr>
            <a:picLocks noChangeAspect="1"/>
          </p:cNvPicPr>
          <p:nvPr/>
        </p:nvPicPr>
        <p:blipFill>
          <a:blip r:embed="rId10"/>
          <a:srcRect t="432" r="2320" b="4171"/>
          <a:stretch>
            <a:fillRect/>
          </a:stretch>
        </p:blipFill>
        <p:spPr>
          <a:xfrm>
            <a:off x="4991735" y="1136015"/>
            <a:ext cx="3395980" cy="2508964"/>
          </a:xfrm>
          <a:prstGeom prst="rect">
            <a:avLst/>
          </a:prstGeom>
        </p:spPr>
      </p:pic>
      <p:sp>
        <p:nvSpPr>
          <p:cNvPr id="9" name="文本框 8"/>
          <p:cNvSpPr txBox="1"/>
          <p:nvPr/>
        </p:nvSpPr>
        <p:spPr>
          <a:xfrm>
            <a:off x="251460" y="4364990"/>
            <a:ext cx="4300220" cy="816610"/>
          </a:xfrm>
          <a:prstGeom prst="rect">
            <a:avLst/>
          </a:prstGeom>
          <a:noFill/>
        </p:spPr>
        <p:txBody>
          <a:bodyPr wrap="square" rtlCol="0" anchor="t">
            <a:noAutofit/>
          </a:bodyPr>
          <a:p>
            <a:pPr>
              <a:lnSpc>
                <a:spcPct val="150000"/>
              </a:lnSpc>
              <a:spcBef>
                <a:spcPts val="0"/>
              </a:spcBef>
              <a:spcAft>
                <a:spcPts val="0"/>
              </a:spcAft>
            </a:pPr>
            <a:r>
              <a:rPr lang="zh-CN" altLang="en-US" sz="1400">
                <a:sym typeface="+mn-ea"/>
              </a:rPr>
              <a:t>2、孕期调理：孕前三个月，使用姊妹舒护垫，恢复阴道内微生态环境、平衡PH值达到优生优育的目的。</a:t>
            </a:r>
            <a:endParaRPr lang="zh-CN" altLang="en-US" sz="1400"/>
          </a:p>
          <a:p>
            <a:pPr>
              <a:lnSpc>
                <a:spcPct val="150000"/>
              </a:lnSpc>
              <a:spcBef>
                <a:spcPts val="0"/>
              </a:spcBef>
              <a:spcAft>
                <a:spcPts val="0"/>
              </a:spcAft>
            </a:pPr>
            <a:endParaRPr lang="zh-CN" altLang="en-US" sz="1400"/>
          </a:p>
        </p:txBody>
      </p:sp>
      <p:pic>
        <p:nvPicPr>
          <p:cNvPr id="10" name="图片 9"/>
          <p:cNvPicPr>
            <a:picLocks noChangeAspect="1"/>
          </p:cNvPicPr>
          <p:nvPr/>
        </p:nvPicPr>
        <p:blipFill>
          <a:blip r:embed="rId11"/>
          <a:srcRect t="-189" r="2302" b="2970"/>
          <a:stretch>
            <a:fillRect/>
          </a:stretch>
        </p:blipFill>
        <p:spPr>
          <a:xfrm>
            <a:off x="5003165" y="3831590"/>
            <a:ext cx="3395980" cy="252523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505269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04-</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姊妹舒适用范围</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及疗程</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6388" name="TextBox 21"/>
          <p:cNvSpPr txBox="1"/>
          <p:nvPr>
            <p:custDataLst>
              <p:tags r:id="rId9"/>
            </p:custDataLst>
          </p:nvPr>
        </p:nvSpPr>
        <p:spPr>
          <a:xfrm>
            <a:off x="8015288" y="638365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5" name="文本框 4"/>
          <p:cNvSpPr txBox="1"/>
          <p:nvPr/>
        </p:nvSpPr>
        <p:spPr>
          <a:xfrm>
            <a:off x="251460" y="1484630"/>
            <a:ext cx="4300220" cy="816610"/>
          </a:xfrm>
          <a:prstGeom prst="rect">
            <a:avLst/>
          </a:prstGeom>
          <a:noFill/>
        </p:spPr>
        <p:txBody>
          <a:bodyPr wrap="square" rtlCol="0" anchor="t">
            <a:noAutofit/>
          </a:bodyPr>
          <a:p>
            <a:pPr>
              <a:lnSpc>
                <a:spcPct val="150000"/>
              </a:lnSpc>
              <a:spcBef>
                <a:spcPts val="0"/>
              </a:spcBef>
              <a:spcAft>
                <a:spcPts val="0"/>
              </a:spcAft>
            </a:pPr>
            <a:r>
              <a:rPr lang="en-US" altLang="zh-CN" sz="1400"/>
              <a:t>3.</a:t>
            </a:r>
            <a:r>
              <a:rPr lang="zh-CN" altLang="en-US" sz="1400"/>
              <a:t>产期养护：“姊妹舒”填补了女性产后盆底功能修复领域产品的空白。产后56天内使用，可快速修复由于分娩造成产道损伤、预防感染；激活会阴经络穴位；有利于子宫恢复并排出毒素垃圾，生殖系统正常功能得以很快恢复。 女性产后都会遇到一个尴尬的问题，那就是漏尿，咳嗽，打喷嚏就会有尿液漏出，非常尴尬，漏尿现在又被称为“社交癌”，造成这些现象的原因是盆底肌松弛造成的。姊妹舒妇科护垫中含有当归、土茯苓等成份，具有活血化淤的功效，能有效加强盆底血液循环，祛腐生肌，从而达到辅助治疗盆底功能障碍的效果。对预防产后尿失禁，阴道松弛、子宫脱落、痔疮、增强泌尿生殖系统免疫能力，有着显著的效果。使用方法：取姊妹舒妇科护垫一片贴于底裤正中，用于保持盆底肌血液循环顺畅，维持健康微环境。非经期使用。若能配合物理训练，效果更佳。</a:t>
            </a:r>
            <a:endParaRPr lang="zh-CN" altLang="en-US" sz="1400"/>
          </a:p>
          <a:p>
            <a:pPr>
              <a:lnSpc>
                <a:spcPct val="150000"/>
              </a:lnSpc>
              <a:spcBef>
                <a:spcPts val="0"/>
              </a:spcBef>
              <a:spcAft>
                <a:spcPts val="0"/>
              </a:spcAft>
            </a:pPr>
            <a:endParaRPr lang="zh-CN" altLang="en-US" sz="1400"/>
          </a:p>
        </p:txBody>
      </p:sp>
      <p:pic>
        <p:nvPicPr>
          <p:cNvPr id="14" name="图片 13"/>
          <p:cNvPicPr>
            <a:picLocks noChangeAspect="1"/>
          </p:cNvPicPr>
          <p:nvPr/>
        </p:nvPicPr>
        <p:blipFill>
          <a:blip r:embed="rId10"/>
          <a:srcRect l="16" t="1784" r="-16" b="62"/>
          <a:stretch>
            <a:fillRect/>
          </a:stretch>
        </p:blipFill>
        <p:spPr>
          <a:xfrm>
            <a:off x="4787900" y="2204085"/>
            <a:ext cx="4053840" cy="304038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505269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04-</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姊妹舒适用范围</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及疗程</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6388" name="TextBox 21"/>
          <p:cNvSpPr txBox="1"/>
          <p:nvPr>
            <p:custDataLst>
              <p:tags r:id="rId9"/>
            </p:custDataLst>
          </p:nvPr>
        </p:nvSpPr>
        <p:spPr>
          <a:xfrm>
            <a:off x="8015288" y="638365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5" name="文本框 4"/>
          <p:cNvSpPr txBox="1"/>
          <p:nvPr/>
        </p:nvSpPr>
        <p:spPr>
          <a:xfrm>
            <a:off x="251460" y="1700530"/>
            <a:ext cx="4300220" cy="1623695"/>
          </a:xfrm>
          <a:prstGeom prst="rect">
            <a:avLst/>
          </a:prstGeom>
          <a:noFill/>
        </p:spPr>
        <p:txBody>
          <a:bodyPr wrap="square" rtlCol="0" anchor="t">
            <a:noAutofit/>
          </a:bodyPr>
          <a:p>
            <a:pPr>
              <a:lnSpc>
                <a:spcPct val="150000"/>
              </a:lnSpc>
              <a:spcBef>
                <a:spcPts val="0"/>
              </a:spcBef>
              <a:spcAft>
                <a:spcPts val="0"/>
              </a:spcAft>
            </a:pPr>
            <a:r>
              <a:rPr sz="1400"/>
              <a:t>4、哺乳期关爱：使用“姊妹舒”不会影响婴儿哺乳安全，其中药活性生物碱通过阴道粘膜吸收，达到补益气血，调理内分泌，滋养卵巢，平衡激素对于哺乳期女性的乳腺也有很好的保健作用。 </a:t>
            </a:r>
            <a:endParaRPr sz="1400"/>
          </a:p>
        </p:txBody>
      </p:sp>
      <p:sp>
        <p:nvSpPr>
          <p:cNvPr id="4" name="文本框 3"/>
          <p:cNvSpPr txBox="1"/>
          <p:nvPr/>
        </p:nvSpPr>
        <p:spPr>
          <a:xfrm>
            <a:off x="251460" y="3572510"/>
            <a:ext cx="4300220" cy="2204720"/>
          </a:xfrm>
          <a:prstGeom prst="rect">
            <a:avLst/>
          </a:prstGeom>
          <a:noFill/>
        </p:spPr>
        <p:txBody>
          <a:bodyPr wrap="square" rtlCol="0" anchor="t">
            <a:noAutofit/>
          </a:bodyPr>
          <a:p>
            <a:pPr>
              <a:lnSpc>
                <a:spcPct val="150000"/>
              </a:lnSpc>
              <a:spcBef>
                <a:spcPts val="0"/>
              </a:spcBef>
              <a:spcAft>
                <a:spcPts val="0"/>
              </a:spcAft>
            </a:pPr>
            <a:r>
              <a:rPr sz="1400"/>
              <a:t>5、更年期和更后期关怀（老年期）：随着雌激素快速下降、紊乱，生殖系统免疫功能出现不同程度的下降，盆地功能障碍症状表现的越发明显，“姊妹舒”活性生物碱能快速、持效直达病灶部位，反复发作老年阴道炎带来的各种瘙痒、异味、干涩得以治疗，对盆底肌功能障碍，也是完美的辅助修复治疗用品。 </a:t>
            </a:r>
            <a:endParaRPr sz="1400"/>
          </a:p>
        </p:txBody>
      </p:sp>
      <p:pic>
        <p:nvPicPr>
          <p:cNvPr id="6" name="图片 5"/>
          <p:cNvPicPr>
            <a:picLocks noChangeAspect="1"/>
          </p:cNvPicPr>
          <p:nvPr/>
        </p:nvPicPr>
        <p:blipFill>
          <a:blip r:embed="rId10"/>
          <a:srcRect t="4698" b="4698"/>
          <a:stretch>
            <a:fillRect/>
          </a:stretch>
        </p:blipFill>
        <p:spPr>
          <a:xfrm>
            <a:off x="4787900" y="2204720"/>
            <a:ext cx="3735070" cy="280162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505269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04-</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姊妹舒适用范围</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及疗程</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7411" name="TextBox 21"/>
          <p:cNvSpPr txBox="1"/>
          <p:nvPr>
            <p:custDataLst>
              <p:tags r:id="rId9"/>
            </p:custDataLst>
          </p:nvPr>
        </p:nvSpPr>
        <p:spPr>
          <a:xfrm>
            <a:off x="7888288" y="6687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7419" name="文本框 17418"/>
          <p:cNvSpPr txBox="1"/>
          <p:nvPr>
            <p:custDataLst>
              <p:tags r:id="rId10"/>
            </p:custDataLst>
          </p:nvPr>
        </p:nvSpPr>
        <p:spPr>
          <a:xfrm>
            <a:off x="2084388" y="3932873"/>
            <a:ext cx="1797050" cy="366712"/>
          </a:xfrm>
          <a:prstGeom prst="rect">
            <a:avLst/>
          </a:prstGeom>
          <a:noFill/>
          <a:ln w="9525">
            <a:noFill/>
          </a:ln>
        </p:spPr>
        <p:txBody>
          <a:bodyPr vert="horz" wrap="square" anchor="t">
            <a:spAutoFit/>
          </a:bodyPr>
          <a:p>
            <a:pPr latinLnBrk="0"/>
            <a:endParaRPr>
              <a:latin typeface="Malgun Gothic" panose="020B0503020000020004" pitchFamily="2" charset="-127"/>
              <a:ea typeface="Malgun Gothic" panose="020B0503020000020004" pitchFamily="2" charset="-127"/>
            </a:endParaRPr>
          </a:p>
        </p:txBody>
      </p:sp>
      <p:sp>
        <p:nvSpPr>
          <p:cNvPr id="4" name="TextBox 21"/>
          <p:cNvSpPr txBox="1"/>
          <p:nvPr>
            <p:custDataLst>
              <p:tags r:id="rId11"/>
            </p:custDataLst>
          </p:nvPr>
        </p:nvSpPr>
        <p:spPr>
          <a:xfrm>
            <a:off x="8015288" y="6814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0" name="文本框 9"/>
          <p:cNvSpPr txBox="1"/>
          <p:nvPr>
            <p:custDataLst>
              <p:tags r:id="rId12"/>
            </p:custDataLst>
          </p:nvPr>
        </p:nvSpPr>
        <p:spPr>
          <a:xfrm>
            <a:off x="2211388" y="4059873"/>
            <a:ext cx="1797050" cy="366712"/>
          </a:xfrm>
          <a:prstGeom prst="rect">
            <a:avLst/>
          </a:prstGeom>
          <a:noFill/>
          <a:ln w="9525">
            <a:noFill/>
          </a:ln>
        </p:spPr>
        <p:txBody>
          <a:bodyPr vert="horz" wrap="square" anchor="t">
            <a:spAutoFit/>
          </a:bodyPr>
          <a:p>
            <a:pPr latinLnBrk="0"/>
            <a:endParaRPr>
              <a:latin typeface="Malgun Gothic" panose="020B0503020000020004" pitchFamily="2" charset="-127"/>
              <a:ea typeface="Malgun Gothic" panose="020B0503020000020004" pitchFamily="2" charset="-127"/>
            </a:endParaRPr>
          </a:p>
        </p:txBody>
      </p:sp>
      <p:graphicFrame>
        <p:nvGraphicFramePr>
          <p:cNvPr id="13" name="表格 12"/>
          <p:cNvGraphicFramePr/>
          <p:nvPr>
            <p:custDataLst>
              <p:tags r:id="rId13"/>
            </p:custDataLst>
          </p:nvPr>
        </p:nvGraphicFramePr>
        <p:xfrm>
          <a:off x="755650" y="1149350"/>
          <a:ext cx="7393940" cy="5158740"/>
        </p:xfrm>
        <a:graphic>
          <a:graphicData uri="http://schemas.openxmlformats.org/drawingml/2006/table">
            <a:tbl>
              <a:tblPr firstRow="1" bandRow="1">
                <a:tableStyleId>{5C22544A-7EE6-4342-B048-85BDC9FD1C3A}</a:tableStyleId>
              </a:tblPr>
              <a:tblGrid>
                <a:gridCol w="1849120"/>
                <a:gridCol w="1812925"/>
                <a:gridCol w="1885315"/>
                <a:gridCol w="1846580"/>
              </a:tblGrid>
              <a:tr h="393065">
                <a:tc>
                  <a:txBody>
                    <a:bodyPr/>
                    <a:p>
                      <a:pPr algn="ctr">
                        <a:lnSpc>
                          <a:spcPct val="110000"/>
                        </a:lnSpc>
                        <a:buNone/>
                      </a:pPr>
                      <a:r>
                        <a:rPr lang="zh-CN" altLang="en-US" sz="1800" b="0">
                          <a:latin typeface="宋体" panose="02010600030101010101" pitchFamily="2" charset="-122"/>
                          <a:ea typeface="宋体" panose="02010600030101010101" pitchFamily="2" charset="-122"/>
                        </a:rPr>
                        <a:t>适应症</a:t>
                      </a:r>
                      <a:endParaRPr lang="zh-CN" altLang="en-US" sz="1800" b="0">
                        <a:latin typeface="宋体" panose="02010600030101010101" pitchFamily="2" charset="-122"/>
                        <a:ea typeface="宋体" panose="02010600030101010101" pitchFamily="2" charset="-122"/>
                      </a:endParaRPr>
                    </a:p>
                  </a:txBody>
                  <a:tcPr/>
                </a:tc>
                <a:tc>
                  <a:txBody>
                    <a:bodyPr/>
                    <a:p>
                      <a:pPr algn="ctr">
                        <a:buNone/>
                      </a:pPr>
                      <a:r>
                        <a:rPr lang="zh-CN" altLang="en-US" sz="1800" b="0">
                          <a:latin typeface="宋体" panose="02010600030101010101" pitchFamily="2" charset="-122"/>
                          <a:ea typeface="宋体" panose="02010600030101010101" pitchFamily="2" charset="-122"/>
                        </a:rPr>
                        <a:t>症状</a:t>
                      </a:r>
                      <a:endParaRPr lang="zh-CN" altLang="en-US" sz="1800" b="0">
                        <a:latin typeface="宋体" panose="02010600030101010101" pitchFamily="2" charset="-122"/>
                        <a:ea typeface="宋体" panose="02010600030101010101" pitchFamily="2" charset="-122"/>
                      </a:endParaRPr>
                    </a:p>
                  </a:txBody>
                  <a:tcPr/>
                </a:tc>
                <a:tc>
                  <a:txBody>
                    <a:bodyPr/>
                    <a:p>
                      <a:pPr algn="ctr">
                        <a:buNone/>
                      </a:pPr>
                      <a:r>
                        <a:rPr lang="zh-CN" altLang="en-US" sz="1800" b="0">
                          <a:latin typeface="宋体" panose="02010600030101010101" pitchFamily="2" charset="-122"/>
                          <a:ea typeface="宋体" panose="02010600030101010101" pitchFamily="2" charset="-122"/>
                        </a:rPr>
                        <a:t>发病原因</a:t>
                      </a:r>
                      <a:endParaRPr lang="zh-CN" altLang="en-US" sz="1800" b="0">
                        <a:latin typeface="宋体" panose="02010600030101010101" pitchFamily="2" charset="-122"/>
                        <a:ea typeface="宋体" panose="02010600030101010101" pitchFamily="2" charset="-122"/>
                      </a:endParaRPr>
                    </a:p>
                  </a:txBody>
                  <a:tcPr/>
                </a:tc>
                <a:tc>
                  <a:txBody>
                    <a:bodyPr/>
                    <a:p>
                      <a:pPr algn="ctr">
                        <a:buNone/>
                      </a:pPr>
                      <a:r>
                        <a:rPr lang="zh-CN" altLang="en-US" sz="1800" b="0">
                          <a:latin typeface="宋体" panose="02010600030101010101" pitchFamily="2" charset="-122"/>
                          <a:ea typeface="宋体" panose="02010600030101010101" pitchFamily="2" charset="-122"/>
                        </a:rPr>
                        <a:t>疗程</a:t>
                      </a:r>
                      <a:endParaRPr lang="zh-CN" altLang="en-US" sz="1800" b="0">
                        <a:latin typeface="宋体" panose="02010600030101010101" pitchFamily="2" charset="-122"/>
                        <a:ea typeface="宋体" panose="02010600030101010101" pitchFamily="2" charset="-122"/>
                      </a:endParaRPr>
                    </a:p>
                  </a:txBody>
                  <a:tcPr/>
                </a:tc>
              </a:tr>
              <a:tr h="637540">
                <a:tc>
                  <a:txBody>
                    <a:bodyPr/>
                    <a:p>
                      <a:pPr algn="ctr">
                        <a:lnSpc>
                          <a:spcPct val="110000"/>
                        </a:lnSpc>
                        <a:buNone/>
                      </a:pPr>
                      <a:endParaRPr lang="zh-CN" altLang="en-US" sz="1000">
                        <a:latin typeface="宋体" panose="02010600030101010101" pitchFamily="2" charset="-122"/>
                        <a:ea typeface="宋体" panose="02010600030101010101" pitchFamily="2" charset="-122"/>
                      </a:endParaRPr>
                    </a:p>
                    <a:p>
                      <a:pPr algn="ctr">
                        <a:lnSpc>
                          <a:spcPct val="110000"/>
                        </a:lnSpc>
                        <a:buNone/>
                      </a:pPr>
                      <a:r>
                        <a:rPr lang="zh-CN" altLang="en-US" sz="1000">
                          <a:latin typeface="宋体" panose="02010600030101010101" pitchFamily="2" charset="-122"/>
                          <a:ea typeface="宋体" panose="02010600030101010101" pitchFamily="2" charset="-122"/>
                        </a:rPr>
                        <a:t>外阴炎</a:t>
                      </a:r>
                      <a:endParaRPr lang="zh-CN" altLang="en-US" sz="1000">
                        <a:latin typeface="宋体" panose="02010600030101010101" pitchFamily="2" charset="-122"/>
                        <a:ea typeface="宋体" panose="02010600030101010101" pitchFamily="2" charset="-122"/>
                      </a:endParaRPr>
                    </a:p>
                  </a:txBody>
                  <a:tcPr/>
                </a:tc>
                <a:tc>
                  <a:txBody>
                    <a:bodyPr/>
                    <a:p>
                      <a:pPr algn="just">
                        <a:buNone/>
                      </a:pPr>
                      <a:endParaRPr lang="zh-CN" altLang="en-US" sz="800">
                        <a:latin typeface="宋体" panose="02010600030101010101" pitchFamily="2" charset="-122"/>
                        <a:ea typeface="宋体" panose="02010600030101010101" pitchFamily="2" charset="-122"/>
                      </a:endParaRPr>
                    </a:p>
                    <a:p>
                      <a:pPr algn="just">
                        <a:buNone/>
                      </a:pPr>
                      <a:endParaRPr lang="zh-CN" altLang="en-US" sz="800">
                        <a:latin typeface="宋体" panose="02010600030101010101" pitchFamily="2" charset="-122"/>
                        <a:ea typeface="宋体" panose="02010600030101010101" pitchFamily="2" charset="-122"/>
                      </a:endParaRPr>
                    </a:p>
                    <a:p>
                      <a:pPr algn="just">
                        <a:buNone/>
                      </a:pPr>
                      <a:r>
                        <a:rPr lang="zh-CN" altLang="en-US" sz="800">
                          <a:latin typeface="宋体" panose="02010600030101010101" pitchFamily="2" charset="-122"/>
                          <a:ea typeface="宋体" panose="02010600030101010101" pitchFamily="2" charset="-122"/>
                        </a:rPr>
                        <a:t>外阴皮肤瘙痒、疼痛或烧灼感，于活动、性交、排尿时加重。</a:t>
                      </a:r>
                      <a:endParaRPr lang="zh-CN" altLang="en-US" sz="800">
                        <a:latin typeface="宋体" panose="02010600030101010101" pitchFamily="2" charset="-122"/>
                        <a:ea typeface="宋体" panose="02010600030101010101" pitchFamily="2" charset="-122"/>
                      </a:endParaRPr>
                    </a:p>
                  </a:txBody>
                  <a:tcPr/>
                </a:tc>
                <a:tc>
                  <a:txBody>
                    <a:bodyPr/>
                    <a:p>
                      <a:pPr algn="just">
                        <a:buNone/>
                      </a:pPr>
                      <a:endParaRPr lang="zh-CN" altLang="en-US" sz="800">
                        <a:latin typeface="宋体" panose="02010600030101010101" pitchFamily="2" charset="-122"/>
                        <a:ea typeface="宋体" panose="02010600030101010101" pitchFamily="2" charset="-122"/>
                      </a:endParaRPr>
                    </a:p>
                    <a:p>
                      <a:pPr algn="just">
                        <a:buNone/>
                      </a:pPr>
                      <a:r>
                        <a:rPr lang="zh-CN" altLang="en-US" sz="800">
                          <a:latin typeface="宋体" panose="02010600030101010101" pitchFamily="2" charset="-122"/>
                          <a:ea typeface="宋体" panose="02010600030101010101" pitchFamily="2" charset="-122"/>
                        </a:rPr>
                        <a:t>外阴不干净、阴道分泌物增多，或月经垫、尿瘘患者的尿液等种种刺激。</a:t>
                      </a:r>
                      <a:endParaRPr lang="zh-CN" altLang="en-US" sz="800">
                        <a:latin typeface="宋体" panose="02010600030101010101" pitchFamily="2" charset="-122"/>
                        <a:ea typeface="宋体" panose="02010600030101010101" pitchFamily="2" charset="-122"/>
                      </a:endParaRPr>
                    </a:p>
                  </a:txBody>
                  <a:tcPr/>
                </a:tc>
                <a:tc>
                  <a:txBody>
                    <a:bodyPr/>
                    <a:p>
                      <a:pPr algn="ctr">
                        <a:buNone/>
                      </a:pPr>
                      <a:endParaRPr lang="en-US" altLang="zh-CN" sz="1400">
                        <a:latin typeface="宋体" panose="02010600030101010101" pitchFamily="2" charset="-122"/>
                        <a:ea typeface="宋体" panose="02010600030101010101" pitchFamily="2" charset="-122"/>
                      </a:endParaRPr>
                    </a:p>
                    <a:p>
                      <a:pPr algn="ctr">
                        <a:buNone/>
                      </a:pPr>
                      <a:r>
                        <a:rPr lang="en-US" altLang="zh-CN" sz="1400">
                          <a:latin typeface="宋体" panose="02010600030101010101" pitchFamily="2" charset="-122"/>
                          <a:ea typeface="宋体" panose="02010600030101010101" pitchFamily="2" charset="-122"/>
                        </a:rPr>
                        <a:t>1-2</a:t>
                      </a:r>
                      <a:endParaRPr lang="en-US" altLang="zh-CN" sz="1400">
                        <a:latin typeface="宋体" panose="02010600030101010101" pitchFamily="2" charset="-122"/>
                        <a:ea typeface="宋体" panose="02010600030101010101" pitchFamily="2" charset="-122"/>
                      </a:endParaRPr>
                    </a:p>
                  </a:txBody>
                  <a:tcPr/>
                </a:tc>
              </a:tr>
              <a:tr h="426720">
                <a:tc>
                  <a:txBody>
                    <a:bodyPr/>
                    <a:p>
                      <a:pPr algn="ctr">
                        <a:lnSpc>
                          <a:spcPct val="110000"/>
                        </a:lnSpc>
                        <a:buNone/>
                      </a:pPr>
                      <a:r>
                        <a:rPr lang="zh-CN" altLang="en-US" sz="1000">
                          <a:latin typeface="宋体" panose="02010600030101010101" pitchFamily="2" charset="-122"/>
                          <a:ea typeface="宋体" panose="02010600030101010101" pitchFamily="2" charset="-122"/>
                        </a:rPr>
                        <a:t>痛经月</a:t>
                      </a:r>
                      <a:endParaRPr lang="zh-CN" altLang="en-US" sz="1000">
                        <a:latin typeface="宋体" panose="02010600030101010101" pitchFamily="2" charset="-122"/>
                        <a:ea typeface="宋体" panose="02010600030101010101" pitchFamily="2" charset="-122"/>
                      </a:endParaRPr>
                    </a:p>
                    <a:p>
                      <a:pPr algn="ctr">
                        <a:lnSpc>
                          <a:spcPct val="110000"/>
                        </a:lnSpc>
                        <a:buNone/>
                      </a:pPr>
                      <a:r>
                        <a:rPr lang="zh-CN" altLang="en-US" sz="1000">
                          <a:latin typeface="宋体" panose="02010600030101010101" pitchFamily="2" charset="-122"/>
                          <a:ea typeface="宋体" panose="02010600030101010101" pitchFamily="2" charset="-122"/>
                        </a:rPr>
                        <a:t>经不调</a:t>
                      </a:r>
                      <a:endParaRPr lang="zh-CN" altLang="en-US" sz="1000">
                        <a:latin typeface="宋体" panose="02010600030101010101" pitchFamily="2" charset="-122"/>
                        <a:ea typeface="宋体" panose="02010600030101010101" pitchFamily="2" charset="-122"/>
                      </a:endParaRPr>
                    </a:p>
                  </a:txBody>
                  <a:tcPr/>
                </a:tc>
                <a:tc>
                  <a:txBody>
                    <a:bodyPr/>
                    <a:p>
                      <a:pPr algn="just">
                        <a:buNone/>
                      </a:pPr>
                      <a:r>
                        <a:rPr lang="zh-CN" altLang="en-US" sz="800">
                          <a:latin typeface="宋体" panose="02010600030101010101" pitchFamily="2" charset="-122"/>
                          <a:ea typeface="宋体" panose="02010600030101010101" pitchFamily="2" charset="-122"/>
                        </a:rPr>
                        <a:t>行经期出现腹痛、腰酸、下腹坠胀或其它不适，经期时间过长或过短。</a:t>
                      </a:r>
                      <a:endParaRPr lang="zh-CN" altLang="en-US" sz="800">
                        <a:latin typeface="宋体" panose="02010600030101010101" pitchFamily="2" charset="-122"/>
                        <a:ea typeface="宋体" panose="02010600030101010101" pitchFamily="2" charset="-122"/>
                      </a:endParaRPr>
                    </a:p>
                  </a:txBody>
                  <a:tcPr/>
                </a:tc>
                <a:tc>
                  <a:txBody>
                    <a:bodyPr/>
                    <a:p>
                      <a:pPr algn="just">
                        <a:buNone/>
                      </a:pPr>
                      <a:endParaRPr lang="zh-CN" altLang="en-US" sz="800">
                        <a:latin typeface="宋体" panose="02010600030101010101" pitchFamily="2" charset="-122"/>
                        <a:ea typeface="宋体" panose="02010600030101010101" pitchFamily="2" charset="-122"/>
                      </a:endParaRPr>
                    </a:p>
                    <a:p>
                      <a:pPr algn="just">
                        <a:buNone/>
                      </a:pPr>
                      <a:r>
                        <a:rPr lang="zh-CN" altLang="en-US" sz="800">
                          <a:latin typeface="宋体" panose="02010600030101010101" pitchFamily="2" charset="-122"/>
                          <a:ea typeface="宋体" panose="02010600030101010101" pitchFamily="2" charset="-122"/>
                        </a:rPr>
                        <a:t>分为原发性和继发性两种。</a:t>
                      </a:r>
                      <a:endParaRPr lang="zh-CN" altLang="en-US" sz="800">
                        <a:latin typeface="宋体" panose="02010600030101010101" pitchFamily="2" charset="-122"/>
                        <a:ea typeface="宋体" panose="02010600030101010101" pitchFamily="2" charset="-122"/>
                      </a:endParaRPr>
                    </a:p>
                  </a:txBody>
                  <a:tcPr/>
                </a:tc>
                <a:tc>
                  <a:txBody>
                    <a:bodyPr/>
                    <a:p>
                      <a:pPr algn="ctr">
                        <a:buNone/>
                      </a:pPr>
                      <a:r>
                        <a:rPr lang="en-US" altLang="zh-CN" sz="1400">
                          <a:latin typeface="宋体" panose="02010600030101010101" pitchFamily="2" charset="-122"/>
                          <a:ea typeface="宋体" panose="02010600030101010101" pitchFamily="2" charset="-122"/>
                        </a:rPr>
                        <a:t>2-3</a:t>
                      </a:r>
                      <a:endParaRPr lang="en-US" altLang="zh-CN" sz="1400">
                        <a:latin typeface="宋体" panose="02010600030101010101" pitchFamily="2" charset="-122"/>
                        <a:ea typeface="宋体" panose="02010600030101010101" pitchFamily="2" charset="-122"/>
                      </a:endParaRPr>
                    </a:p>
                  </a:txBody>
                  <a:tcPr/>
                </a:tc>
              </a:tr>
              <a:tr h="526415">
                <a:tc>
                  <a:txBody>
                    <a:bodyPr/>
                    <a:p>
                      <a:pPr algn="ctr">
                        <a:lnSpc>
                          <a:spcPct val="110000"/>
                        </a:lnSpc>
                        <a:buNone/>
                      </a:pPr>
                      <a:r>
                        <a:rPr lang="zh-CN" altLang="en-US" sz="1000">
                          <a:latin typeface="宋体" panose="02010600030101010101" pitchFamily="2" charset="-122"/>
                          <a:ea typeface="宋体" panose="02010600030101010101" pitchFamily="2" charset="-122"/>
                        </a:rPr>
                        <a:t>滴虫性</a:t>
                      </a:r>
                      <a:endParaRPr lang="zh-CN" altLang="en-US" sz="1000">
                        <a:latin typeface="宋体" panose="02010600030101010101" pitchFamily="2" charset="-122"/>
                        <a:ea typeface="宋体" panose="02010600030101010101" pitchFamily="2" charset="-122"/>
                      </a:endParaRPr>
                    </a:p>
                    <a:p>
                      <a:pPr algn="ctr">
                        <a:lnSpc>
                          <a:spcPct val="110000"/>
                        </a:lnSpc>
                        <a:buNone/>
                      </a:pPr>
                      <a:r>
                        <a:rPr lang="zh-CN" altLang="en-US" sz="1000">
                          <a:latin typeface="宋体" panose="02010600030101010101" pitchFamily="2" charset="-122"/>
                          <a:ea typeface="宋体" panose="02010600030101010101" pitchFamily="2" charset="-122"/>
                        </a:rPr>
                        <a:t>阴道炎</a:t>
                      </a:r>
                      <a:endParaRPr lang="zh-CN" altLang="en-US" sz="1000">
                        <a:latin typeface="宋体" panose="02010600030101010101" pitchFamily="2" charset="-122"/>
                        <a:ea typeface="宋体" panose="02010600030101010101" pitchFamily="2" charset="-122"/>
                      </a:endParaRPr>
                    </a:p>
                  </a:txBody>
                  <a:tcPr/>
                </a:tc>
                <a:tc>
                  <a:txBody>
                    <a:bodyPr/>
                    <a:p>
                      <a:pPr algn="just">
                        <a:buNone/>
                      </a:pPr>
                      <a:endParaRPr lang="zh-CN" altLang="en-US" sz="800">
                        <a:latin typeface="宋体" panose="02010600030101010101" pitchFamily="2" charset="-122"/>
                        <a:ea typeface="宋体" panose="02010600030101010101" pitchFamily="2" charset="-122"/>
                      </a:endParaRPr>
                    </a:p>
                    <a:p>
                      <a:pPr algn="just">
                        <a:buNone/>
                      </a:pPr>
                      <a:r>
                        <a:rPr lang="zh-CN" altLang="en-US" sz="800">
                          <a:latin typeface="宋体" panose="02010600030101010101" pitchFamily="2" charset="-122"/>
                          <a:ea typeface="宋体" panose="02010600030101010101" pitchFamily="2" charset="-122"/>
                        </a:rPr>
                        <a:t>白带多、呈灰黄、稀薄脓性、味臭外阴瘙痒、灼热性交痛等</a:t>
                      </a:r>
                      <a:endParaRPr lang="zh-CN" altLang="en-US" sz="800">
                        <a:latin typeface="宋体" panose="02010600030101010101" pitchFamily="2" charset="-122"/>
                        <a:ea typeface="宋体" panose="02010600030101010101" pitchFamily="2" charset="-122"/>
                      </a:endParaRPr>
                    </a:p>
                  </a:txBody>
                  <a:tcPr/>
                </a:tc>
                <a:tc>
                  <a:txBody>
                    <a:bodyPr/>
                    <a:p>
                      <a:pPr algn="just">
                        <a:buNone/>
                      </a:pPr>
                      <a:r>
                        <a:rPr lang="zh-CN" altLang="en-US" sz="800">
                          <a:latin typeface="宋体" panose="02010600030101010101" pitchFamily="2" charset="-122"/>
                          <a:ea typeface="宋体" panose="02010600030101010101" pitchFamily="2" charset="-122"/>
                        </a:rPr>
                        <a:t>通过性交、粪便直接传染。被传染的浴巾、浴盆、游泳池、衣物、器械间接传染</a:t>
                      </a:r>
                      <a:endParaRPr lang="zh-CN" altLang="en-US" sz="800">
                        <a:latin typeface="宋体" panose="02010600030101010101" pitchFamily="2" charset="-122"/>
                        <a:ea typeface="宋体" panose="02010600030101010101" pitchFamily="2" charset="-122"/>
                      </a:endParaRPr>
                    </a:p>
                  </a:txBody>
                  <a:tcPr/>
                </a:tc>
                <a:tc>
                  <a:txBody>
                    <a:bodyPr/>
                    <a:p>
                      <a:pPr algn="ctr">
                        <a:buNone/>
                      </a:pPr>
                      <a:r>
                        <a:rPr lang="en-US" altLang="zh-CN" sz="1400">
                          <a:latin typeface="宋体" panose="02010600030101010101" pitchFamily="2" charset="-122"/>
                          <a:ea typeface="宋体" panose="02010600030101010101" pitchFamily="2" charset="-122"/>
                        </a:rPr>
                        <a:t>1-2</a:t>
                      </a:r>
                      <a:endParaRPr lang="en-US" altLang="zh-CN" sz="1400">
                        <a:latin typeface="宋体" panose="02010600030101010101" pitchFamily="2" charset="-122"/>
                        <a:ea typeface="宋体" panose="02010600030101010101" pitchFamily="2" charset="-122"/>
                      </a:endParaRPr>
                    </a:p>
                  </a:txBody>
                  <a:tcPr/>
                </a:tc>
              </a:tr>
              <a:tr h="428625">
                <a:tc>
                  <a:txBody>
                    <a:bodyPr/>
                    <a:p>
                      <a:pPr algn="ctr">
                        <a:lnSpc>
                          <a:spcPct val="110000"/>
                        </a:lnSpc>
                        <a:buNone/>
                      </a:pPr>
                      <a:r>
                        <a:rPr lang="zh-CN" altLang="en-US" sz="1000">
                          <a:latin typeface="宋体" panose="02010600030101010101" pitchFamily="2" charset="-122"/>
                          <a:ea typeface="宋体" panose="02010600030101010101" pitchFamily="2" charset="-122"/>
                        </a:rPr>
                        <a:t>霉菌性</a:t>
                      </a:r>
                      <a:endParaRPr lang="zh-CN" altLang="en-US" sz="1000">
                        <a:latin typeface="宋体" panose="02010600030101010101" pitchFamily="2" charset="-122"/>
                        <a:ea typeface="宋体" panose="02010600030101010101" pitchFamily="2" charset="-122"/>
                      </a:endParaRPr>
                    </a:p>
                    <a:p>
                      <a:pPr algn="ctr">
                        <a:lnSpc>
                          <a:spcPct val="110000"/>
                        </a:lnSpc>
                        <a:buNone/>
                      </a:pPr>
                      <a:r>
                        <a:rPr lang="zh-CN" altLang="en-US" sz="1000">
                          <a:latin typeface="宋体" panose="02010600030101010101" pitchFamily="2" charset="-122"/>
                          <a:ea typeface="宋体" panose="02010600030101010101" pitchFamily="2" charset="-122"/>
                        </a:rPr>
                        <a:t>阴道炎</a:t>
                      </a:r>
                      <a:endParaRPr lang="zh-CN" altLang="en-US" sz="1000">
                        <a:latin typeface="宋体" panose="02010600030101010101" pitchFamily="2" charset="-122"/>
                        <a:ea typeface="宋体" panose="02010600030101010101" pitchFamily="2" charset="-122"/>
                      </a:endParaRPr>
                    </a:p>
                  </a:txBody>
                  <a:tcPr/>
                </a:tc>
                <a:tc>
                  <a:txBody>
                    <a:bodyPr/>
                    <a:p>
                      <a:pPr algn="just">
                        <a:buNone/>
                      </a:pPr>
                      <a:r>
                        <a:rPr lang="zh-CN" altLang="en-US" sz="800">
                          <a:latin typeface="宋体" panose="02010600030101010101" pitchFamily="2" charset="-122"/>
                          <a:ea typeface="宋体" panose="02010600030101010101" pitchFamily="2" charset="-122"/>
                        </a:rPr>
                        <a:t>白带多，呈白色粘稠，豆渣样或乳凝状，外阴瘙痒，泌尿道刺激症状等</a:t>
                      </a:r>
                      <a:endParaRPr lang="zh-CN" altLang="en-US" sz="800">
                        <a:latin typeface="宋体" panose="02010600030101010101" pitchFamily="2" charset="-122"/>
                        <a:ea typeface="宋体" panose="02010600030101010101" pitchFamily="2" charset="-122"/>
                      </a:endParaRPr>
                    </a:p>
                  </a:txBody>
                  <a:tcPr/>
                </a:tc>
                <a:tc>
                  <a:txBody>
                    <a:bodyPr/>
                    <a:p>
                      <a:pPr algn="just">
                        <a:buNone/>
                      </a:pPr>
                      <a:r>
                        <a:rPr lang="zh-CN" altLang="en-US" sz="800">
                          <a:latin typeface="宋体" panose="02010600030101010101" pitchFamily="2" charset="-122"/>
                          <a:ea typeface="宋体" panose="02010600030101010101" pitchFamily="2" charset="-122"/>
                        </a:rPr>
                        <a:t>白色念珠菌所致长期应用广谱抗生素，消耗性疾病缺乏维生素B等</a:t>
                      </a:r>
                      <a:endParaRPr lang="zh-CN" altLang="en-US" sz="800">
                        <a:latin typeface="宋体" panose="02010600030101010101" pitchFamily="2" charset="-122"/>
                        <a:ea typeface="宋体" panose="02010600030101010101" pitchFamily="2" charset="-122"/>
                      </a:endParaRPr>
                    </a:p>
                  </a:txBody>
                  <a:tcPr/>
                </a:tc>
                <a:tc>
                  <a:txBody>
                    <a:bodyPr/>
                    <a:p>
                      <a:pPr algn="ctr">
                        <a:buNone/>
                      </a:pPr>
                      <a:r>
                        <a:rPr lang="en-US" altLang="zh-CN" sz="1400">
                          <a:latin typeface="宋体" panose="02010600030101010101" pitchFamily="2" charset="-122"/>
                          <a:ea typeface="宋体" panose="02010600030101010101" pitchFamily="2" charset="-122"/>
                        </a:rPr>
                        <a:t>1-2</a:t>
                      </a:r>
                      <a:endParaRPr lang="en-US" altLang="zh-CN" sz="1400">
                        <a:latin typeface="宋体" panose="02010600030101010101" pitchFamily="2" charset="-122"/>
                        <a:ea typeface="宋体" panose="02010600030101010101" pitchFamily="2" charset="-122"/>
                      </a:endParaRPr>
                    </a:p>
                  </a:txBody>
                  <a:tcPr/>
                </a:tc>
              </a:tr>
              <a:tr h="527050">
                <a:tc>
                  <a:txBody>
                    <a:bodyPr/>
                    <a:p>
                      <a:pPr algn="ctr">
                        <a:lnSpc>
                          <a:spcPct val="110000"/>
                        </a:lnSpc>
                        <a:buNone/>
                      </a:pPr>
                      <a:r>
                        <a:rPr lang="zh-CN" altLang="en-US" sz="1000">
                          <a:latin typeface="宋体" panose="02010600030101010101" pitchFamily="2" charset="-122"/>
                          <a:ea typeface="宋体" panose="02010600030101010101" pitchFamily="2" charset="-122"/>
                        </a:rPr>
                        <a:t>细菌性</a:t>
                      </a:r>
                      <a:endParaRPr lang="zh-CN" altLang="en-US" sz="1000">
                        <a:latin typeface="宋体" panose="02010600030101010101" pitchFamily="2" charset="-122"/>
                        <a:ea typeface="宋体" panose="02010600030101010101" pitchFamily="2" charset="-122"/>
                      </a:endParaRPr>
                    </a:p>
                    <a:p>
                      <a:pPr algn="ctr">
                        <a:lnSpc>
                          <a:spcPct val="110000"/>
                        </a:lnSpc>
                        <a:buNone/>
                      </a:pPr>
                      <a:r>
                        <a:rPr lang="zh-CN" altLang="en-US" sz="1000">
                          <a:latin typeface="宋体" panose="02010600030101010101" pitchFamily="2" charset="-122"/>
                          <a:ea typeface="宋体" panose="02010600030101010101" pitchFamily="2" charset="-122"/>
                        </a:rPr>
                        <a:t>阴道炎</a:t>
                      </a:r>
                      <a:endParaRPr lang="zh-CN" altLang="en-US" sz="1000">
                        <a:latin typeface="宋体" panose="02010600030101010101" pitchFamily="2" charset="-122"/>
                        <a:ea typeface="宋体" panose="02010600030101010101" pitchFamily="2" charset="-122"/>
                      </a:endParaRPr>
                    </a:p>
                  </a:txBody>
                  <a:tcPr/>
                </a:tc>
                <a:tc>
                  <a:txBody>
                    <a:bodyPr/>
                    <a:p>
                      <a:pPr algn="just">
                        <a:buNone/>
                      </a:pPr>
                      <a:r>
                        <a:rPr lang="zh-CN" altLang="en-US" sz="800">
                          <a:latin typeface="宋体" panose="02010600030101010101" pitchFamily="2" charset="-122"/>
                          <a:ea typeface="宋体" panose="02010600030101010101" pitchFamily="2" charset="-122"/>
                        </a:rPr>
                        <a:t>偶有轻度瘙痒及刺激感，阴道排液增多，伴有种鱼腥样的气味性交后气味特重</a:t>
                      </a:r>
                      <a:endParaRPr lang="zh-CN" altLang="en-US" sz="800">
                        <a:latin typeface="宋体" panose="02010600030101010101" pitchFamily="2" charset="-122"/>
                        <a:ea typeface="宋体" panose="02010600030101010101" pitchFamily="2" charset="-122"/>
                      </a:endParaRPr>
                    </a:p>
                  </a:txBody>
                  <a:tcPr/>
                </a:tc>
                <a:tc>
                  <a:txBody>
                    <a:bodyPr/>
                    <a:p>
                      <a:pPr algn="just">
                        <a:buNone/>
                      </a:pPr>
                      <a:endParaRPr lang="zh-CN" altLang="en-US" sz="800">
                        <a:latin typeface="宋体" panose="02010600030101010101" pitchFamily="2" charset="-122"/>
                        <a:ea typeface="宋体" panose="02010600030101010101" pitchFamily="2" charset="-122"/>
                      </a:endParaRPr>
                    </a:p>
                    <a:p>
                      <a:pPr algn="just">
                        <a:buNone/>
                      </a:pPr>
                      <a:r>
                        <a:rPr lang="zh-CN" altLang="en-US" sz="800">
                          <a:latin typeface="宋体" panose="02010600030101010101" pitchFamily="2" charset="-122"/>
                          <a:ea typeface="宋体" panose="02010600030101010101" pitchFamily="2" charset="-122"/>
                        </a:rPr>
                        <a:t>属一种混合性细菌感染。可经性行为传染</a:t>
                      </a:r>
                      <a:endParaRPr lang="zh-CN" altLang="en-US" sz="800">
                        <a:latin typeface="宋体" panose="02010600030101010101" pitchFamily="2" charset="-122"/>
                        <a:ea typeface="宋体" panose="02010600030101010101" pitchFamily="2" charset="-122"/>
                      </a:endParaRPr>
                    </a:p>
                  </a:txBody>
                  <a:tcPr/>
                </a:tc>
                <a:tc>
                  <a:txBody>
                    <a:bodyPr/>
                    <a:p>
                      <a:pPr algn="ctr">
                        <a:buNone/>
                      </a:pPr>
                      <a:r>
                        <a:rPr lang="en-US" altLang="zh-CN" sz="1400">
                          <a:latin typeface="宋体" panose="02010600030101010101" pitchFamily="2" charset="-122"/>
                          <a:ea typeface="宋体" panose="02010600030101010101" pitchFamily="2" charset="-122"/>
                        </a:rPr>
                        <a:t>1-2</a:t>
                      </a:r>
                      <a:endParaRPr lang="en-US" altLang="zh-CN" sz="1400">
                        <a:latin typeface="宋体" panose="02010600030101010101" pitchFamily="2" charset="-122"/>
                        <a:ea typeface="宋体" panose="02010600030101010101" pitchFamily="2" charset="-122"/>
                      </a:endParaRPr>
                    </a:p>
                  </a:txBody>
                  <a:tcPr/>
                </a:tc>
              </a:tr>
              <a:tr h="526415">
                <a:tc>
                  <a:txBody>
                    <a:bodyPr/>
                    <a:p>
                      <a:pPr algn="ctr">
                        <a:lnSpc>
                          <a:spcPct val="110000"/>
                        </a:lnSpc>
                        <a:buNone/>
                      </a:pPr>
                      <a:r>
                        <a:rPr lang="zh-CN" altLang="en-US" sz="1000">
                          <a:latin typeface="宋体" panose="02010600030101010101" pitchFamily="2" charset="-122"/>
                          <a:ea typeface="宋体" panose="02010600030101010101" pitchFamily="2" charset="-122"/>
                        </a:rPr>
                        <a:t>老年性</a:t>
                      </a:r>
                      <a:endParaRPr lang="zh-CN" altLang="en-US" sz="1000">
                        <a:latin typeface="宋体" panose="02010600030101010101" pitchFamily="2" charset="-122"/>
                        <a:ea typeface="宋体" panose="02010600030101010101" pitchFamily="2" charset="-122"/>
                      </a:endParaRPr>
                    </a:p>
                    <a:p>
                      <a:pPr algn="ctr">
                        <a:lnSpc>
                          <a:spcPct val="110000"/>
                        </a:lnSpc>
                        <a:buNone/>
                      </a:pPr>
                      <a:r>
                        <a:rPr lang="zh-CN" altLang="en-US" sz="1000">
                          <a:latin typeface="宋体" panose="02010600030101010101" pitchFamily="2" charset="-122"/>
                          <a:ea typeface="宋体" panose="02010600030101010101" pitchFamily="2" charset="-122"/>
                        </a:rPr>
                        <a:t>阴道炎</a:t>
                      </a:r>
                      <a:endParaRPr lang="zh-CN" altLang="en-US" sz="1000">
                        <a:latin typeface="宋体" panose="02010600030101010101" pitchFamily="2" charset="-122"/>
                        <a:ea typeface="宋体" panose="02010600030101010101" pitchFamily="2" charset="-122"/>
                      </a:endParaRPr>
                    </a:p>
                  </a:txBody>
                  <a:tcPr/>
                </a:tc>
                <a:tc>
                  <a:txBody>
                    <a:bodyPr/>
                    <a:p>
                      <a:pPr algn="just">
                        <a:buNone/>
                      </a:pPr>
                      <a:endParaRPr lang="zh-CN" altLang="en-US" sz="800">
                        <a:latin typeface="宋体" panose="02010600030101010101" pitchFamily="2" charset="-122"/>
                        <a:ea typeface="宋体" panose="02010600030101010101" pitchFamily="2" charset="-122"/>
                      </a:endParaRPr>
                    </a:p>
                    <a:p>
                      <a:pPr algn="just">
                        <a:buNone/>
                      </a:pPr>
                      <a:r>
                        <a:rPr lang="zh-CN" altLang="en-US" sz="800">
                          <a:latin typeface="宋体" panose="02010600030101010101" pitchFamily="2" charset="-122"/>
                          <a:ea typeface="宋体" panose="02010600030101010101" pitchFamily="2" charset="-122"/>
                        </a:rPr>
                        <a:t>白带多，呈黄水状，重者呈脓性，外阴瘙痒，灼痛。</a:t>
                      </a:r>
                      <a:endParaRPr lang="zh-CN" altLang="en-US" sz="800">
                        <a:latin typeface="宋体" panose="02010600030101010101" pitchFamily="2" charset="-122"/>
                        <a:ea typeface="宋体" panose="02010600030101010101" pitchFamily="2" charset="-122"/>
                      </a:endParaRPr>
                    </a:p>
                  </a:txBody>
                  <a:tcPr/>
                </a:tc>
                <a:tc>
                  <a:txBody>
                    <a:bodyPr/>
                    <a:p>
                      <a:pPr algn="just">
                        <a:buNone/>
                      </a:pPr>
                      <a:endParaRPr lang="zh-CN" altLang="en-US" sz="800">
                        <a:latin typeface="宋体" panose="02010600030101010101" pitchFamily="2" charset="-122"/>
                        <a:ea typeface="宋体" panose="02010600030101010101" pitchFamily="2" charset="-122"/>
                      </a:endParaRPr>
                    </a:p>
                    <a:p>
                      <a:pPr algn="just">
                        <a:buNone/>
                      </a:pPr>
                      <a:r>
                        <a:rPr lang="zh-CN" altLang="en-US" sz="800">
                          <a:latin typeface="宋体" panose="02010600030101010101" pitchFamily="2" charset="-122"/>
                          <a:ea typeface="宋体" panose="02010600030101010101" pitchFamily="2" charset="-122"/>
                        </a:rPr>
                        <a:t>妇女绝经后，手术切除双侧卵巢或行盆腔放射治疗后</a:t>
                      </a:r>
                      <a:endParaRPr lang="zh-CN" altLang="en-US" sz="800">
                        <a:latin typeface="宋体" panose="02010600030101010101" pitchFamily="2" charset="-122"/>
                        <a:ea typeface="宋体" panose="02010600030101010101" pitchFamily="2" charset="-122"/>
                      </a:endParaRPr>
                    </a:p>
                  </a:txBody>
                  <a:tcPr/>
                </a:tc>
                <a:tc>
                  <a:txBody>
                    <a:bodyPr/>
                    <a:p>
                      <a:pPr algn="ctr">
                        <a:buNone/>
                      </a:pPr>
                      <a:r>
                        <a:rPr lang="en-US" altLang="zh-CN" sz="1400">
                          <a:latin typeface="宋体" panose="02010600030101010101" pitchFamily="2" charset="-122"/>
                          <a:ea typeface="宋体" panose="02010600030101010101" pitchFamily="2" charset="-122"/>
                        </a:rPr>
                        <a:t>1-2</a:t>
                      </a:r>
                      <a:endParaRPr lang="en-US" altLang="zh-CN" sz="1400">
                        <a:latin typeface="宋体" panose="02010600030101010101" pitchFamily="2" charset="-122"/>
                        <a:ea typeface="宋体" panose="02010600030101010101" pitchFamily="2" charset="-122"/>
                      </a:endParaRPr>
                    </a:p>
                  </a:txBody>
                  <a:tcPr/>
                </a:tc>
              </a:tr>
              <a:tr h="526415">
                <a:tc>
                  <a:txBody>
                    <a:bodyPr/>
                    <a:p>
                      <a:pPr algn="ctr">
                        <a:lnSpc>
                          <a:spcPct val="110000"/>
                        </a:lnSpc>
                        <a:buNone/>
                      </a:pPr>
                      <a:r>
                        <a:rPr lang="zh-CN" altLang="en-US" sz="1000">
                          <a:latin typeface="宋体" panose="02010600030101010101" pitchFamily="2" charset="-122"/>
                          <a:ea typeface="宋体" panose="02010600030101010101" pitchFamily="2" charset="-122"/>
                        </a:rPr>
                        <a:t>过敏性</a:t>
                      </a:r>
                      <a:endParaRPr lang="zh-CN" altLang="en-US" sz="1000">
                        <a:latin typeface="宋体" panose="02010600030101010101" pitchFamily="2" charset="-122"/>
                        <a:ea typeface="宋体" panose="02010600030101010101" pitchFamily="2" charset="-122"/>
                      </a:endParaRPr>
                    </a:p>
                    <a:p>
                      <a:pPr algn="ctr">
                        <a:lnSpc>
                          <a:spcPct val="110000"/>
                        </a:lnSpc>
                        <a:buNone/>
                      </a:pPr>
                      <a:r>
                        <a:rPr lang="zh-CN" altLang="en-US" sz="1000">
                          <a:latin typeface="宋体" panose="02010600030101010101" pitchFamily="2" charset="-122"/>
                          <a:ea typeface="宋体" panose="02010600030101010101" pitchFamily="2" charset="-122"/>
                        </a:rPr>
                        <a:t>阴道炎</a:t>
                      </a:r>
                      <a:endParaRPr lang="zh-CN" altLang="en-US" sz="1000">
                        <a:latin typeface="宋体" panose="02010600030101010101" pitchFamily="2" charset="-122"/>
                        <a:ea typeface="宋体" panose="02010600030101010101" pitchFamily="2" charset="-122"/>
                      </a:endParaRPr>
                    </a:p>
                  </a:txBody>
                  <a:tcPr/>
                </a:tc>
                <a:tc>
                  <a:txBody>
                    <a:bodyPr/>
                    <a:p>
                      <a:pPr algn="just">
                        <a:buNone/>
                      </a:pPr>
                      <a:endParaRPr lang="zh-CN" altLang="en-US" sz="800">
                        <a:latin typeface="宋体" panose="02010600030101010101" pitchFamily="2" charset="-122"/>
                        <a:ea typeface="宋体" panose="02010600030101010101" pitchFamily="2" charset="-122"/>
                      </a:endParaRPr>
                    </a:p>
                    <a:p>
                      <a:pPr algn="just">
                        <a:buNone/>
                      </a:pPr>
                      <a:r>
                        <a:rPr lang="zh-CN" altLang="en-US" sz="800">
                          <a:latin typeface="宋体" panose="02010600030101010101" pitchFamily="2" charset="-122"/>
                          <a:ea typeface="宋体" panose="02010600030101010101" pitchFamily="2" charset="-122"/>
                        </a:rPr>
                        <a:t>白带量多，瘙痒症状在月经前后较为严重</a:t>
                      </a:r>
                      <a:endParaRPr lang="zh-CN" altLang="en-US" sz="800">
                        <a:latin typeface="宋体" panose="02010600030101010101" pitchFamily="2" charset="-122"/>
                        <a:ea typeface="宋体" panose="02010600030101010101" pitchFamily="2" charset="-122"/>
                      </a:endParaRPr>
                    </a:p>
                  </a:txBody>
                  <a:tcPr/>
                </a:tc>
                <a:tc>
                  <a:txBody>
                    <a:bodyPr/>
                    <a:p>
                      <a:pPr algn="just">
                        <a:buNone/>
                      </a:pPr>
                      <a:endParaRPr lang="zh-CN" altLang="en-US" sz="800">
                        <a:latin typeface="宋体" panose="02010600030101010101" pitchFamily="2" charset="-122"/>
                        <a:ea typeface="宋体" panose="02010600030101010101" pitchFamily="2" charset="-122"/>
                        <a:sym typeface="+mn-ea"/>
                      </a:endParaRPr>
                    </a:p>
                    <a:p>
                      <a:pPr algn="just">
                        <a:buNone/>
                      </a:pPr>
                      <a:r>
                        <a:rPr lang="zh-CN" altLang="en-US" sz="800">
                          <a:latin typeface="宋体" panose="02010600030101010101" pitchFamily="2" charset="-122"/>
                          <a:ea typeface="宋体" panose="02010600030101010101" pitchFamily="2" charset="-122"/>
                          <a:sym typeface="+mn-ea"/>
                        </a:rPr>
                        <a:t>不洁的卫生巾，卫生纸、内裤等</a:t>
                      </a:r>
                      <a:endParaRPr lang="zh-CN" altLang="en-US" sz="800">
                        <a:latin typeface="宋体" panose="02010600030101010101" pitchFamily="2" charset="-122"/>
                        <a:ea typeface="宋体" panose="02010600030101010101" pitchFamily="2" charset="-122"/>
                      </a:endParaRPr>
                    </a:p>
                    <a:p>
                      <a:pPr algn="just">
                        <a:buNone/>
                      </a:pPr>
                      <a:endParaRPr lang="zh-CN" altLang="en-US" sz="800">
                        <a:latin typeface="宋体" panose="02010600030101010101" pitchFamily="2" charset="-122"/>
                        <a:ea typeface="宋体" panose="02010600030101010101" pitchFamily="2" charset="-122"/>
                      </a:endParaRPr>
                    </a:p>
                  </a:txBody>
                  <a:tcPr/>
                </a:tc>
                <a:tc>
                  <a:txBody>
                    <a:bodyPr/>
                    <a:p>
                      <a:pPr algn="ctr">
                        <a:buNone/>
                      </a:pPr>
                      <a:r>
                        <a:rPr lang="en-US" altLang="zh-CN" sz="1400">
                          <a:latin typeface="宋体" panose="02010600030101010101" pitchFamily="2" charset="-122"/>
                          <a:ea typeface="宋体" panose="02010600030101010101" pitchFamily="2" charset="-122"/>
                        </a:rPr>
                        <a:t>1-2</a:t>
                      </a:r>
                      <a:endParaRPr lang="en-US" altLang="zh-CN" sz="1400">
                        <a:latin typeface="宋体" panose="02010600030101010101" pitchFamily="2" charset="-122"/>
                        <a:ea typeface="宋体" panose="02010600030101010101" pitchFamily="2" charset="-122"/>
                      </a:endParaRPr>
                    </a:p>
                  </a:txBody>
                  <a:tcPr/>
                </a:tc>
              </a:tr>
              <a:tr h="415290">
                <a:tc>
                  <a:txBody>
                    <a:bodyPr/>
                    <a:p>
                      <a:pPr algn="ctr">
                        <a:lnSpc>
                          <a:spcPct val="110000"/>
                        </a:lnSpc>
                        <a:buNone/>
                      </a:pPr>
                      <a:r>
                        <a:rPr lang="zh-CN" altLang="en-US" sz="1000">
                          <a:latin typeface="宋体" panose="02010600030101010101" pitchFamily="2" charset="-122"/>
                          <a:ea typeface="宋体" panose="02010600030101010101" pitchFamily="2" charset="-122"/>
                        </a:rPr>
                        <a:t>官颈糜烂</a:t>
                      </a:r>
                      <a:endParaRPr lang="zh-CN" altLang="en-US" sz="1000">
                        <a:latin typeface="宋体" panose="02010600030101010101" pitchFamily="2" charset="-122"/>
                        <a:ea typeface="宋体" panose="02010600030101010101" pitchFamily="2" charset="-122"/>
                      </a:endParaRPr>
                    </a:p>
                  </a:txBody>
                  <a:tcPr/>
                </a:tc>
                <a:tc>
                  <a:txBody>
                    <a:bodyPr/>
                    <a:p>
                      <a:pPr algn="just">
                        <a:buNone/>
                      </a:pPr>
                      <a:r>
                        <a:rPr lang="zh-CN" altLang="en-US" sz="800">
                          <a:latin typeface="宋体" panose="02010600030101010101" pitchFamily="2" charset="-122"/>
                          <a:ea typeface="宋体" panose="02010600030101010101" pitchFamily="2" charset="-122"/>
                        </a:rPr>
                        <a:t>白带增多，腰痛，烂小腹坠痛，性交痛及痛经</a:t>
                      </a:r>
                      <a:endParaRPr lang="zh-CN" altLang="en-US" sz="800">
                        <a:latin typeface="宋体" panose="02010600030101010101" pitchFamily="2" charset="-122"/>
                        <a:ea typeface="宋体" panose="02010600030101010101" pitchFamily="2" charset="-122"/>
                      </a:endParaRPr>
                    </a:p>
                  </a:txBody>
                  <a:tcPr/>
                </a:tc>
                <a:tc>
                  <a:txBody>
                    <a:bodyPr/>
                    <a:p>
                      <a:pPr algn="just">
                        <a:buNone/>
                      </a:pPr>
                      <a:r>
                        <a:rPr lang="zh-CN" altLang="en-US" sz="800">
                          <a:latin typeface="宋体" panose="02010600030101010101" pitchFamily="2" charset="-122"/>
                          <a:ea typeface="宋体" panose="02010600030101010101" pitchFamily="2" charset="-122"/>
                        </a:rPr>
                        <a:t>分娩或难产手术后，抵抗力低，不洁性交刺激，发生慢性炎症</a:t>
                      </a:r>
                      <a:endParaRPr lang="zh-CN" altLang="en-US" sz="800">
                        <a:latin typeface="宋体" panose="02010600030101010101" pitchFamily="2" charset="-122"/>
                        <a:ea typeface="宋体" panose="02010600030101010101" pitchFamily="2" charset="-122"/>
                      </a:endParaRPr>
                    </a:p>
                  </a:txBody>
                  <a:tcPr/>
                </a:tc>
                <a:tc>
                  <a:txBody>
                    <a:bodyPr/>
                    <a:p>
                      <a:pPr algn="ctr">
                        <a:buNone/>
                      </a:pPr>
                      <a:r>
                        <a:rPr lang="en-US" altLang="zh-CN" sz="1400">
                          <a:latin typeface="宋体" panose="02010600030101010101" pitchFamily="2" charset="-122"/>
                          <a:ea typeface="宋体" panose="02010600030101010101" pitchFamily="2" charset="-122"/>
                        </a:rPr>
                        <a:t>3-4</a:t>
                      </a:r>
                      <a:endParaRPr lang="en-US" altLang="zh-CN" sz="1400">
                        <a:latin typeface="宋体" panose="02010600030101010101" pitchFamily="2" charset="-122"/>
                        <a:ea typeface="宋体" panose="02010600030101010101" pitchFamily="2" charset="-122"/>
                      </a:endParaRPr>
                    </a:p>
                  </a:txBody>
                  <a:tcPr/>
                </a:tc>
              </a:tr>
              <a:tr h="415925">
                <a:tc>
                  <a:txBody>
                    <a:bodyPr/>
                    <a:p>
                      <a:pPr algn="ctr">
                        <a:lnSpc>
                          <a:spcPct val="110000"/>
                        </a:lnSpc>
                        <a:buNone/>
                      </a:pPr>
                      <a:r>
                        <a:rPr lang="zh-CN" altLang="en-US" sz="1000">
                          <a:latin typeface="宋体" panose="02010600030101010101" pitchFamily="2" charset="-122"/>
                          <a:ea typeface="宋体" panose="02010600030101010101" pitchFamily="2" charset="-122"/>
                        </a:rPr>
                        <a:t>附件炎</a:t>
                      </a:r>
                      <a:endParaRPr lang="zh-CN" altLang="en-US" sz="1000">
                        <a:latin typeface="宋体" panose="02010600030101010101" pitchFamily="2" charset="-122"/>
                        <a:ea typeface="宋体" panose="02010600030101010101" pitchFamily="2" charset="-122"/>
                      </a:endParaRPr>
                    </a:p>
                  </a:txBody>
                  <a:tcPr/>
                </a:tc>
                <a:tc>
                  <a:txBody>
                    <a:bodyPr/>
                    <a:p>
                      <a:pPr algn="just">
                        <a:buNone/>
                      </a:pPr>
                      <a:r>
                        <a:rPr lang="zh-CN" altLang="en-US" sz="800">
                          <a:latin typeface="宋体" panose="02010600030101010101" pitchFamily="2" charset="-122"/>
                          <a:ea typeface="宋体" panose="02010600030101010101" pitchFamily="2" charset="-122"/>
                        </a:rPr>
                        <a:t>腰酸、下坠、性交痛、或精神不振、周身不适、失眠等</a:t>
                      </a:r>
                      <a:endParaRPr lang="zh-CN" altLang="en-US" sz="800">
                        <a:latin typeface="宋体" panose="02010600030101010101" pitchFamily="2" charset="-122"/>
                        <a:ea typeface="宋体" panose="02010600030101010101" pitchFamily="2" charset="-122"/>
                      </a:endParaRPr>
                    </a:p>
                  </a:txBody>
                  <a:tcPr/>
                </a:tc>
                <a:tc>
                  <a:txBody>
                    <a:bodyPr/>
                    <a:p>
                      <a:pPr algn="just">
                        <a:buNone/>
                      </a:pPr>
                      <a:r>
                        <a:rPr lang="zh-CN" altLang="en-US" sz="800">
                          <a:latin typeface="宋体" panose="02010600030101010101" pitchFamily="2" charset="-122"/>
                          <a:ea typeface="宋体" panose="02010600030101010101" pitchFamily="2" charset="-122"/>
                        </a:rPr>
                        <a:t>手术后感染或妇科炎症长期导致</a:t>
                      </a:r>
                      <a:endParaRPr lang="zh-CN" altLang="en-US" sz="800">
                        <a:latin typeface="宋体" panose="02010600030101010101" pitchFamily="2" charset="-122"/>
                        <a:ea typeface="宋体" panose="02010600030101010101" pitchFamily="2" charset="-122"/>
                      </a:endParaRPr>
                    </a:p>
                  </a:txBody>
                  <a:tcPr/>
                </a:tc>
                <a:tc>
                  <a:txBody>
                    <a:bodyPr/>
                    <a:p>
                      <a:pPr algn="ctr">
                        <a:buNone/>
                      </a:pPr>
                      <a:r>
                        <a:rPr lang="en-US" altLang="zh-CN" sz="1400">
                          <a:latin typeface="宋体" panose="02010600030101010101" pitchFamily="2" charset="-122"/>
                          <a:ea typeface="宋体" panose="02010600030101010101" pitchFamily="2" charset="-122"/>
                        </a:rPr>
                        <a:t>3-4</a:t>
                      </a:r>
                      <a:endParaRPr lang="en-US" altLang="zh-CN" sz="1400">
                        <a:latin typeface="宋体" panose="02010600030101010101" pitchFamily="2" charset="-122"/>
                        <a:ea typeface="宋体" panose="02010600030101010101" pitchFamily="2" charset="-122"/>
                      </a:endParaRPr>
                    </a:p>
                  </a:txBody>
                  <a:tcPr/>
                </a:tc>
              </a:tr>
              <a:tr h="335280">
                <a:tc>
                  <a:txBody>
                    <a:bodyPr/>
                    <a:p>
                      <a:pPr algn="ctr">
                        <a:lnSpc>
                          <a:spcPct val="110000"/>
                        </a:lnSpc>
                        <a:buNone/>
                      </a:pPr>
                      <a:r>
                        <a:rPr lang="zh-CN" altLang="en-US" sz="1000">
                          <a:latin typeface="宋体" panose="02010600030101010101" pitchFamily="2" charset="-122"/>
                          <a:ea typeface="宋体" panose="02010600030101010101" pitchFamily="2" charset="-122"/>
                        </a:rPr>
                        <a:t>盆腔炎</a:t>
                      </a:r>
                      <a:endParaRPr lang="zh-CN" altLang="en-US" sz="1000">
                        <a:latin typeface="宋体" panose="02010600030101010101" pitchFamily="2" charset="-122"/>
                        <a:ea typeface="宋体" panose="02010600030101010101" pitchFamily="2" charset="-122"/>
                      </a:endParaRPr>
                    </a:p>
                  </a:txBody>
                  <a:tcPr/>
                </a:tc>
                <a:tc>
                  <a:txBody>
                    <a:bodyPr/>
                    <a:p>
                      <a:pPr algn="just">
                        <a:buNone/>
                      </a:pPr>
                      <a:r>
                        <a:rPr lang="zh-CN" altLang="en-US" sz="800">
                          <a:latin typeface="宋体" panose="02010600030101010101" pitchFamily="2" charset="-122"/>
                          <a:ea typeface="宋体" panose="02010600030101010101" pitchFamily="2" charset="-122"/>
                        </a:rPr>
                        <a:t>整个盆腔各器官均发炎</a:t>
                      </a:r>
                      <a:endParaRPr lang="zh-CN" altLang="en-US" sz="800">
                        <a:latin typeface="宋体" panose="02010600030101010101" pitchFamily="2" charset="-122"/>
                        <a:ea typeface="宋体" panose="02010600030101010101" pitchFamily="2" charset="-122"/>
                      </a:endParaRPr>
                    </a:p>
                  </a:txBody>
                  <a:tcPr/>
                </a:tc>
                <a:tc>
                  <a:txBody>
                    <a:bodyPr/>
                    <a:p>
                      <a:pPr algn="just">
                        <a:buNone/>
                      </a:pPr>
                      <a:r>
                        <a:rPr lang="zh-CN" altLang="en-US" sz="800">
                          <a:latin typeface="宋体" panose="02010600030101010101" pitchFamily="2" charset="-122"/>
                          <a:ea typeface="宋体" panose="02010600030101010101" pitchFamily="2" charset="-122"/>
                        </a:rPr>
                        <a:t>经期同房、上环、取环、刮官、流产等</a:t>
                      </a:r>
                      <a:endParaRPr lang="zh-CN" altLang="en-US" sz="800">
                        <a:latin typeface="宋体" panose="02010600030101010101" pitchFamily="2" charset="-122"/>
                        <a:ea typeface="宋体" panose="02010600030101010101" pitchFamily="2" charset="-122"/>
                      </a:endParaRPr>
                    </a:p>
                  </a:txBody>
                  <a:tcPr/>
                </a:tc>
                <a:tc>
                  <a:txBody>
                    <a:bodyPr/>
                    <a:p>
                      <a:pPr algn="ctr">
                        <a:buNone/>
                      </a:pPr>
                      <a:r>
                        <a:rPr lang="en-US" altLang="zh-CN" sz="1400">
                          <a:latin typeface="宋体" panose="02010600030101010101" pitchFamily="2" charset="-122"/>
                          <a:ea typeface="宋体" panose="02010600030101010101" pitchFamily="2" charset="-122"/>
                        </a:rPr>
                        <a:t>3-4</a:t>
                      </a:r>
                      <a:endParaRPr lang="en-US" altLang="zh-CN" sz="1400">
                        <a:latin typeface="宋体" panose="02010600030101010101" pitchFamily="2" charset="-122"/>
                        <a:ea typeface="宋体" panose="02010600030101010101" pitchFamily="2" charset="-122"/>
                      </a:endParaRPr>
                    </a:p>
                  </a:txBody>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4067810" y="2636520"/>
            <a:ext cx="3968115" cy="16592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01-</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企业简介</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1582420" y="3027045"/>
            <a:ext cx="2304415" cy="828040"/>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5" name="图片 4" descr="66"/>
          <p:cNvPicPr>
            <a:picLocks noChangeAspect="1"/>
          </p:cNvPicPr>
          <p:nvPr>
            <p:custDataLst>
              <p:tags r:id="rId4"/>
            </p:custDataLst>
          </p:nvPr>
        </p:nvPicPr>
        <p:blipFill>
          <a:blip r:embed="rId5"/>
          <a:stretch>
            <a:fillRect/>
          </a:stretch>
        </p:blipFill>
        <p:spPr>
          <a:xfrm>
            <a:off x="6071870" y="6413500"/>
            <a:ext cx="2827020" cy="330200"/>
          </a:xfrm>
          <a:prstGeom prst="rect">
            <a:avLst/>
          </a:prstGeom>
        </p:spPr>
      </p:pic>
      <p:pic>
        <p:nvPicPr>
          <p:cNvPr id="8" name="图片 7" descr="logo"/>
          <p:cNvPicPr>
            <a:picLocks noChangeAspect="1"/>
          </p:cNvPicPr>
          <p:nvPr>
            <p:custDataLst>
              <p:tags r:id="rId6"/>
            </p:custDataLst>
          </p:nvPr>
        </p:nvPicPr>
        <p:blipFill>
          <a:blip r:embed="rId7"/>
          <a:stretch>
            <a:fillRect/>
          </a:stretch>
        </p:blipFill>
        <p:spPr>
          <a:xfrm>
            <a:off x="6907530" y="188595"/>
            <a:ext cx="1953260" cy="71691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505269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04-</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姊妹舒适用范围</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及疗程</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7411" name="TextBox 21"/>
          <p:cNvSpPr txBox="1"/>
          <p:nvPr>
            <p:custDataLst>
              <p:tags r:id="rId9"/>
            </p:custDataLst>
          </p:nvPr>
        </p:nvSpPr>
        <p:spPr>
          <a:xfrm>
            <a:off x="7888288" y="6687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4" name="TextBox 21"/>
          <p:cNvSpPr txBox="1"/>
          <p:nvPr>
            <p:custDataLst>
              <p:tags r:id="rId10"/>
            </p:custDataLst>
          </p:nvPr>
        </p:nvSpPr>
        <p:spPr>
          <a:xfrm>
            <a:off x="8015288" y="6814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6148" name="Text Box 4"/>
          <p:cNvSpPr txBox="1"/>
          <p:nvPr>
            <p:custDataLst>
              <p:tags r:id="rId11"/>
            </p:custDataLst>
          </p:nvPr>
        </p:nvSpPr>
        <p:spPr>
          <a:xfrm>
            <a:off x="584835" y="1548765"/>
            <a:ext cx="7991475" cy="1198880"/>
          </a:xfrm>
          <a:prstGeom prst="rect">
            <a:avLst/>
          </a:prstGeom>
          <a:noFill/>
          <a:ln w="9525">
            <a:noFill/>
          </a:ln>
        </p:spPr>
        <p:txBody>
          <a:bodyPr>
            <a:spAutoFit/>
          </a:bodyPr>
          <a:p>
            <a:pPr>
              <a:lnSpc>
                <a:spcPct val="150000"/>
              </a:lnSpc>
            </a:pPr>
            <a:r>
              <a:rPr lang="zh-CN" altLang="en-US" sz="1600" dirty="0">
                <a:latin typeface="微软雅黑" panose="020B0503020204020204" charset="-122"/>
                <a:ea typeface="微软雅黑" panose="020B0503020204020204" charset="-122"/>
              </a:rPr>
              <a:t>    </a:t>
            </a:r>
            <a:r>
              <a:rPr lang="zh-CN" altLang="en-US" sz="1600" dirty="0">
                <a:latin typeface="宋体" panose="02010600030101010101" pitchFamily="2" charset="-122"/>
                <a:ea typeface="宋体" panose="02010600030101010101" pitchFamily="2" charset="-122"/>
                <a:cs typeface="宋体" panose="02010600030101010101" pitchFamily="2" charset="-122"/>
              </a:rPr>
              <a:t>女性生殖系统独特的半开放的生理结构是妇科疾病高发的主要原因，并且98%以上的妇科疾病为上行性感染，姊妹舒妇科药垫完全根据女性生理结构和妇科病发病机理设计研发。</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p:txBody>
      </p:sp>
      <p:sp>
        <p:nvSpPr>
          <p:cNvPr id="6150" name="Text Box 6"/>
          <p:cNvSpPr txBox="1"/>
          <p:nvPr>
            <p:custDataLst>
              <p:tags r:id="rId12"/>
            </p:custDataLst>
          </p:nvPr>
        </p:nvSpPr>
        <p:spPr>
          <a:xfrm>
            <a:off x="584835" y="2883535"/>
            <a:ext cx="2697480" cy="368300"/>
          </a:xfrm>
          <a:prstGeom prst="rect">
            <a:avLst/>
          </a:prstGeom>
          <a:noFill/>
          <a:ln w="9525">
            <a:noFill/>
          </a:ln>
        </p:spPr>
        <p:txBody>
          <a:bodyPr wrap="none">
            <a:spAutoFit/>
          </a:bodyPr>
          <a:p>
            <a:r>
              <a:rPr lang="zh-CN" altLang="en-US" b="1" dirty="0">
                <a:latin typeface="微软雅黑" panose="020B0503020204020204" charset="-122"/>
                <a:ea typeface="微软雅黑" panose="020B0503020204020204" charset="-122"/>
              </a:rPr>
              <a:t>给药方式：粘膜吸收给药</a:t>
            </a:r>
            <a:endParaRPr lang="zh-CN" altLang="en-US" b="1" dirty="0">
              <a:latin typeface="微软雅黑" panose="020B0503020204020204" charset="-122"/>
              <a:ea typeface="微软雅黑" panose="020B0503020204020204" charset="-122"/>
            </a:endParaRPr>
          </a:p>
        </p:txBody>
      </p:sp>
      <p:sp>
        <p:nvSpPr>
          <p:cNvPr id="6151" name="Text Box 7"/>
          <p:cNvSpPr txBox="1"/>
          <p:nvPr>
            <p:custDataLst>
              <p:tags r:id="rId13"/>
            </p:custDataLst>
          </p:nvPr>
        </p:nvSpPr>
        <p:spPr>
          <a:xfrm>
            <a:off x="581660" y="3442335"/>
            <a:ext cx="7994650" cy="1983740"/>
          </a:xfrm>
          <a:prstGeom prst="rect">
            <a:avLst/>
          </a:prstGeom>
          <a:noFill/>
          <a:ln w="9525">
            <a:noFill/>
          </a:ln>
        </p:spPr>
        <p:txBody>
          <a:bodyPr>
            <a:spAutoFit/>
          </a:bodyPr>
          <a:p>
            <a:pPr algn="just">
              <a:lnSpc>
                <a:spcPct val="150000"/>
              </a:lnSpc>
            </a:pPr>
            <a:r>
              <a:rPr lang="zh-CN" altLang="en-US" dirty="0">
                <a:latin typeface="Arial" panose="020B0604020202020204" pitchFamily="34" charset="0"/>
              </a:rPr>
              <a:t>　　</a:t>
            </a:r>
            <a:r>
              <a:rPr lang="zh-CN" altLang="en-US" sz="1600" dirty="0">
                <a:latin typeface="宋体" panose="02010600030101010101" pitchFamily="2" charset="-122"/>
                <a:ea typeface="宋体" panose="02010600030101010101" pitchFamily="2" charset="-122"/>
              </a:rPr>
              <a:t>姊妹舒采用</a:t>
            </a:r>
            <a:r>
              <a:rPr lang="zh-CN" altLang="en-US" sz="1600" b="1" u="sng" dirty="0">
                <a:latin typeface="宋体" panose="02010600030101010101" pitchFamily="2" charset="-122"/>
                <a:ea typeface="宋体" panose="02010600030101010101" pitchFamily="2" charset="-122"/>
              </a:rPr>
              <a:t>透皮吸收原理</a:t>
            </a:r>
            <a:r>
              <a:rPr lang="zh-CN" altLang="en-US" sz="1600" dirty="0">
                <a:latin typeface="宋体" panose="02010600030101010101" pitchFamily="2" charset="-122"/>
                <a:ea typeface="宋体" panose="02010600030101010101" pitchFamily="2" charset="-122"/>
              </a:rPr>
              <a:t>，针对女性生殖器官淋巴丛，神经丛、微循环网丰富，对药物吸收能力强的特点，利用高科技制药技术，提取中药有效成分，以分子形态粘膜吸收和分子态屏蔽机理，阻断病原体进入生殖器官，将已进入的病原体及时杀灭，建立生殖器官有效的屏蔽功能，由于不损伤生殖组织细胞，且具有活血化瘀功能，使生殖器官抗病能力大大增强，正常生理功能得以强化。</a:t>
            </a:r>
            <a:endParaRPr lang="zh-CN" altLang="en-US" sz="1600" dirty="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505269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04-</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姊妹舒适用范围</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及疗程</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7411" name="TextBox 21"/>
          <p:cNvSpPr txBox="1"/>
          <p:nvPr>
            <p:custDataLst>
              <p:tags r:id="rId9"/>
            </p:custDataLst>
          </p:nvPr>
        </p:nvSpPr>
        <p:spPr>
          <a:xfrm>
            <a:off x="7888288" y="6687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4" name="TextBox 21"/>
          <p:cNvSpPr txBox="1"/>
          <p:nvPr>
            <p:custDataLst>
              <p:tags r:id="rId10"/>
            </p:custDataLst>
          </p:nvPr>
        </p:nvSpPr>
        <p:spPr>
          <a:xfrm>
            <a:off x="8015288" y="6814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grpSp>
        <p:nvGrpSpPr>
          <p:cNvPr id="20482" name="组合 20481"/>
          <p:cNvGrpSpPr/>
          <p:nvPr/>
        </p:nvGrpSpPr>
        <p:grpSpPr>
          <a:xfrm>
            <a:off x="828675" y="1483995"/>
            <a:ext cx="7620000" cy="4894580"/>
            <a:chOff x="0" y="0"/>
            <a:chExt cx="5381653" cy="4522806"/>
          </a:xfrm>
        </p:grpSpPr>
        <p:grpSp>
          <p:nvGrpSpPr>
            <p:cNvPr id="20483" name="组合 20482"/>
            <p:cNvGrpSpPr/>
            <p:nvPr/>
          </p:nvGrpSpPr>
          <p:grpSpPr>
            <a:xfrm>
              <a:off x="0" y="0"/>
              <a:ext cx="5381653" cy="4522806"/>
              <a:chOff x="0" y="0"/>
              <a:chExt cx="5381653" cy="4522806"/>
            </a:xfrm>
          </p:grpSpPr>
          <p:sp>
            <p:nvSpPr>
              <p:cNvPr id="20484" name="직사각형 34"/>
              <p:cNvSpPr/>
              <p:nvPr>
                <p:custDataLst>
                  <p:tags r:id="rId11"/>
                </p:custDataLst>
              </p:nvPr>
            </p:nvSpPr>
            <p:spPr>
              <a:xfrm>
                <a:off x="0" y="0"/>
                <a:ext cx="5381653" cy="4522806"/>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20485" name="직사각형 26"/>
              <p:cNvSpPr/>
              <p:nvPr>
                <p:custDataLst>
                  <p:tags r:id="rId12"/>
                </p:custDataLst>
              </p:nvPr>
            </p:nvSpPr>
            <p:spPr>
              <a:xfrm>
                <a:off x="71424" y="69838"/>
                <a:ext cx="5234029" cy="4378747"/>
              </a:xfrm>
              <a:prstGeom prst="rect">
                <a:avLst/>
              </a:prstGeom>
              <a:solidFill>
                <a:srgbClr val="60B5CC"/>
              </a:solidFill>
              <a:ln w="9525">
                <a:noFill/>
              </a:ln>
            </p:spPr>
            <p:txBody>
              <a:bodyPr anchor="ctr"/>
              <a:p>
                <a:pPr algn="ctr"/>
                <a:endParaRPr lang="ko-KR" altLang="en-US" dirty="0">
                  <a:solidFill>
                    <a:srgbClr val="F9A3D7"/>
                  </a:solidFill>
                  <a:latin typeface="Arail" charset="0"/>
                  <a:ea typeface="Arail" charset="0"/>
                </a:endParaRPr>
              </a:p>
            </p:txBody>
          </p:sp>
        </p:grpSp>
        <p:grpSp>
          <p:nvGrpSpPr>
            <p:cNvPr id="20486" name="组合 20485"/>
            <p:cNvGrpSpPr/>
            <p:nvPr/>
          </p:nvGrpSpPr>
          <p:grpSpPr>
            <a:xfrm>
              <a:off x="161689" y="655629"/>
              <a:ext cx="5053499" cy="3712082"/>
              <a:chOff x="0" y="0"/>
              <a:chExt cx="5053499" cy="3712082"/>
            </a:xfrm>
          </p:grpSpPr>
          <p:sp>
            <p:nvSpPr>
              <p:cNvPr id="20487" name="직사각형 29"/>
              <p:cNvSpPr/>
              <p:nvPr>
                <p:custDataLst>
                  <p:tags r:id="rId13"/>
                </p:custDataLst>
              </p:nvPr>
            </p:nvSpPr>
            <p:spPr>
              <a:xfrm>
                <a:off x="0" y="0"/>
                <a:ext cx="5053499" cy="3712082"/>
              </a:xfrm>
              <a:prstGeom prst="rect">
                <a:avLst/>
              </a:prstGeom>
              <a:solidFill>
                <a:schemeClr val="bg1">
                  <a:alpha val="59999"/>
                </a:schemeClr>
              </a:solidFill>
              <a:ln w="9525">
                <a:noFill/>
              </a:ln>
            </p:spPr>
            <p:txBody>
              <a:bodyPr anchor="ctr"/>
              <a:p>
                <a:pPr algn="ctr"/>
                <a:endParaRPr lang="ko-KR" altLang="en-US" dirty="0">
                  <a:solidFill>
                    <a:srgbClr val="FFFFFF"/>
                  </a:solidFill>
                  <a:latin typeface="Arail" charset="0"/>
                  <a:ea typeface="Arail" charset="0"/>
                </a:endParaRPr>
              </a:p>
            </p:txBody>
          </p:sp>
          <p:sp>
            <p:nvSpPr>
              <p:cNvPr id="20488" name="직사각형 57"/>
              <p:cNvSpPr/>
              <p:nvPr>
                <p:custDataLst>
                  <p:tags r:id="rId14"/>
                </p:custDataLst>
              </p:nvPr>
            </p:nvSpPr>
            <p:spPr>
              <a:xfrm>
                <a:off x="69861" y="70091"/>
                <a:ext cx="4913777" cy="3571900"/>
              </a:xfrm>
              <a:prstGeom prst="rect">
                <a:avLst/>
              </a:prstGeom>
              <a:solidFill>
                <a:schemeClr val="bg1"/>
              </a:solidFill>
              <a:ln w="25400" cap="flat" cmpd="sng">
                <a:solidFill>
                  <a:srgbClr val="BFBFBF"/>
                </a:solidFill>
                <a:prstDash val="solid"/>
                <a:miter/>
                <a:headEnd type="none" w="med" len="med"/>
                <a:tailEnd type="none" w="med" len="med"/>
              </a:ln>
            </p:spPr>
            <p:txBody>
              <a:bodyPr anchor="ctr"/>
              <a:p>
                <a:pPr algn="ctr"/>
                <a:endParaRPr lang="ko-KR" altLang="en-US" dirty="0">
                  <a:solidFill>
                    <a:srgbClr val="FFFFFF"/>
                  </a:solidFill>
                  <a:latin typeface="Arail" charset="0"/>
                  <a:ea typeface="Arail" charset="0"/>
                </a:endParaRPr>
              </a:p>
            </p:txBody>
          </p:sp>
        </p:grpSp>
      </p:grpSp>
      <p:sp>
        <p:nvSpPr>
          <p:cNvPr id="20490" name="TextBox 21"/>
          <p:cNvSpPr txBox="1"/>
          <p:nvPr>
            <p:custDataLst>
              <p:tags r:id="rId15"/>
            </p:custDataLst>
          </p:nvPr>
        </p:nvSpPr>
        <p:spPr>
          <a:xfrm>
            <a:off x="8015288" y="6670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20491" name="TextBox 50"/>
          <p:cNvSpPr txBox="1"/>
          <p:nvPr>
            <p:custDataLst>
              <p:tags r:id="rId16"/>
            </p:custDataLst>
          </p:nvPr>
        </p:nvSpPr>
        <p:spPr>
          <a:xfrm>
            <a:off x="1156335" y="1802765"/>
            <a:ext cx="2876550" cy="368300"/>
          </a:xfrm>
          <a:prstGeom prst="rect">
            <a:avLst/>
          </a:prstGeom>
          <a:noFill/>
          <a:ln w="9525">
            <a:noFill/>
          </a:ln>
        </p:spPr>
        <p:txBody>
          <a:bodyPr>
            <a:spAutoFit/>
          </a:bodyPr>
          <a:p>
            <a:r>
              <a:rPr lang="zh-CN" altLang="en-US" b="1" dirty="0">
                <a:solidFill>
                  <a:schemeClr val="bg1"/>
                </a:solidFill>
                <a:latin typeface="微软雅黑" panose="020B0503020204020204" charset="-122"/>
                <a:ea typeface="微软雅黑" panose="020B0503020204020204" charset="-122"/>
              </a:rPr>
              <a:t>作用机理</a:t>
            </a:r>
            <a:endParaRPr lang="zh-CN" altLang="en-US" b="1" dirty="0">
              <a:solidFill>
                <a:schemeClr val="bg1"/>
              </a:solidFill>
              <a:latin typeface="微软雅黑" panose="020B0503020204020204" charset="-122"/>
              <a:ea typeface="微软雅黑" panose="020B0503020204020204" charset="-122"/>
            </a:endParaRPr>
          </a:p>
        </p:txBody>
      </p:sp>
      <p:sp>
        <p:nvSpPr>
          <p:cNvPr id="20492" name="TextBox 60"/>
          <p:cNvSpPr txBox="1"/>
          <p:nvPr>
            <p:custDataLst>
              <p:tags r:id="rId17"/>
            </p:custDataLst>
          </p:nvPr>
        </p:nvSpPr>
        <p:spPr>
          <a:xfrm>
            <a:off x="1115378" y="2259013"/>
            <a:ext cx="6913562" cy="3889375"/>
          </a:xfrm>
          <a:prstGeom prst="rect">
            <a:avLst/>
          </a:prstGeom>
          <a:noFill/>
          <a:ln w="9525">
            <a:noFill/>
          </a:ln>
        </p:spPr>
        <p:txBody>
          <a:bodyPr wrap="square">
            <a:spAutoFit/>
          </a:bodyPr>
          <a:p>
            <a:pPr algn="just">
              <a:lnSpc>
                <a:spcPct val="120000"/>
              </a:lnSpc>
            </a:pPr>
            <a:r>
              <a:rPr lang="en-US" altLang="zh-CN" sz="1400" dirty="0">
                <a:solidFill>
                  <a:srgbClr val="797A6C"/>
                </a:solidFill>
                <a:latin typeface="Arial" panose="020B0604020202020204" pitchFamily="34" charset="0"/>
                <a:ea typeface="宋体" panose="02010600030101010101" pitchFamily="2" charset="-122"/>
              </a:rPr>
              <a:t>       </a:t>
            </a:r>
            <a:r>
              <a:rPr lang="zh-CN" altLang="en-US" sz="1200" dirty="0">
                <a:solidFill>
                  <a:srgbClr val="797A6C"/>
                </a:solidFill>
                <a:latin typeface="Arial" panose="020B0604020202020204" pitchFamily="34" charset="0"/>
                <a:ea typeface="宋体" panose="02010600030101010101" pitchFamily="2" charset="-122"/>
              </a:rPr>
              <a:t>本品对外、内生殖系统的常见病具有独特药效。女性外阴对药物的吸收高于任何部位的皮肤,其原因是女性外阴包括大阴唇、阴蒂、会阴、尿道外口、前庭大腺、尿道旁腺,其中含有极其丰富的支静脉血管网络,有敏感神经丛,有伴随血管的淋巴管,微循环网致密,特别是盆腔内静脉壁薄,无静脉前瓣,这些生理解剖学特点就更有利于“姊妹舒”药物的吸收,并能使药物较长时期贮留在静脉网、微循环网内发挥药物效能,起到治疗的作用,达到内病外治的目的。阴道、子宫、输卵管、卵巢等都是双套血管供应该器官的营养与代谢,这些器官均属内生殖器,它们有性腺分泌的功能,影响生殖和第二性征,如这些器官有病理改变,“姊妹舒”即可纠正使它们功能恢复正常。</a:t>
            </a:r>
            <a:endParaRPr lang="zh-CN" altLang="en-US" sz="1200" dirty="0">
              <a:solidFill>
                <a:srgbClr val="797A6C"/>
              </a:solidFill>
              <a:latin typeface="Arial" panose="020B0604020202020204" pitchFamily="34" charset="0"/>
              <a:ea typeface="宋体" panose="02010600030101010101" pitchFamily="2" charset="-122"/>
            </a:endParaRPr>
          </a:p>
          <a:p>
            <a:pPr algn="just">
              <a:lnSpc>
                <a:spcPct val="120000"/>
              </a:lnSpc>
            </a:pPr>
            <a:r>
              <a:rPr lang="zh-CN" altLang="en-US" sz="1200" dirty="0">
                <a:solidFill>
                  <a:srgbClr val="797A6C"/>
                </a:solidFill>
                <a:latin typeface="Arial" panose="020B0604020202020204" pitchFamily="34" charset="0"/>
                <a:ea typeface="宋体" panose="02010600030101010101" pitchFamily="2" charset="-122"/>
              </a:rPr>
              <a:t>      女性私密部位的生理性褶皱和温润潮湿的环境以及半开放的生理结构，极易受到各种致病菌的入侵，引起阴道干涩、瘙痒、异味、白带异常等阴部不适，以及在女性孕期、产期由于妊娠分娩对盆底肌肉和筋膜过度压力和拉伸，更年期女性激素分泌紊乱出现的盆底功能障碍（压力性尿失禁、子宫脱垂、阴道壁的脱垂、性功能障碍和慢性慢性盆腔痛）问题，严重影响到女性日常生活和工作。</a:t>
            </a:r>
            <a:endParaRPr lang="zh-CN" altLang="en-US" sz="1200" dirty="0">
              <a:solidFill>
                <a:srgbClr val="797A6C"/>
              </a:solidFill>
              <a:latin typeface="Arial" panose="020B0604020202020204" pitchFamily="34" charset="0"/>
              <a:ea typeface="宋体" panose="02010600030101010101" pitchFamily="2" charset="-122"/>
            </a:endParaRPr>
          </a:p>
          <a:p>
            <a:pPr algn="just">
              <a:lnSpc>
                <a:spcPct val="120000"/>
              </a:lnSpc>
            </a:pPr>
            <a:r>
              <a:rPr lang="zh-CN" altLang="en-US" sz="1200" dirty="0">
                <a:solidFill>
                  <a:srgbClr val="797A6C"/>
                </a:solidFill>
                <a:ea typeface="宋体" panose="02010600030101010101" pitchFamily="2" charset="-122"/>
              </a:rPr>
              <a:t>     姊妹舒妇科护垫根据人体工学原理（女性阴道粘膜对药物吸收强的特点）采用“粘膜吸收给药”紧贴外阴使用，中药活性碱在人体温度（36℃）作用下快速持续进入阴道粘膜，带动中药生物碱分子源源不断地输送到病患处，快速杀灭排出致病菌（大肠杆菌、金黄色葡萄球菌以及白色念珠菌等）更将致病菌阻隔在私密处之外，增速血氧供给及时修复受损粘膜组织、细胞、病灶部位。阴部异味、瘙痒、松弛、干涩、白带异常及生殖系统疾病带来的各种不适逐步缓解消失，长期使用生殖系统免疫功能得以逐步恢复！</a:t>
            </a:r>
            <a:endParaRPr lang="zh-CN" altLang="en-US" sz="1200" dirty="0">
              <a:solidFill>
                <a:srgbClr val="797A6C"/>
              </a:solidFill>
              <a:ea typeface="宋体" panose="02010600030101010101" pitchFamily="2" charset="-122"/>
            </a:endParaRPr>
          </a:p>
        </p:txBody>
      </p:sp>
      <p:sp>
        <p:nvSpPr>
          <p:cNvPr id="20493" name="文本框 20492"/>
          <p:cNvSpPr txBox="1"/>
          <p:nvPr>
            <p:custDataLst>
              <p:tags r:id="rId18"/>
            </p:custDataLst>
          </p:nvPr>
        </p:nvSpPr>
        <p:spPr>
          <a:xfrm>
            <a:off x="899160" y="1029335"/>
            <a:ext cx="4378325" cy="368300"/>
          </a:xfrm>
          <a:prstGeom prst="rect">
            <a:avLst/>
          </a:prstGeom>
          <a:noFill/>
          <a:ln w="9525">
            <a:noFill/>
          </a:ln>
        </p:spPr>
        <p:txBody>
          <a:bodyPr wrap="square">
            <a:spAutoFit/>
          </a:bodyPr>
          <a:p>
            <a:r>
              <a:rPr lang="zh-CN" altLang="en-US" b="1" dirty="0">
                <a:solidFill>
                  <a:srgbClr val="EE0088"/>
                </a:solidFill>
                <a:latin typeface="方正黑体简体" panose="03000509000000000000" charset="-122"/>
                <a:ea typeface="方正黑体简体" panose="03000509000000000000" charset="-122"/>
                <a:cs typeface="方正黑体简体" panose="03000509000000000000" charset="-122"/>
              </a:rPr>
              <a:t>关爱女性健康-----姊妹舒妇科护垫</a:t>
            </a:r>
            <a:endParaRPr lang="zh-CN" altLang="en-US" b="1" dirty="0">
              <a:solidFill>
                <a:srgbClr val="EE0088"/>
              </a:solidFill>
              <a:latin typeface="方正黑体简体" panose="03000509000000000000" charset="-122"/>
              <a:ea typeface="方正黑体简体" panose="03000509000000000000" charset="-122"/>
              <a:cs typeface="方正黑体简体" panose="030005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800" fill="hold"/>
                                        <p:tgtEl>
                                          <p:spTgt spid="20482"/>
                                        </p:tgtEl>
                                        <p:attrNameLst>
                                          <p:attrName>ppt_x</p:attrName>
                                        </p:attrNameLst>
                                      </p:cBhvr>
                                      <p:tavLst>
                                        <p:tav tm="0">
                                          <p:val>
                                            <p:strVal val="#ppt_x-.2"/>
                                          </p:val>
                                        </p:tav>
                                        <p:tav tm="100000">
                                          <p:val>
                                            <p:strVal val="#ppt_x"/>
                                          </p:val>
                                        </p:tav>
                                      </p:tavLst>
                                    </p:anim>
                                    <p:anim calcmode="lin" valueType="num">
                                      <p:cBhvr>
                                        <p:cTn id="8" dur="800" fill="hold"/>
                                        <p:tgtEl>
                                          <p:spTgt spid="20482"/>
                                        </p:tgtEl>
                                        <p:attrNameLst>
                                          <p:attrName>ppt_y</p:attrName>
                                        </p:attrNameLst>
                                      </p:cBhvr>
                                      <p:tavLst>
                                        <p:tav tm="0">
                                          <p:val>
                                            <p:strVal val="#ppt_y"/>
                                          </p:val>
                                        </p:tav>
                                        <p:tav tm="100000">
                                          <p:val>
                                            <p:strVal val="#ppt_y"/>
                                          </p:val>
                                        </p:tav>
                                      </p:tavLst>
                                    </p:anim>
                                    <p:animEffect transition="in" filter="wipe(right)" prLst="gradientSize: 0.1">
                                      <p:cBhvr>
                                        <p:cTn id="9" dur="800"/>
                                        <p:tgtEl>
                                          <p:spTgt spid="20482"/>
                                        </p:tgtEl>
                                      </p:cBhvr>
                                    </p:animEffect>
                                  </p:childTnLst>
                                </p:cTn>
                              </p:par>
                            </p:childTnLst>
                          </p:cTn>
                        </p:par>
                        <p:par>
                          <p:cTn id="10" fill="hold">
                            <p:stCondLst>
                              <p:cond delay="1000"/>
                            </p:stCondLst>
                            <p:childTnLst>
                              <p:par>
                                <p:cTn id="11" presetID="53" presetClass="entr" presetSubtype="16" fill="hold" grpId="0" nodeType="afterEffect">
                                  <p:stCondLst>
                                    <p:cond delay="200"/>
                                  </p:stCondLst>
                                  <p:childTnLst>
                                    <p:set>
                                      <p:cBhvr>
                                        <p:cTn id="12" dur="1" fill="hold">
                                          <p:stCondLst>
                                            <p:cond delay="0"/>
                                          </p:stCondLst>
                                        </p:cTn>
                                        <p:tgtEl>
                                          <p:spTgt spid="20491"/>
                                        </p:tgtEl>
                                        <p:attrNameLst>
                                          <p:attrName>style.visibility</p:attrName>
                                        </p:attrNameLst>
                                      </p:cBhvr>
                                      <p:to>
                                        <p:strVal val="visible"/>
                                      </p:to>
                                    </p:set>
                                    <p:anim calcmode="lin" valueType="num">
                                      <p:cBhvr>
                                        <p:cTn id="13" dur="500" fill="hold"/>
                                        <p:tgtEl>
                                          <p:spTgt spid="20491"/>
                                        </p:tgtEl>
                                        <p:attrNameLst>
                                          <p:attrName>ppt_w</p:attrName>
                                        </p:attrNameLst>
                                      </p:cBhvr>
                                      <p:tavLst>
                                        <p:tav tm="0">
                                          <p:val>
                                            <p:fltVal val="0.000000"/>
                                          </p:val>
                                        </p:tav>
                                        <p:tav tm="100000">
                                          <p:val>
                                            <p:strVal val="#ppt_w"/>
                                          </p:val>
                                        </p:tav>
                                      </p:tavLst>
                                    </p:anim>
                                    <p:anim calcmode="lin" valueType="num">
                                      <p:cBhvr>
                                        <p:cTn id="14" dur="500" fill="hold"/>
                                        <p:tgtEl>
                                          <p:spTgt spid="20491"/>
                                        </p:tgtEl>
                                        <p:attrNameLst>
                                          <p:attrName>ppt_h</p:attrName>
                                        </p:attrNameLst>
                                      </p:cBhvr>
                                      <p:tavLst>
                                        <p:tav tm="0">
                                          <p:val>
                                            <p:fltVal val="0.000000"/>
                                          </p:val>
                                        </p:tav>
                                        <p:tav tm="100000">
                                          <p:val>
                                            <p:strVal val="#ppt_h"/>
                                          </p:val>
                                        </p:tav>
                                      </p:tavLst>
                                    </p:anim>
                                    <p:animEffect transition="in" filter="fade">
                                      <p:cBhvr>
                                        <p:cTn id="15" dur="500"/>
                                        <p:tgtEl>
                                          <p:spTgt spid="20491"/>
                                        </p:tgtEl>
                                      </p:cBhvr>
                                    </p:animEffect>
                                  </p:childTnLst>
                                </p:cTn>
                              </p:par>
                            </p:childTnLst>
                          </p:cTn>
                        </p:par>
                        <p:par>
                          <p:cTn id="16" fill="hold">
                            <p:stCondLst>
                              <p:cond delay="1700"/>
                            </p:stCondLst>
                            <p:childTnLst>
                              <p:par>
                                <p:cTn id="17" presetID="18" presetClass="entr" presetSubtype="6" fill="hold" grpId="0" nodeType="afterEffect">
                                  <p:stCondLst>
                                    <p:cond delay="300"/>
                                  </p:stCondLst>
                                  <p:childTnLst>
                                    <p:set>
                                      <p:cBhvr>
                                        <p:cTn id="18" dur="1" fill="hold">
                                          <p:stCondLst>
                                            <p:cond delay="0"/>
                                          </p:stCondLst>
                                        </p:cTn>
                                        <p:tgtEl>
                                          <p:spTgt spid="20492"/>
                                        </p:tgtEl>
                                        <p:attrNameLst>
                                          <p:attrName>style.visibility</p:attrName>
                                        </p:attrNameLst>
                                      </p:cBhvr>
                                      <p:to>
                                        <p:strVal val="visible"/>
                                      </p:to>
                                    </p:set>
                                    <p:animEffect transition="in" filter="strips(downRight)">
                                      <p:cBhvr>
                                        <p:cTn id="19" dur="500"/>
                                        <p:tgtEl>
                                          <p:spTgt spid="20492"/>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0493"/>
                                        </p:tgtEl>
                                        <p:attrNameLst>
                                          <p:attrName>style.visibility</p:attrName>
                                        </p:attrNameLst>
                                      </p:cBhvr>
                                      <p:to>
                                        <p:strVal val="visible"/>
                                      </p:to>
                                    </p:set>
                                    <p:anim calcmode="lin" valueType="num">
                                      <p:cBhvr>
                                        <p:cTn id="24" dur="1000" fill="hold"/>
                                        <p:tgtEl>
                                          <p:spTgt spid="20493"/>
                                        </p:tgtEl>
                                        <p:attrNameLst>
                                          <p:attrName>ppt_x</p:attrName>
                                        </p:attrNameLst>
                                      </p:cBhvr>
                                      <p:tavLst>
                                        <p:tav tm="0">
                                          <p:val>
                                            <p:strVal val="#ppt_x-.2"/>
                                          </p:val>
                                        </p:tav>
                                        <p:tav tm="100000">
                                          <p:val>
                                            <p:strVal val="#ppt_x"/>
                                          </p:val>
                                        </p:tav>
                                      </p:tavLst>
                                    </p:anim>
                                    <p:anim calcmode="lin" valueType="num">
                                      <p:cBhvr>
                                        <p:cTn id="25" dur="1000" fill="hold"/>
                                        <p:tgtEl>
                                          <p:spTgt spid="20493"/>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0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1" grpId="0"/>
      <p:bldP spid="20492" grpId="0"/>
      <p:bldP spid="20493" grpId="0" bldLvl="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3278505" y="2636520"/>
            <a:ext cx="5599430" cy="16592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05-</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姊妹舒妇科</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生理护理</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793115" y="3027045"/>
            <a:ext cx="2304415" cy="828040"/>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5" name="图片 4" descr="66"/>
          <p:cNvPicPr>
            <a:picLocks noChangeAspect="1"/>
          </p:cNvPicPr>
          <p:nvPr>
            <p:custDataLst>
              <p:tags r:id="rId4"/>
            </p:custDataLst>
          </p:nvPr>
        </p:nvPicPr>
        <p:blipFill>
          <a:blip r:embed="rId5"/>
          <a:stretch>
            <a:fillRect/>
          </a:stretch>
        </p:blipFill>
        <p:spPr>
          <a:xfrm>
            <a:off x="6071870" y="6413500"/>
            <a:ext cx="2827020" cy="330200"/>
          </a:xfrm>
          <a:prstGeom prst="rect">
            <a:avLst/>
          </a:prstGeom>
        </p:spPr>
      </p:pic>
      <p:pic>
        <p:nvPicPr>
          <p:cNvPr id="8" name="图片 7" descr="logo"/>
          <p:cNvPicPr>
            <a:picLocks noChangeAspect="1"/>
          </p:cNvPicPr>
          <p:nvPr>
            <p:custDataLst>
              <p:tags r:id="rId6"/>
            </p:custDataLst>
          </p:nvPr>
        </p:nvPicPr>
        <p:blipFill>
          <a:blip r:embed="rId7"/>
          <a:stretch>
            <a:fillRect/>
          </a:stretch>
        </p:blipFill>
        <p:spPr>
          <a:xfrm>
            <a:off x="6907530" y="188595"/>
            <a:ext cx="1953260" cy="71691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505269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05-</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妇科生理护理</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7411" name="TextBox 21"/>
          <p:cNvSpPr txBox="1"/>
          <p:nvPr>
            <p:custDataLst>
              <p:tags r:id="rId9"/>
            </p:custDataLst>
          </p:nvPr>
        </p:nvSpPr>
        <p:spPr>
          <a:xfrm>
            <a:off x="7888288" y="6687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4" name="TextBox 21"/>
          <p:cNvSpPr txBox="1"/>
          <p:nvPr>
            <p:custDataLst>
              <p:tags r:id="rId10"/>
            </p:custDataLst>
          </p:nvPr>
        </p:nvSpPr>
        <p:spPr>
          <a:xfrm>
            <a:off x="8015288" y="6814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20490" name="TextBox 21"/>
          <p:cNvSpPr txBox="1"/>
          <p:nvPr>
            <p:custDataLst>
              <p:tags r:id="rId11"/>
            </p:custDataLst>
          </p:nvPr>
        </p:nvSpPr>
        <p:spPr>
          <a:xfrm>
            <a:off x="8015288" y="6670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21508" name="文本框 21507"/>
          <p:cNvSpPr txBox="1"/>
          <p:nvPr>
            <p:custDataLst>
              <p:tags r:id="rId12"/>
            </p:custDataLst>
          </p:nvPr>
        </p:nvSpPr>
        <p:spPr>
          <a:xfrm>
            <a:off x="562293" y="4653280"/>
            <a:ext cx="8037512" cy="460375"/>
          </a:xfrm>
          <a:prstGeom prst="rect">
            <a:avLst/>
          </a:prstGeom>
          <a:noFill/>
          <a:ln w="9525">
            <a:noFill/>
          </a:ln>
        </p:spPr>
        <p:txBody>
          <a:bodyPr wrap="square">
            <a:spAutoFit/>
          </a:bodyPr>
          <a:p>
            <a:pPr algn="ctr"/>
            <a:r>
              <a:rPr lang="ko-KR" altLang="en-US" sz="2400">
                <a:solidFill>
                  <a:srgbClr val="EE0088"/>
                </a:solidFill>
                <a:latin typeface="百度综艺简体" panose="02010601030101010101" charset="-122"/>
                <a:ea typeface="百度综艺简体" panose="02010601030101010101" charset="-122"/>
                <a:cs typeface="百度综艺简体" panose="02010601030101010101" charset="-122"/>
              </a:rPr>
              <a:t>“姊妹舒”</a:t>
            </a:r>
            <a:r>
              <a:rPr lang="ko-KR" altLang="en-US" sz="2400">
                <a:solidFill>
                  <a:srgbClr val="EE0088"/>
                </a:solidFill>
                <a:latin typeface="百度综艺简体" panose="02010601030101010101" charset="-122"/>
                <a:ea typeface="百度综艺简体" panose="02010601030101010101" charset="-122"/>
                <a:cs typeface="百度综艺简体" panose="02010601030101010101" charset="-122"/>
                <a:sym typeface="+mn-ea"/>
              </a:rPr>
              <a:t>24小时</a:t>
            </a:r>
            <a:r>
              <a:rPr lang="ko-KR" altLang="en-US" sz="2400">
                <a:solidFill>
                  <a:srgbClr val="EE0088"/>
                </a:solidFill>
                <a:latin typeface="百度综艺简体" panose="02010601030101010101" charset="-122"/>
                <a:ea typeface="百度综艺简体" panose="02010601030101010101" charset="-122"/>
                <a:cs typeface="百度综艺简体" panose="02010601030101010101" charset="-122"/>
              </a:rPr>
              <a:t>全</a:t>
            </a:r>
            <a:r>
              <a:rPr lang="zh-CN" altLang="ko-KR" sz="2400">
                <a:solidFill>
                  <a:srgbClr val="EE0088"/>
                </a:solidFill>
                <a:latin typeface="百度综艺简体" panose="02010601030101010101" charset="-122"/>
                <a:ea typeface="百度综艺简体" panose="02010601030101010101" charset="-122"/>
                <a:cs typeface="百度综艺简体" panose="02010601030101010101" charset="-122"/>
              </a:rPr>
              <a:t>生命</a:t>
            </a:r>
            <a:r>
              <a:rPr lang="ko-KR" altLang="en-US" sz="2400">
                <a:solidFill>
                  <a:srgbClr val="EE0088"/>
                </a:solidFill>
                <a:latin typeface="百度综艺简体" panose="02010601030101010101" charset="-122"/>
                <a:ea typeface="百度综艺简体" panose="02010601030101010101" charset="-122"/>
                <a:cs typeface="百度综艺简体" panose="02010601030101010101" charset="-122"/>
              </a:rPr>
              <a:t>周期养护女性生殖生理健康</a:t>
            </a:r>
            <a:endParaRPr lang="ko-KR" altLang="en-US">
              <a:latin typeface="Malgun Gothic" panose="020B0503020000020004" pitchFamily="2" charset="-127"/>
              <a:ea typeface="Malgun Gothic" panose="020B0503020000020004" pitchFamily="2" charset="-127"/>
            </a:endParaRPr>
          </a:p>
        </p:txBody>
      </p:sp>
      <p:pic>
        <p:nvPicPr>
          <p:cNvPr id="5" name="图片 4" descr="6"/>
          <p:cNvPicPr>
            <a:picLocks noChangeAspect="1"/>
          </p:cNvPicPr>
          <p:nvPr>
            <p:custDataLst>
              <p:tags r:id="rId13"/>
            </p:custDataLst>
          </p:nvPr>
        </p:nvPicPr>
        <p:blipFill>
          <a:blip r:embed="rId14"/>
          <a:stretch>
            <a:fillRect/>
          </a:stretch>
        </p:blipFill>
        <p:spPr>
          <a:xfrm>
            <a:off x="2051685" y="1053465"/>
            <a:ext cx="5467985" cy="3289300"/>
          </a:xfrm>
          <a:prstGeom prst="rect">
            <a:avLst/>
          </a:prstGeom>
        </p:spPr>
      </p:pic>
      <p:pic>
        <p:nvPicPr>
          <p:cNvPr id="6" name="图片 5" descr="000"/>
          <p:cNvPicPr>
            <a:picLocks noChangeAspect="1"/>
          </p:cNvPicPr>
          <p:nvPr>
            <p:custDataLst>
              <p:tags r:id="rId15"/>
            </p:custDataLst>
          </p:nvPr>
        </p:nvPicPr>
        <p:blipFill>
          <a:blip r:embed="rId16"/>
          <a:stretch>
            <a:fillRect/>
          </a:stretch>
        </p:blipFill>
        <p:spPr>
          <a:xfrm>
            <a:off x="1979295" y="5301615"/>
            <a:ext cx="5175885" cy="91567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505269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05-</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妇科生理护理</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7411" name="TextBox 21"/>
          <p:cNvSpPr txBox="1"/>
          <p:nvPr>
            <p:custDataLst>
              <p:tags r:id="rId9"/>
            </p:custDataLst>
          </p:nvPr>
        </p:nvSpPr>
        <p:spPr>
          <a:xfrm>
            <a:off x="7888288" y="6687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4" name="TextBox 21"/>
          <p:cNvSpPr txBox="1"/>
          <p:nvPr>
            <p:custDataLst>
              <p:tags r:id="rId10"/>
            </p:custDataLst>
          </p:nvPr>
        </p:nvSpPr>
        <p:spPr>
          <a:xfrm>
            <a:off x="8015288" y="6814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20490" name="TextBox 21"/>
          <p:cNvSpPr txBox="1"/>
          <p:nvPr>
            <p:custDataLst>
              <p:tags r:id="rId11"/>
            </p:custDataLst>
          </p:nvPr>
        </p:nvSpPr>
        <p:spPr>
          <a:xfrm>
            <a:off x="8015288" y="6670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8220" name="TextBox 21"/>
          <p:cNvSpPr txBox="1"/>
          <p:nvPr>
            <p:custDataLst>
              <p:tags r:id="rId12"/>
            </p:custDataLst>
          </p:nvPr>
        </p:nvSpPr>
        <p:spPr>
          <a:xfrm>
            <a:off x="7744778" y="6184900"/>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38" name="文本框 37"/>
          <p:cNvSpPr txBox="1"/>
          <p:nvPr>
            <p:custDataLst>
              <p:tags r:id="rId13"/>
            </p:custDataLst>
          </p:nvPr>
        </p:nvSpPr>
        <p:spPr>
          <a:xfrm>
            <a:off x="395605" y="5410200"/>
            <a:ext cx="2380615" cy="521970"/>
          </a:xfrm>
          <a:prstGeom prst="rect">
            <a:avLst/>
          </a:prstGeom>
          <a:noFill/>
        </p:spPr>
        <p:txBody>
          <a:bodyPr wrap="square" rtlCol="0">
            <a:spAutoFit/>
          </a:bodyPr>
          <a:p>
            <a:r>
              <a:rPr lang="zh-CN" altLang="en-US" sz="1400" b="1">
                <a:latin typeface="宋体" panose="02010600030101010101" pitchFamily="2" charset="-122"/>
                <a:ea typeface="宋体" panose="02010600030101010101" pitchFamily="2" charset="-122"/>
              </a:rPr>
              <a:t>妇科瘙痒、异味、白带异常患者的护理。</a:t>
            </a:r>
            <a:endParaRPr lang="zh-CN" altLang="en-US" sz="1400" b="1">
              <a:latin typeface="宋体" panose="02010600030101010101" pitchFamily="2" charset="-122"/>
              <a:ea typeface="宋体" panose="02010600030101010101" pitchFamily="2" charset="-122"/>
            </a:endParaRPr>
          </a:p>
        </p:txBody>
      </p:sp>
      <p:sp>
        <p:nvSpPr>
          <p:cNvPr id="39" name="文本框 38"/>
          <p:cNvSpPr txBox="1"/>
          <p:nvPr>
            <p:custDataLst>
              <p:tags r:id="rId14"/>
            </p:custDataLst>
          </p:nvPr>
        </p:nvSpPr>
        <p:spPr>
          <a:xfrm>
            <a:off x="3379470" y="5410200"/>
            <a:ext cx="2098675" cy="306705"/>
          </a:xfrm>
          <a:prstGeom prst="rect">
            <a:avLst/>
          </a:prstGeom>
          <a:noFill/>
        </p:spPr>
        <p:txBody>
          <a:bodyPr wrap="square" rtlCol="0">
            <a:spAutoFit/>
          </a:bodyPr>
          <a:p>
            <a:pPr algn="l"/>
            <a:r>
              <a:rPr lang="zh-CN" altLang="en-US" sz="1400" b="1">
                <a:latin typeface="宋体" panose="02010600030101010101" pitchFamily="2" charset="-122"/>
                <a:ea typeface="宋体" panose="02010600030101010101" pitchFamily="2" charset="-122"/>
              </a:rPr>
              <a:t>更年期女性的生殖护理</a:t>
            </a:r>
            <a:r>
              <a:rPr lang="zh-CN" altLang="en-US" sz="1400">
                <a:latin typeface="宋体" panose="02010600030101010101" pitchFamily="2" charset="-122"/>
                <a:ea typeface="宋体" panose="02010600030101010101" pitchFamily="2" charset="-122"/>
              </a:rPr>
              <a:t>。</a:t>
            </a:r>
            <a:endParaRPr lang="zh-CN" altLang="en-US" sz="1400">
              <a:latin typeface="宋体" panose="02010600030101010101" pitchFamily="2" charset="-122"/>
              <a:ea typeface="宋体" panose="02010600030101010101" pitchFamily="2" charset="-122"/>
            </a:endParaRPr>
          </a:p>
        </p:txBody>
      </p:sp>
      <p:sp>
        <p:nvSpPr>
          <p:cNvPr id="40" name="文本框 39"/>
          <p:cNvSpPr txBox="1"/>
          <p:nvPr>
            <p:custDataLst>
              <p:tags r:id="rId15"/>
            </p:custDataLst>
          </p:nvPr>
        </p:nvSpPr>
        <p:spPr>
          <a:xfrm>
            <a:off x="6223635" y="5445125"/>
            <a:ext cx="2217420" cy="306705"/>
          </a:xfrm>
          <a:prstGeom prst="rect">
            <a:avLst/>
          </a:prstGeom>
          <a:noFill/>
        </p:spPr>
        <p:txBody>
          <a:bodyPr wrap="square" rtlCol="0">
            <a:spAutoFit/>
          </a:bodyPr>
          <a:p>
            <a:pPr algn="l"/>
            <a:r>
              <a:rPr lang="zh-CN" altLang="en-US" sz="1400" b="1">
                <a:latin typeface="宋体" panose="02010600030101010101" pitchFamily="2" charset="-122"/>
                <a:ea typeface="宋体" panose="02010600030101010101" pitchFamily="2" charset="-122"/>
              </a:rPr>
              <a:t>青春期女性的私密护理。</a:t>
            </a:r>
            <a:endParaRPr lang="zh-CN" altLang="en-US" sz="1400" b="1">
              <a:latin typeface="宋体" panose="02010600030101010101" pitchFamily="2" charset="-122"/>
              <a:ea typeface="宋体" panose="02010600030101010101" pitchFamily="2" charset="-122"/>
            </a:endParaRPr>
          </a:p>
        </p:txBody>
      </p:sp>
      <p:pic>
        <p:nvPicPr>
          <p:cNvPr id="41" name="图片 40" descr="C:/Users/我/AppData/Local/Temp/picturecompress_20210112155234/output_1.jpgoutput_1"/>
          <p:cNvPicPr>
            <a:picLocks noChangeAspect="1"/>
          </p:cNvPicPr>
          <p:nvPr>
            <p:custDataLst>
              <p:tags r:id="rId16"/>
            </p:custDataLst>
          </p:nvPr>
        </p:nvPicPr>
        <p:blipFill>
          <a:blip r:embed="rId17"/>
          <a:srcRect l="6821" r="12372"/>
          <a:stretch>
            <a:fillRect/>
          </a:stretch>
        </p:blipFill>
        <p:spPr>
          <a:xfrm>
            <a:off x="467995" y="3379470"/>
            <a:ext cx="2193925" cy="1810385"/>
          </a:xfrm>
          <a:prstGeom prst="rect">
            <a:avLst/>
          </a:prstGeom>
        </p:spPr>
      </p:pic>
      <p:pic>
        <p:nvPicPr>
          <p:cNvPr id="42" name="图片 41" descr="C:/Users/我/AppData/Local/Temp/picturecompress_20210112155455/output_1.jpgoutput_1"/>
          <p:cNvPicPr>
            <a:picLocks noChangeAspect="1"/>
          </p:cNvPicPr>
          <p:nvPr>
            <p:custDataLst>
              <p:tags r:id="rId18"/>
            </p:custDataLst>
          </p:nvPr>
        </p:nvPicPr>
        <p:blipFill>
          <a:blip r:embed="rId19"/>
          <a:srcRect r="14108"/>
          <a:stretch>
            <a:fillRect/>
          </a:stretch>
        </p:blipFill>
        <p:spPr>
          <a:xfrm>
            <a:off x="3275965" y="3344545"/>
            <a:ext cx="2297430" cy="1783715"/>
          </a:xfrm>
          <a:prstGeom prst="rect">
            <a:avLst/>
          </a:prstGeom>
        </p:spPr>
      </p:pic>
      <p:pic>
        <p:nvPicPr>
          <p:cNvPr id="43" name="图片 42" descr="398835516"/>
          <p:cNvPicPr>
            <a:picLocks noChangeAspect="1"/>
          </p:cNvPicPr>
          <p:nvPr>
            <p:custDataLst>
              <p:tags r:id="rId20"/>
            </p:custDataLst>
          </p:nvPr>
        </p:nvPicPr>
        <p:blipFill>
          <a:blip r:embed="rId21"/>
          <a:srcRect b="51409"/>
          <a:stretch>
            <a:fillRect/>
          </a:stretch>
        </p:blipFill>
        <p:spPr>
          <a:xfrm>
            <a:off x="6123940" y="3343910"/>
            <a:ext cx="2417445" cy="1762125"/>
          </a:xfrm>
          <a:prstGeom prst="rect">
            <a:avLst/>
          </a:prstGeom>
        </p:spPr>
      </p:pic>
      <p:sp>
        <p:nvSpPr>
          <p:cNvPr id="46" name="文本框 45"/>
          <p:cNvSpPr txBox="1"/>
          <p:nvPr>
            <p:custDataLst>
              <p:tags r:id="rId22"/>
            </p:custDataLst>
          </p:nvPr>
        </p:nvSpPr>
        <p:spPr>
          <a:xfrm>
            <a:off x="364490" y="1124585"/>
            <a:ext cx="8331835" cy="1938020"/>
          </a:xfrm>
          <a:prstGeom prst="rect">
            <a:avLst/>
          </a:prstGeom>
          <a:noFill/>
        </p:spPr>
        <p:txBody>
          <a:bodyPr wrap="square" rtlCol="0">
            <a:spAutoFit/>
          </a:bodyPr>
          <a:p>
            <a:pPr algn="just">
              <a:lnSpc>
                <a:spcPct val="150000"/>
              </a:lnSpc>
            </a:pPr>
            <a:r>
              <a:rPr lang="zh-CN" altLang="en-US" sz="1600">
                <a:solidFill>
                  <a:srgbClr val="E66C7D"/>
                </a:solidFill>
                <a:latin typeface="宋体" panose="02010600030101010101" pitchFamily="2" charset="-122"/>
                <a:ea typeface="宋体" panose="02010600030101010101" pitchFamily="2" charset="-122"/>
                <a:cs typeface="宋体" panose="02010600030101010101" pitchFamily="2" charset="-122"/>
              </a:rPr>
              <a:t>新一代高科技妇科产品</a:t>
            </a:r>
            <a:r>
              <a:rPr lang="zh-CN" altLang="en-US" sz="1600">
                <a:latin typeface="宋体" panose="02010600030101010101" pitchFamily="2" charset="-122"/>
                <a:ea typeface="宋体" panose="02010600030101010101" pitchFamily="2" charset="-122"/>
                <a:cs typeface="宋体" panose="02010600030101010101" pitchFamily="2" charset="-122"/>
              </a:rPr>
              <a:t>“姊妹舒”是我公司科研人员运用中医经络学说及内病外治外病外治理论，吸收现代</a:t>
            </a:r>
            <a:r>
              <a:rPr lang="zh-CN" altLang="en-US" sz="1600">
                <a:solidFill>
                  <a:srgbClr val="E66C7D"/>
                </a:solidFill>
                <a:latin typeface="宋体" panose="02010600030101010101" pitchFamily="2" charset="-122"/>
                <a:ea typeface="宋体" panose="02010600030101010101" pitchFamily="2" charset="-122"/>
                <a:cs typeface="宋体" panose="02010600030101010101" pitchFamily="2" charset="-122"/>
              </a:rPr>
              <a:t>生理解剖学、药理学、免疫学、微循环学、生殖生理及内分泌学</a:t>
            </a:r>
            <a:r>
              <a:rPr lang="zh-CN" altLang="en-US" sz="1600">
                <a:latin typeface="宋体" panose="02010600030101010101" pitchFamily="2" charset="-122"/>
                <a:ea typeface="宋体" panose="02010600030101010101" pitchFamily="2" charset="-122"/>
                <a:cs typeface="宋体" panose="02010600030101010101" pitchFamily="2" charset="-122"/>
              </a:rPr>
              <a:t>最新研究成果，采用现代中药制剂技术研制成功的一种独具特效的妇科新药，具有明显的止痒、镇痛、抗真菌、抗原虫、抗病毒、增强机体抗病能力的作用。且</a:t>
            </a:r>
            <a:r>
              <a:rPr lang="zh-CN" altLang="en-US" sz="1600">
                <a:solidFill>
                  <a:srgbClr val="E66C7D"/>
                </a:solidFill>
                <a:latin typeface="宋体" panose="02010600030101010101" pitchFamily="2" charset="-122"/>
                <a:ea typeface="宋体" panose="02010600030101010101" pitchFamily="2" charset="-122"/>
                <a:cs typeface="宋体" panose="02010600030101010101" pitchFamily="2" charset="-122"/>
              </a:rPr>
              <a:t>无毒性、无刺激性和过敏性，</a:t>
            </a:r>
            <a:r>
              <a:rPr lang="zh-CN" altLang="en-US" sz="1600">
                <a:latin typeface="宋体" panose="02010600030101010101" pitchFamily="2" charset="-122"/>
                <a:ea typeface="宋体" panose="02010600030101010101" pitchFamily="2" charset="-122"/>
                <a:cs typeface="宋体" panose="02010600030101010101" pitchFamily="2" charset="-122"/>
              </a:rPr>
              <a:t>对妇科常见疾病有很显著的疗效。</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505269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05-</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妇科生理护理</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7411" name="TextBox 21"/>
          <p:cNvSpPr txBox="1"/>
          <p:nvPr>
            <p:custDataLst>
              <p:tags r:id="rId9"/>
            </p:custDataLst>
          </p:nvPr>
        </p:nvSpPr>
        <p:spPr>
          <a:xfrm>
            <a:off x="7888288" y="6687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4" name="TextBox 21"/>
          <p:cNvSpPr txBox="1"/>
          <p:nvPr>
            <p:custDataLst>
              <p:tags r:id="rId10"/>
            </p:custDataLst>
          </p:nvPr>
        </p:nvSpPr>
        <p:spPr>
          <a:xfrm>
            <a:off x="8015288" y="6814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20490" name="TextBox 21"/>
          <p:cNvSpPr txBox="1"/>
          <p:nvPr>
            <p:custDataLst>
              <p:tags r:id="rId11"/>
            </p:custDataLst>
          </p:nvPr>
        </p:nvSpPr>
        <p:spPr>
          <a:xfrm>
            <a:off x="8015288" y="6670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8220" name="TextBox 21"/>
          <p:cNvSpPr txBox="1"/>
          <p:nvPr>
            <p:custDataLst>
              <p:tags r:id="rId12"/>
            </p:custDataLst>
          </p:nvPr>
        </p:nvSpPr>
        <p:spPr>
          <a:xfrm>
            <a:off x="7744778" y="6184900"/>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31" name="TextBox 129"/>
          <p:cNvSpPr txBox="1"/>
          <p:nvPr>
            <p:custDataLst>
              <p:tags r:id="rId13"/>
            </p:custDataLst>
          </p:nvPr>
        </p:nvSpPr>
        <p:spPr>
          <a:xfrm>
            <a:off x="755650" y="3932555"/>
            <a:ext cx="2204720" cy="1720215"/>
          </a:xfrm>
          <a:prstGeom prst="rect">
            <a:avLst/>
          </a:prstGeom>
          <a:noFill/>
          <a:ln w="9525">
            <a:noFill/>
          </a:ln>
        </p:spPr>
        <p:txBody>
          <a:bodyPr wrap="square">
            <a:spAutoFit/>
          </a:bodyPr>
          <a:p>
            <a:pPr algn="ctr">
              <a:lnSpc>
                <a:spcPct val="150000"/>
              </a:lnSpc>
            </a:pPr>
            <a:r>
              <a:rPr lang="zh-CN" altLang="en-US" sz="1300" b="1" dirty="0">
                <a:effectLst/>
                <a:latin typeface="Arail" charset="0"/>
                <a:sym typeface="+mn-ea"/>
              </a:rPr>
              <a:t>经期前后的护理</a:t>
            </a:r>
            <a:endParaRPr lang="zh-CN" altLang="en-US" sz="1300" b="1" dirty="0">
              <a:solidFill>
                <a:schemeClr val="tx1"/>
              </a:solidFill>
              <a:effectLst/>
              <a:latin typeface="Arial Black" panose="020B0A04020102020204" pitchFamily="2" charset="0"/>
              <a:ea typeface="宋体" panose="02010600030101010101" pitchFamily="2" charset="-122"/>
            </a:endParaRPr>
          </a:p>
          <a:p>
            <a:pPr algn="just">
              <a:lnSpc>
                <a:spcPct val="150000"/>
              </a:lnSpc>
            </a:pPr>
            <a:r>
              <a:rPr lang="zh-CN" altLang="en-US" sz="1200" dirty="0">
                <a:solidFill>
                  <a:schemeClr val="tx1"/>
                </a:solidFill>
                <a:effectLst/>
                <a:latin typeface="Arial Black" panose="020B0A04020102020204" pitchFamily="2" charset="0"/>
                <a:sym typeface="+mn-ea"/>
              </a:rPr>
              <a:t>月经前三天后四天，使用姊妹舒可以降低妇科发病率。对月经不调、痛经、内分泌失调有调理作用。</a:t>
            </a:r>
            <a:endParaRPr lang="zh-CN" altLang="en-US" sz="1200" dirty="0">
              <a:solidFill>
                <a:schemeClr val="tx1"/>
              </a:solidFill>
              <a:effectLst/>
              <a:latin typeface="Arial Black" panose="020B0A04020102020204" pitchFamily="2" charset="0"/>
              <a:ea typeface="宋体" panose="02010600030101010101" pitchFamily="2" charset="-122"/>
            </a:endParaRPr>
          </a:p>
          <a:p>
            <a:pPr algn="just">
              <a:lnSpc>
                <a:spcPct val="120000"/>
              </a:lnSpc>
              <a:spcBef>
                <a:spcPts val="0"/>
              </a:spcBef>
              <a:spcAft>
                <a:spcPts val="0"/>
              </a:spcAft>
            </a:pPr>
            <a:endParaRPr lang="zh-CN" altLang="en-US" sz="1200" dirty="0">
              <a:solidFill>
                <a:schemeClr val="tx1"/>
              </a:solidFill>
              <a:effectLst/>
              <a:latin typeface="Arial Black" panose="020B0A04020102020204" pitchFamily="2" charset="0"/>
              <a:ea typeface="宋体" panose="02010600030101010101" pitchFamily="2" charset="-122"/>
              <a:cs typeface="Arail" charset="0"/>
            </a:endParaRPr>
          </a:p>
        </p:txBody>
      </p:sp>
      <p:sp>
        <p:nvSpPr>
          <p:cNvPr id="8228" name="TextBox 131"/>
          <p:cNvSpPr txBox="1"/>
          <p:nvPr>
            <p:custDataLst>
              <p:tags r:id="rId14"/>
            </p:custDataLst>
          </p:nvPr>
        </p:nvSpPr>
        <p:spPr>
          <a:xfrm>
            <a:off x="3400425" y="4004945"/>
            <a:ext cx="2427605" cy="2330450"/>
          </a:xfrm>
          <a:prstGeom prst="rect">
            <a:avLst/>
          </a:prstGeom>
          <a:noFill/>
          <a:ln w="9525">
            <a:noFill/>
          </a:ln>
        </p:spPr>
        <p:txBody>
          <a:bodyPr wrap="square">
            <a:spAutoFit/>
          </a:bodyPr>
          <a:p>
            <a:pPr algn="ctr">
              <a:lnSpc>
                <a:spcPct val="150000"/>
              </a:lnSpc>
            </a:pPr>
            <a:r>
              <a:rPr lang="zh-CN" altLang="en-US" sz="1300" b="1" dirty="0">
                <a:solidFill>
                  <a:schemeClr val="tx1"/>
                </a:solidFill>
                <a:effectLst/>
                <a:latin typeface="Arail" charset="0"/>
                <a:sym typeface="+mn-ea"/>
              </a:rPr>
              <a:t>游泳后的护理</a:t>
            </a:r>
            <a:endParaRPr lang="zh-CN" altLang="en-US" sz="1300" b="1" dirty="0">
              <a:solidFill>
                <a:schemeClr val="tx1"/>
              </a:solidFill>
              <a:effectLst/>
              <a:latin typeface="Arial Black" panose="020B0A04020102020204" pitchFamily="2" charset="0"/>
              <a:ea typeface="宋体" panose="02010600030101010101" pitchFamily="2" charset="-122"/>
            </a:endParaRPr>
          </a:p>
          <a:p>
            <a:pPr algn="just">
              <a:lnSpc>
                <a:spcPct val="150000"/>
              </a:lnSpc>
              <a:spcBef>
                <a:spcPts val="0"/>
              </a:spcBef>
              <a:spcAft>
                <a:spcPts val="0"/>
              </a:spcAft>
            </a:pPr>
            <a:r>
              <a:rPr lang="zh-CN" altLang="en-US" sz="1200" dirty="0">
                <a:solidFill>
                  <a:schemeClr val="tx1"/>
                </a:solidFill>
                <a:effectLst/>
                <a:latin typeface="Arial Black" panose="020B0A04020102020204" pitchFamily="2" charset="0"/>
                <a:sym typeface="+mn-ea"/>
              </a:rPr>
              <a:t>偌大的游泳池。看起来</a:t>
            </a:r>
            <a:r>
              <a:rPr lang="zh-CN" altLang="en-US" sz="1200" dirty="0">
                <a:solidFill>
                  <a:schemeClr val="tx1"/>
                </a:solidFill>
                <a:effectLst/>
                <a:sym typeface="+mn-ea"/>
              </a:rPr>
              <a:t>清澈见底，殊不知，许许多多的小细菌正潜伏其中，此时感染几率非常大。而如果能在游泳前后，各使用一片姊妹舒，就可以起到预防和</a:t>
            </a:r>
            <a:endParaRPr lang="zh-CN" altLang="en-US" sz="1200" dirty="0">
              <a:solidFill>
                <a:schemeClr val="tx1"/>
              </a:solidFill>
              <a:effectLst/>
              <a:latin typeface="Arial" panose="020B0604020202020204" pitchFamily="34" charset="0"/>
              <a:ea typeface="宋体" panose="02010600030101010101" pitchFamily="2" charset="-122"/>
            </a:endParaRPr>
          </a:p>
          <a:p>
            <a:pPr algn="just">
              <a:lnSpc>
                <a:spcPct val="150000"/>
              </a:lnSpc>
              <a:spcBef>
                <a:spcPts val="0"/>
              </a:spcBef>
              <a:spcAft>
                <a:spcPts val="0"/>
              </a:spcAft>
            </a:pPr>
            <a:r>
              <a:rPr lang="zh-CN" altLang="en-US" sz="1200" dirty="0">
                <a:solidFill>
                  <a:schemeClr val="tx1"/>
                </a:solidFill>
                <a:effectLst/>
                <a:sym typeface="+mn-ea"/>
              </a:rPr>
              <a:t>消灭致病菌的作用。</a:t>
            </a:r>
            <a:endParaRPr lang="zh-CN" altLang="en-US" sz="1200" dirty="0">
              <a:solidFill>
                <a:schemeClr val="tx1"/>
              </a:solidFill>
              <a:effectLst/>
              <a:latin typeface="Arial" panose="020B0604020202020204" pitchFamily="34" charset="0"/>
              <a:ea typeface="宋体" panose="02010600030101010101" pitchFamily="2" charset="-122"/>
            </a:endParaRPr>
          </a:p>
          <a:p>
            <a:pPr algn="just">
              <a:lnSpc>
                <a:spcPct val="150000"/>
              </a:lnSpc>
              <a:spcBef>
                <a:spcPts val="0"/>
              </a:spcBef>
              <a:spcAft>
                <a:spcPts val="0"/>
              </a:spcAft>
            </a:pPr>
            <a:endParaRPr lang="zh-CN" altLang="en-US" sz="1200" dirty="0">
              <a:solidFill>
                <a:schemeClr val="tx1"/>
              </a:solidFill>
              <a:effectLst/>
              <a:latin typeface="Arial" panose="020B0604020202020204" pitchFamily="34" charset="0"/>
              <a:ea typeface="宋体" panose="02010600030101010101" pitchFamily="2" charset="-122"/>
            </a:endParaRPr>
          </a:p>
        </p:txBody>
      </p:sp>
      <p:sp>
        <p:nvSpPr>
          <p:cNvPr id="8229" name="TextBox 132"/>
          <p:cNvSpPr txBox="1"/>
          <p:nvPr>
            <p:custDataLst>
              <p:tags r:id="rId15"/>
            </p:custDataLst>
          </p:nvPr>
        </p:nvSpPr>
        <p:spPr>
          <a:xfrm>
            <a:off x="6156325" y="3936365"/>
            <a:ext cx="2421255" cy="2607310"/>
          </a:xfrm>
          <a:prstGeom prst="rect">
            <a:avLst/>
          </a:prstGeom>
          <a:noFill/>
          <a:ln w="9525">
            <a:noFill/>
          </a:ln>
        </p:spPr>
        <p:txBody>
          <a:bodyPr wrap="square">
            <a:spAutoFit/>
          </a:bodyPr>
          <a:p>
            <a:pPr algn="ctr">
              <a:lnSpc>
                <a:spcPct val="150000"/>
              </a:lnSpc>
            </a:pPr>
            <a:r>
              <a:rPr lang="zh-CN" altLang="en-US" sz="1300" b="1" dirty="0">
                <a:effectLst/>
                <a:latin typeface="Arail" charset="0"/>
                <a:sym typeface="+mn-ea"/>
              </a:rPr>
              <a:t>同房后的护理</a:t>
            </a:r>
            <a:endParaRPr lang="zh-CN" altLang="en-US" sz="1200" dirty="0">
              <a:solidFill>
                <a:schemeClr val="tx1"/>
              </a:solidFill>
              <a:effectLst/>
              <a:latin typeface="Arial Black" panose="020B0A04020102020204" pitchFamily="2" charset="0"/>
              <a:sym typeface="+mn-ea"/>
            </a:endParaRPr>
          </a:p>
          <a:p>
            <a:pPr algn="just">
              <a:lnSpc>
                <a:spcPct val="150000"/>
              </a:lnSpc>
              <a:spcBef>
                <a:spcPts val="0"/>
              </a:spcBef>
              <a:spcAft>
                <a:spcPts val="0"/>
              </a:spcAft>
            </a:pPr>
            <a:r>
              <a:rPr lang="zh-CN" altLang="en-US" sz="1200" dirty="0">
                <a:solidFill>
                  <a:schemeClr val="tx1"/>
                </a:solidFill>
                <a:effectLst/>
                <a:latin typeface="Arial Black" panose="020B0A04020102020204" pitchFamily="2" charset="0"/>
                <a:sym typeface="+mn-ea"/>
              </a:rPr>
              <a:t>由于不洁性生活引发女性妇科炎症的案例非常普遍，所以我们不但要注意个人及性伴侣的卫生，更要做好自身防护。房事之后，通过姊妹舒可有效杀灭致病菌，从此不必担心卫生问题而让性福大打折扣。</a:t>
            </a:r>
            <a:endParaRPr lang="zh-CN" altLang="en-US" sz="1200" dirty="0">
              <a:solidFill>
                <a:schemeClr val="tx1"/>
              </a:solidFill>
              <a:effectLst/>
              <a:latin typeface="Arial Black" panose="020B0A04020102020204" pitchFamily="2" charset="0"/>
              <a:ea typeface="宋体" panose="02010600030101010101" pitchFamily="2" charset="-122"/>
            </a:endParaRPr>
          </a:p>
          <a:p>
            <a:pPr algn="just">
              <a:lnSpc>
                <a:spcPct val="150000"/>
              </a:lnSpc>
              <a:spcBef>
                <a:spcPts val="0"/>
              </a:spcBef>
              <a:spcAft>
                <a:spcPts val="0"/>
              </a:spcAft>
            </a:pPr>
            <a:endParaRPr lang="zh-CN" altLang="en-US" sz="1200" dirty="0">
              <a:solidFill>
                <a:schemeClr val="tx1"/>
              </a:solidFill>
              <a:effectLst/>
              <a:latin typeface="Arial Black" panose="020B0A04020102020204" pitchFamily="2" charset="0"/>
              <a:ea typeface="宋体" panose="02010600030101010101" pitchFamily="2" charset="-122"/>
            </a:endParaRPr>
          </a:p>
        </p:txBody>
      </p:sp>
      <p:pic>
        <p:nvPicPr>
          <p:cNvPr id="38" name="图片 37" descr="C:/Users/我/AppData/Local/Temp/picturecompress_20210112151412/output_1.jpgoutput_1"/>
          <p:cNvPicPr>
            <a:picLocks noChangeAspect="1"/>
          </p:cNvPicPr>
          <p:nvPr>
            <p:custDataLst>
              <p:tags r:id="rId16"/>
            </p:custDataLst>
          </p:nvPr>
        </p:nvPicPr>
        <p:blipFill>
          <a:blip r:embed="rId17"/>
          <a:srcRect l="30802" t="-796" r="2545" b="796"/>
          <a:stretch>
            <a:fillRect/>
          </a:stretch>
        </p:blipFill>
        <p:spPr>
          <a:xfrm>
            <a:off x="682625" y="1196340"/>
            <a:ext cx="2371090" cy="2371090"/>
          </a:xfrm>
          <a:prstGeom prst="rect">
            <a:avLst/>
          </a:prstGeom>
        </p:spPr>
      </p:pic>
      <p:pic>
        <p:nvPicPr>
          <p:cNvPr id="39" name="图片 38" descr="C:/Users/我/AppData/Local/Temp/picturecompress_20210112151149/output_1.jpgoutput_1"/>
          <p:cNvPicPr>
            <a:picLocks noChangeAspect="1"/>
          </p:cNvPicPr>
          <p:nvPr>
            <p:custDataLst>
              <p:tags r:id="rId18"/>
            </p:custDataLst>
          </p:nvPr>
        </p:nvPicPr>
        <p:blipFill>
          <a:blip r:embed="rId19"/>
          <a:srcRect l="13525" r="13525"/>
          <a:stretch>
            <a:fillRect/>
          </a:stretch>
        </p:blipFill>
        <p:spPr>
          <a:xfrm>
            <a:off x="3400985" y="1200634"/>
            <a:ext cx="2366161" cy="2366161"/>
          </a:xfrm>
          <a:prstGeom prst="rect">
            <a:avLst/>
          </a:prstGeom>
        </p:spPr>
      </p:pic>
      <p:pic>
        <p:nvPicPr>
          <p:cNvPr id="40" name="图片 39" descr="179830426(1)"/>
          <p:cNvPicPr>
            <a:picLocks noChangeAspect="1"/>
          </p:cNvPicPr>
          <p:nvPr>
            <p:custDataLst>
              <p:tags r:id="rId20"/>
            </p:custDataLst>
          </p:nvPr>
        </p:nvPicPr>
        <p:blipFill>
          <a:blip r:embed="rId21"/>
          <a:srcRect l="30" t="24883" r="-30" b="8393"/>
          <a:stretch>
            <a:fillRect/>
          </a:stretch>
        </p:blipFill>
        <p:spPr>
          <a:xfrm>
            <a:off x="6156325" y="1199515"/>
            <a:ext cx="2391410" cy="23914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Right)">
                                      <p:cBhvr>
                                        <p:cTn id="7" dur="500"/>
                                        <p:tgtEl>
                                          <p:spTgt spid="31"/>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8228"/>
                                        </p:tgtEl>
                                        <p:attrNameLst>
                                          <p:attrName>style.visibility</p:attrName>
                                        </p:attrNameLst>
                                      </p:cBhvr>
                                      <p:to>
                                        <p:strVal val="visible"/>
                                      </p:to>
                                    </p:set>
                                    <p:animEffect transition="in" filter="strips(downRight)">
                                      <p:cBhvr>
                                        <p:cTn id="11" dur="500"/>
                                        <p:tgtEl>
                                          <p:spTgt spid="8228"/>
                                        </p:tgtEl>
                                      </p:cBhvr>
                                    </p:animEffect>
                                  </p:childTnLst>
                                </p:cTn>
                              </p:par>
                            </p:childTnLst>
                          </p:cTn>
                        </p:par>
                        <p:par>
                          <p:cTn id="12" fill="hold">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8229"/>
                                        </p:tgtEl>
                                        <p:attrNameLst>
                                          <p:attrName>style.visibility</p:attrName>
                                        </p:attrNameLst>
                                      </p:cBhvr>
                                      <p:to>
                                        <p:strVal val="visible"/>
                                      </p:to>
                                    </p:set>
                                    <p:animEffect transition="in" filter="strips(downRight)">
                                      <p:cBhvr>
                                        <p:cTn id="15" dur="500"/>
                                        <p:tgtEl>
                                          <p:spTgt spid="8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228" grpId="0"/>
      <p:bldP spid="822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505269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05-</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姊妹舒</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妇科生理护理</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8" name="图片 7" descr="logo"/>
          <p:cNvPicPr>
            <a:picLocks noChangeAspect="1"/>
          </p:cNvPicPr>
          <p:nvPr>
            <p:custDataLst>
              <p:tags r:id="rId4"/>
            </p:custDataLst>
          </p:nvPr>
        </p:nvPicPr>
        <p:blipFill>
          <a:blip r:embed="rId5"/>
          <a:stretch>
            <a:fillRect/>
          </a:stretch>
        </p:blipFill>
        <p:spPr>
          <a:xfrm>
            <a:off x="6907530" y="188595"/>
            <a:ext cx="1953260" cy="716915"/>
          </a:xfrm>
          <a:prstGeom prst="rect">
            <a:avLst/>
          </a:prstGeom>
        </p:spPr>
      </p:pic>
      <p:pic>
        <p:nvPicPr>
          <p:cNvPr id="7" name="图片 6" descr="66"/>
          <p:cNvPicPr>
            <a:picLocks noChangeAspect="1"/>
          </p:cNvPicPr>
          <p:nvPr>
            <p:custDataLst>
              <p:tags r:id="rId6"/>
            </p:custDataLst>
          </p:nvPr>
        </p:nvPicPr>
        <p:blipFill>
          <a:blip r:embed="rId7"/>
          <a:stretch>
            <a:fillRect/>
          </a:stretch>
        </p:blipFill>
        <p:spPr>
          <a:xfrm>
            <a:off x="6071870" y="6413500"/>
            <a:ext cx="2827020" cy="330200"/>
          </a:xfrm>
          <a:prstGeom prst="rect">
            <a:avLst/>
          </a:prstGeom>
        </p:spPr>
      </p:pic>
      <p:sp>
        <p:nvSpPr>
          <p:cNvPr id="9238" name="TextBox 21"/>
          <p:cNvSpPr txBox="1"/>
          <p:nvPr>
            <p:custDataLst>
              <p:tags r:id="rId8"/>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7411" name="TextBox 21"/>
          <p:cNvSpPr txBox="1"/>
          <p:nvPr>
            <p:custDataLst>
              <p:tags r:id="rId9"/>
            </p:custDataLst>
          </p:nvPr>
        </p:nvSpPr>
        <p:spPr>
          <a:xfrm>
            <a:off x="7888288" y="6687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4" name="TextBox 21"/>
          <p:cNvSpPr txBox="1"/>
          <p:nvPr>
            <p:custDataLst>
              <p:tags r:id="rId10"/>
            </p:custDataLst>
          </p:nvPr>
        </p:nvSpPr>
        <p:spPr>
          <a:xfrm>
            <a:off x="8015288" y="6814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20490" name="TextBox 21"/>
          <p:cNvSpPr txBox="1"/>
          <p:nvPr>
            <p:custDataLst>
              <p:tags r:id="rId11"/>
            </p:custDataLst>
          </p:nvPr>
        </p:nvSpPr>
        <p:spPr>
          <a:xfrm>
            <a:off x="8015288" y="6670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8220" name="TextBox 21"/>
          <p:cNvSpPr txBox="1"/>
          <p:nvPr>
            <p:custDataLst>
              <p:tags r:id="rId12"/>
            </p:custDataLst>
          </p:nvPr>
        </p:nvSpPr>
        <p:spPr>
          <a:xfrm>
            <a:off x="7744778" y="6184900"/>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grpSp>
        <p:nvGrpSpPr>
          <p:cNvPr id="5" name="组合 4"/>
          <p:cNvGrpSpPr/>
          <p:nvPr/>
        </p:nvGrpSpPr>
        <p:grpSpPr>
          <a:xfrm>
            <a:off x="2444750" y="1536700"/>
            <a:ext cx="1939925" cy="1778635"/>
            <a:chOff x="0" y="0"/>
            <a:chExt cx="1714512" cy="1571636"/>
          </a:xfrm>
        </p:grpSpPr>
        <p:grpSp>
          <p:nvGrpSpPr>
            <p:cNvPr id="6" name="组合 5"/>
            <p:cNvGrpSpPr/>
            <p:nvPr/>
          </p:nvGrpSpPr>
          <p:grpSpPr>
            <a:xfrm>
              <a:off x="0" y="0"/>
              <a:ext cx="1714512" cy="1571636"/>
              <a:chOff x="0" y="0"/>
              <a:chExt cx="1714512" cy="1571636"/>
            </a:xfrm>
          </p:grpSpPr>
          <p:sp>
            <p:nvSpPr>
              <p:cNvPr id="9" name="직사각형 100"/>
              <p:cNvSpPr/>
              <p:nvPr>
                <p:custDataLst>
                  <p:tags r:id="rId13"/>
                </p:custDataLst>
              </p:nvPr>
            </p:nvSpPr>
            <p:spPr>
              <a:xfrm>
                <a:off x="0" y="0"/>
                <a:ext cx="1714512" cy="1571636"/>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10" name="직사각형 101"/>
              <p:cNvSpPr/>
              <p:nvPr>
                <p:custDataLst>
                  <p:tags r:id="rId14"/>
                </p:custDataLst>
              </p:nvPr>
            </p:nvSpPr>
            <p:spPr>
              <a:xfrm>
                <a:off x="90003" y="82503"/>
                <a:ext cx="1534506" cy="1406631"/>
              </a:xfrm>
              <a:prstGeom prst="rect">
                <a:avLst/>
              </a:prstGeom>
              <a:solidFill>
                <a:schemeClr val="bg1"/>
              </a:solidFill>
              <a:ln w="19050" cap="flat" cmpd="sng">
                <a:solidFill>
                  <a:srgbClr val="BFBFBF"/>
                </a:solidFill>
                <a:prstDash val="solid"/>
                <a:miter/>
                <a:headEnd type="none" w="med" len="med"/>
                <a:tailEnd type="none" w="med" len="med"/>
              </a:ln>
            </p:spPr>
            <p:txBody>
              <a:bodyPr anchor="ctr"/>
              <a:p>
                <a:pPr algn="ctr"/>
                <a:endParaRPr lang="ko-KR" altLang="en-US" dirty="0">
                  <a:solidFill>
                    <a:srgbClr val="FFFFFF"/>
                  </a:solidFill>
                  <a:latin typeface="Arail" charset="0"/>
                  <a:ea typeface="Arail" charset="0"/>
                </a:endParaRPr>
              </a:p>
            </p:txBody>
          </p:sp>
        </p:grpSp>
        <p:sp>
          <p:nvSpPr>
            <p:cNvPr id="11" name="TextBox 123"/>
            <p:cNvSpPr txBox="1"/>
            <p:nvPr>
              <p:custDataLst>
                <p:tags r:id="rId15"/>
              </p:custDataLst>
            </p:nvPr>
          </p:nvSpPr>
          <p:spPr>
            <a:xfrm>
              <a:off x="418675" y="142876"/>
              <a:ext cx="877163" cy="461665"/>
            </a:xfrm>
            <a:prstGeom prst="rect">
              <a:avLst/>
            </a:prstGeom>
            <a:noFill/>
            <a:ln w="9525">
              <a:noFill/>
            </a:ln>
          </p:spPr>
          <p:txBody>
            <a:bodyPr wrap="square">
              <a:spAutoFit/>
            </a:bodyPr>
            <a:p>
              <a:pPr algn="ctr"/>
              <a:endParaRPr lang="en-US" altLang="x-none" sz="2400" dirty="0">
                <a:solidFill>
                  <a:srgbClr val="7F7F7F"/>
                </a:solidFill>
                <a:latin typeface="Arail" charset="0"/>
                <a:ea typeface="Arail" charset="0"/>
              </a:endParaRPr>
            </a:p>
          </p:txBody>
        </p:sp>
        <p:sp>
          <p:nvSpPr>
            <p:cNvPr id="12" name="TextBox 126"/>
            <p:cNvSpPr txBox="1"/>
            <p:nvPr>
              <p:custDataLst>
                <p:tags r:id="rId16"/>
              </p:custDataLst>
            </p:nvPr>
          </p:nvSpPr>
          <p:spPr>
            <a:xfrm>
              <a:off x="124072" y="1128622"/>
              <a:ext cx="1483098" cy="230832"/>
            </a:xfrm>
            <a:prstGeom prst="rect">
              <a:avLst/>
            </a:prstGeom>
            <a:noFill/>
            <a:ln w="9525">
              <a:noFill/>
            </a:ln>
          </p:spPr>
          <p:txBody>
            <a:bodyPr wrap="square">
              <a:spAutoFit/>
            </a:bodyPr>
            <a:p>
              <a:pPr algn="ctr"/>
              <a:endParaRPr lang="en-US" altLang="x-none" sz="900" dirty="0">
                <a:solidFill>
                  <a:srgbClr val="7F7F7F"/>
                </a:solidFill>
                <a:latin typeface="Arail" charset="0"/>
                <a:ea typeface="Arail" charset="0"/>
              </a:endParaRPr>
            </a:p>
          </p:txBody>
        </p:sp>
      </p:grpSp>
      <p:grpSp>
        <p:nvGrpSpPr>
          <p:cNvPr id="13" name="组合 12"/>
          <p:cNvGrpSpPr/>
          <p:nvPr/>
        </p:nvGrpSpPr>
        <p:grpSpPr>
          <a:xfrm>
            <a:off x="4602480" y="1536700"/>
            <a:ext cx="1939925" cy="1778635"/>
            <a:chOff x="0" y="0"/>
            <a:chExt cx="1714512" cy="1571636"/>
          </a:xfrm>
        </p:grpSpPr>
        <p:grpSp>
          <p:nvGrpSpPr>
            <p:cNvPr id="14" name="组合 13"/>
            <p:cNvGrpSpPr/>
            <p:nvPr/>
          </p:nvGrpSpPr>
          <p:grpSpPr>
            <a:xfrm>
              <a:off x="0" y="0"/>
              <a:ext cx="1714512" cy="1571636"/>
              <a:chOff x="0" y="0"/>
              <a:chExt cx="1714512" cy="1571636"/>
            </a:xfrm>
          </p:grpSpPr>
          <p:sp>
            <p:nvSpPr>
              <p:cNvPr id="15" name="직사각형 103"/>
              <p:cNvSpPr/>
              <p:nvPr>
                <p:custDataLst>
                  <p:tags r:id="rId17"/>
                </p:custDataLst>
              </p:nvPr>
            </p:nvSpPr>
            <p:spPr>
              <a:xfrm>
                <a:off x="0" y="0"/>
                <a:ext cx="1714512" cy="1571636"/>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16" name="직사각형 104"/>
              <p:cNvSpPr/>
              <p:nvPr>
                <p:custDataLst>
                  <p:tags r:id="rId18"/>
                </p:custDataLst>
              </p:nvPr>
            </p:nvSpPr>
            <p:spPr>
              <a:xfrm>
                <a:off x="90003" y="82503"/>
                <a:ext cx="1534506" cy="1406631"/>
              </a:xfrm>
              <a:prstGeom prst="rect">
                <a:avLst/>
              </a:prstGeom>
              <a:solidFill>
                <a:schemeClr val="bg1"/>
              </a:solidFill>
              <a:ln w="19050" cap="flat" cmpd="sng">
                <a:solidFill>
                  <a:srgbClr val="BFBFBF"/>
                </a:solidFill>
                <a:prstDash val="solid"/>
                <a:miter/>
                <a:headEnd type="none" w="med" len="med"/>
                <a:tailEnd type="none" w="med" len="med"/>
              </a:ln>
            </p:spPr>
            <p:txBody>
              <a:bodyPr anchor="ctr"/>
              <a:p>
                <a:pPr algn="ctr"/>
                <a:endParaRPr lang="ko-KR" altLang="en-US" dirty="0">
                  <a:solidFill>
                    <a:srgbClr val="FFFFFF"/>
                  </a:solidFill>
                  <a:latin typeface="Arail" charset="0"/>
                  <a:ea typeface="Arail" charset="0"/>
                </a:endParaRPr>
              </a:p>
            </p:txBody>
          </p:sp>
        </p:grpSp>
        <p:sp>
          <p:nvSpPr>
            <p:cNvPr id="17" name="TextBox 122"/>
            <p:cNvSpPr txBox="1"/>
            <p:nvPr>
              <p:custDataLst>
                <p:tags r:id="rId19"/>
              </p:custDataLst>
            </p:nvPr>
          </p:nvSpPr>
          <p:spPr>
            <a:xfrm>
              <a:off x="418675" y="142876"/>
              <a:ext cx="877163" cy="461665"/>
            </a:xfrm>
            <a:prstGeom prst="rect">
              <a:avLst/>
            </a:prstGeom>
            <a:noFill/>
            <a:ln w="9525">
              <a:noFill/>
            </a:ln>
          </p:spPr>
          <p:txBody>
            <a:bodyPr wrap="square">
              <a:spAutoFit/>
            </a:bodyPr>
            <a:p>
              <a:pPr algn="ctr"/>
              <a:endParaRPr lang="en-US" altLang="x-none" sz="2400" dirty="0">
                <a:solidFill>
                  <a:srgbClr val="7F7F7F"/>
                </a:solidFill>
                <a:latin typeface="Arail" charset="0"/>
                <a:ea typeface="Arail" charset="0"/>
              </a:endParaRPr>
            </a:p>
          </p:txBody>
        </p:sp>
        <p:sp>
          <p:nvSpPr>
            <p:cNvPr id="18" name="TextBox 127"/>
            <p:cNvSpPr txBox="1"/>
            <p:nvPr>
              <p:custDataLst>
                <p:tags r:id="rId20"/>
              </p:custDataLst>
            </p:nvPr>
          </p:nvSpPr>
          <p:spPr>
            <a:xfrm>
              <a:off x="107426" y="1128622"/>
              <a:ext cx="1483098" cy="230832"/>
            </a:xfrm>
            <a:prstGeom prst="rect">
              <a:avLst/>
            </a:prstGeom>
            <a:noFill/>
            <a:ln w="9525">
              <a:noFill/>
            </a:ln>
          </p:spPr>
          <p:txBody>
            <a:bodyPr wrap="square">
              <a:spAutoFit/>
            </a:bodyPr>
            <a:p>
              <a:pPr algn="ctr"/>
              <a:endParaRPr lang="en-US" altLang="x-none" sz="900" dirty="0">
                <a:solidFill>
                  <a:srgbClr val="7F7F7F"/>
                </a:solidFill>
                <a:latin typeface="Arail" charset="0"/>
                <a:ea typeface="Arail" charset="0"/>
              </a:endParaRPr>
            </a:p>
          </p:txBody>
        </p:sp>
      </p:grpSp>
      <p:grpSp>
        <p:nvGrpSpPr>
          <p:cNvPr id="19" name="组合 18"/>
          <p:cNvGrpSpPr/>
          <p:nvPr/>
        </p:nvGrpSpPr>
        <p:grpSpPr>
          <a:xfrm>
            <a:off x="6759575" y="1536700"/>
            <a:ext cx="1939925" cy="1778635"/>
            <a:chOff x="0" y="0"/>
            <a:chExt cx="1714512" cy="1571636"/>
          </a:xfrm>
        </p:grpSpPr>
        <p:grpSp>
          <p:nvGrpSpPr>
            <p:cNvPr id="20" name="组合 19"/>
            <p:cNvGrpSpPr/>
            <p:nvPr/>
          </p:nvGrpSpPr>
          <p:grpSpPr>
            <a:xfrm>
              <a:off x="0" y="0"/>
              <a:ext cx="1714512" cy="1571636"/>
              <a:chOff x="0" y="0"/>
              <a:chExt cx="1714512" cy="1571636"/>
            </a:xfrm>
          </p:grpSpPr>
          <p:sp>
            <p:nvSpPr>
              <p:cNvPr id="21" name="직사각형 106"/>
              <p:cNvSpPr/>
              <p:nvPr>
                <p:custDataLst>
                  <p:tags r:id="rId21"/>
                </p:custDataLst>
              </p:nvPr>
            </p:nvSpPr>
            <p:spPr>
              <a:xfrm>
                <a:off x="0" y="0"/>
                <a:ext cx="1714512" cy="1571636"/>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22" name="직사각형 107"/>
              <p:cNvSpPr/>
              <p:nvPr>
                <p:custDataLst>
                  <p:tags r:id="rId22"/>
                </p:custDataLst>
              </p:nvPr>
            </p:nvSpPr>
            <p:spPr>
              <a:xfrm>
                <a:off x="90003" y="82503"/>
                <a:ext cx="1534506" cy="1406631"/>
              </a:xfrm>
              <a:prstGeom prst="rect">
                <a:avLst/>
              </a:prstGeom>
              <a:solidFill>
                <a:srgbClr val="60B5CC"/>
              </a:solidFill>
              <a:ln w="19050" cap="flat" cmpd="sng">
                <a:solidFill>
                  <a:srgbClr val="BFBFBF"/>
                </a:solidFill>
                <a:prstDash val="solid"/>
                <a:miter/>
                <a:headEnd type="none" w="med" len="med"/>
                <a:tailEnd type="none" w="med" len="med"/>
              </a:ln>
            </p:spPr>
            <p:txBody>
              <a:bodyPr anchor="ctr"/>
              <a:p>
                <a:pPr algn="ctr"/>
                <a:endParaRPr lang="ko-KR" altLang="en-US" dirty="0">
                  <a:solidFill>
                    <a:srgbClr val="FFFFFF"/>
                  </a:solidFill>
                  <a:latin typeface="Arail" charset="0"/>
                  <a:ea typeface="Arail" charset="0"/>
                </a:endParaRPr>
              </a:p>
            </p:txBody>
          </p:sp>
        </p:grpSp>
        <p:sp>
          <p:nvSpPr>
            <p:cNvPr id="23" name="TextBox 121"/>
            <p:cNvSpPr txBox="1"/>
            <p:nvPr>
              <p:custDataLst>
                <p:tags r:id="rId23"/>
              </p:custDataLst>
            </p:nvPr>
          </p:nvSpPr>
          <p:spPr>
            <a:xfrm>
              <a:off x="418675" y="142876"/>
              <a:ext cx="877163" cy="461665"/>
            </a:xfrm>
            <a:prstGeom prst="rect">
              <a:avLst/>
            </a:prstGeom>
            <a:noFill/>
            <a:ln w="9525">
              <a:noFill/>
            </a:ln>
          </p:spPr>
          <p:txBody>
            <a:bodyPr wrap="square">
              <a:spAutoFit/>
            </a:bodyPr>
            <a:p>
              <a:pPr algn="ctr"/>
              <a:endParaRPr lang="en-US" altLang="x-none" sz="2400" dirty="0">
                <a:solidFill>
                  <a:srgbClr val="FFFFFF"/>
                </a:solidFill>
                <a:effectLst>
                  <a:outerShdw blurRad="38100" dist="38100" dir="2700000">
                    <a:srgbClr val="C0C0C0"/>
                  </a:outerShdw>
                </a:effectLst>
                <a:latin typeface="Arail" charset="0"/>
                <a:ea typeface="Arail" charset="0"/>
              </a:endParaRPr>
            </a:p>
          </p:txBody>
        </p:sp>
        <p:sp>
          <p:nvSpPr>
            <p:cNvPr id="24" name="TextBox 128"/>
            <p:cNvSpPr txBox="1"/>
            <p:nvPr>
              <p:custDataLst>
                <p:tags r:id="rId24"/>
              </p:custDataLst>
            </p:nvPr>
          </p:nvSpPr>
          <p:spPr>
            <a:xfrm>
              <a:off x="108224" y="1128622"/>
              <a:ext cx="1483098" cy="230832"/>
            </a:xfrm>
            <a:prstGeom prst="rect">
              <a:avLst/>
            </a:prstGeom>
            <a:noFill/>
            <a:ln w="9525">
              <a:noFill/>
            </a:ln>
          </p:spPr>
          <p:txBody>
            <a:bodyPr wrap="square">
              <a:spAutoFit/>
            </a:bodyPr>
            <a:p>
              <a:pPr algn="ctr"/>
              <a:endParaRPr lang="en-US" altLang="x-none" sz="900" dirty="0">
                <a:solidFill>
                  <a:schemeClr val="bg1"/>
                </a:solidFill>
                <a:latin typeface="Arail" charset="0"/>
                <a:ea typeface="Arail" charset="0"/>
              </a:endParaRPr>
            </a:p>
          </p:txBody>
        </p:sp>
      </p:grpSp>
      <p:grpSp>
        <p:nvGrpSpPr>
          <p:cNvPr id="25" name="组合 24"/>
          <p:cNvGrpSpPr/>
          <p:nvPr/>
        </p:nvGrpSpPr>
        <p:grpSpPr>
          <a:xfrm>
            <a:off x="287655" y="1536700"/>
            <a:ext cx="1939925" cy="1778635"/>
            <a:chOff x="0" y="0"/>
            <a:chExt cx="1714512" cy="1571636"/>
          </a:xfrm>
        </p:grpSpPr>
        <p:grpSp>
          <p:nvGrpSpPr>
            <p:cNvPr id="26" name="组合 25"/>
            <p:cNvGrpSpPr/>
            <p:nvPr/>
          </p:nvGrpSpPr>
          <p:grpSpPr>
            <a:xfrm>
              <a:off x="0" y="0"/>
              <a:ext cx="1714512" cy="1571636"/>
              <a:chOff x="0" y="0"/>
              <a:chExt cx="1714512" cy="1571636"/>
            </a:xfrm>
          </p:grpSpPr>
          <p:sp>
            <p:nvSpPr>
              <p:cNvPr id="27" name="직사각형 91"/>
              <p:cNvSpPr/>
              <p:nvPr>
                <p:custDataLst>
                  <p:tags r:id="rId25"/>
                </p:custDataLst>
              </p:nvPr>
            </p:nvSpPr>
            <p:spPr>
              <a:xfrm>
                <a:off x="0" y="0"/>
                <a:ext cx="1714512" cy="1571636"/>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28" name="직사각형 97"/>
              <p:cNvSpPr/>
              <p:nvPr>
                <p:custDataLst>
                  <p:tags r:id="rId26"/>
                </p:custDataLst>
              </p:nvPr>
            </p:nvSpPr>
            <p:spPr>
              <a:xfrm>
                <a:off x="90003" y="82503"/>
                <a:ext cx="1534506" cy="1406631"/>
              </a:xfrm>
              <a:prstGeom prst="rect">
                <a:avLst/>
              </a:prstGeom>
              <a:solidFill>
                <a:schemeClr val="bg1"/>
              </a:solidFill>
              <a:ln w="19050" cap="flat" cmpd="sng">
                <a:solidFill>
                  <a:srgbClr val="BFBFBF"/>
                </a:solidFill>
                <a:prstDash val="solid"/>
                <a:miter/>
                <a:headEnd type="none" w="med" len="med"/>
                <a:tailEnd type="none" w="med" len="med"/>
              </a:ln>
            </p:spPr>
            <p:txBody>
              <a:bodyPr anchor="ctr"/>
              <a:p>
                <a:pPr algn="ctr"/>
                <a:endParaRPr lang="ko-KR" altLang="en-US" dirty="0">
                  <a:solidFill>
                    <a:srgbClr val="FFFFFF"/>
                  </a:solidFill>
                  <a:latin typeface="Arail" charset="0"/>
                  <a:ea typeface="Arail" charset="0"/>
                </a:endParaRPr>
              </a:p>
            </p:txBody>
          </p:sp>
        </p:grpSp>
        <p:sp>
          <p:nvSpPr>
            <p:cNvPr id="29" name="TextBox 124"/>
            <p:cNvSpPr txBox="1"/>
            <p:nvPr>
              <p:custDataLst>
                <p:tags r:id="rId27"/>
              </p:custDataLst>
            </p:nvPr>
          </p:nvSpPr>
          <p:spPr>
            <a:xfrm>
              <a:off x="418675" y="142876"/>
              <a:ext cx="877163" cy="461665"/>
            </a:xfrm>
            <a:prstGeom prst="rect">
              <a:avLst/>
            </a:prstGeom>
            <a:noFill/>
            <a:ln w="9525">
              <a:noFill/>
            </a:ln>
          </p:spPr>
          <p:txBody>
            <a:bodyPr wrap="square">
              <a:spAutoFit/>
            </a:bodyPr>
            <a:p>
              <a:pPr algn="ctr"/>
              <a:endParaRPr lang="en-US" altLang="x-none" sz="2400" dirty="0">
                <a:solidFill>
                  <a:srgbClr val="7F7F7F"/>
                </a:solidFill>
                <a:latin typeface="Arail" charset="0"/>
                <a:ea typeface="Arail" charset="0"/>
              </a:endParaRPr>
            </a:p>
          </p:txBody>
        </p:sp>
        <p:sp>
          <p:nvSpPr>
            <p:cNvPr id="30" name="TextBox 125"/>
            <p:cNvSpPr txBox="1"/>
            <p:nvPr>
              <p:custDataLst>
                <p:tags r:id="rId28"/>
              </p:custDataLst>
            </p:nvPr>
          </p:nvSpPr>
          <p:spPr>
            <a:xfrm>
              <a:off x="110976" y="1128622"/>
              <a:ext cx="1483098" cy="230832"/>
            </a:xfrm>
            <a:prstGeom prst="rect">
              <a:avLst/>
            </a:prstGeom>
            <a:noFill/>
            <a:ln w="9525">
              <a:noFill/>
            </a:ln>
          </p:spPr>
          <p:txBody>
            <a:bodyPr wrap="square">
              <a:spAutoFit/>
            </a:bodyPr>
            <a:p>
              <a:pPr algn="ctr"/>
              <a:endParaRPr lang="en-US" altLang="x-none" sz="900" dirty="0">
                <a:solidFill>
                  <a:srgbClr val="7F7F7F"/>
                </a:solidFill>
                <a:latin typeface="Arail" charset="0"/>
                <a:ea typeface="Arail" charset="0"/>
              </a:endParaRPr>
            </a:p>
          </p:txBody>
        </p:sp>
      </p:grpSp>
      <p:sp>
        <p:nvSpPr>
          <p:cNvPr id="31" name="TextBox 129"/>
          <p:cNvSpPr txBox="1"/>
          <p:nvPr>
            <p:custDataLst>
              <p:tags r:id="rId29"/>
            </p:custDataLst>
          </p:nvPr>
        </p:nvSpPr>
        <p:spPr>
          <a:xfrm>
            <a:off x="263525" y="3896360"/>
            <a:ext cx="1964055" cy="2506980"/>
          </a:xfrm>
          <a:prstGeom prst="rect">
            <a:avLst/>
          </a:prstGeom>
          <a:noFill/>
          <a:ln w="9525">
            <a:noFill/>
          </a:ln>
        </p:spPr>
        <p:txBody>
          <a:bodyPr wrap="square">
            <a:spAutoFit/>
          </a:bodyPr>
          <a:p>
            <a:pPr algn="just">
              <a:lnSpc>
                <a:spcPct val="150000"/>
              </a:lnSpc>
            </a:pPr>
            <a:r>
              <a:rPr lang="zh-CN" altLang="en-US" sz="1300" b="1" dirty="0">
                <a:solidFill>
                  <a:srgbClr val="101010"/>
                </a:solidFill>
                <a:latin typeface="Arial Black" panose="020B0A04020102020204" pitchFamily="2" charset="0"/>
                <a:ea typeface="宋体" panose="02010600030101010101" pitchFamily="2" charset="-122"/>
              </a:rPr>
              <a:t>外出旅游时的护理</a:t>
            </a:r>
            <a:endParaRPr lang="zh-CN" altLang="en-US" sz="1300" b="1" dirty="0">
              <a:solidFill>
                <a:srgbClr val="101010"/>
              </a:solidFill>
              <a:latin typeface="Arial Black" panose="020B0A04020102020204" pitchFamily="2" charset="0"/>
              <a:ea typeface="宋体" panose="02010600030101010101" pitchFamily="2" charset="-122"/>
            </a:endParaRPr>
          </a:p>
          <a:p>
            <a:pPr algn="just">
              <a:lnSpc>
                <a:spcPct val="150000"/>
              </a:lnSpc>
            </a:pPr>
            <a:endParaRPr lang="zh-CN" altLang="en-US" sz="1500" dirty="0">
              <a:solidFill>
                <a:srgbClr val="7F7F7F"/>
              </a:solidFill>
              <a:latin typeface="Arial Black" panose="020B0A04020102020204" pitchFamily="2" charset="0"/>
              <a:ea typeface="宋体" panose="02010600030101010101" pitchFamily="2" charset="-122"/>
            </a:endParaRPr>
          </a:p>
          <a:p>
            <a:pPr algn="just">
              <a:lnSpc>
                <a:spcPct val="120000"/>
              </a:lnSpc>
              <a:spcBef>
                <a:spcPts val="0"/>
              </a:spcBef>
              <a:spcAft>
                <a:spcPts val="0"/>
              </a:spcAft>
            </a:pPr>
            <a:r>
              <a:rPr lang="en-US" altLang="zh-CN" sz="1200" dirty="0">
                <a:solidFill>
                  <a:srgbClr val="6F6F6F"/>
                </a:solidFill>
                <a:latin typeface="Arial" panose="020B0604020202020204" pitchFamily="34" charset="0"/>
                <a:ea typeface="Malgun Gothic" panose="020B0503020000020004" pitchFamily="2" charset="-127"/>
                <a:cs typeface="Arail" charset="0"/>
              </a:rPr>
              <a:t>旅游度假是今天职业女性的时尚之选。旅途奔波，体力消耗大，</a:t>
            </a:r>
            <a:r>
              <a:rPr lang="zh-CN" altLang="en-US" sz="1200" dirty="0">
                <a:solidFill>
                  <a:srgbClr val="6F6F6F"/>
                </a:solidFill>
                <a:latin typeface="Arial" panose="020B0604020202020204" pitchFamily="34" charset="0"/>
                <a:ea typeface="Malgun Gothic" panose="020B0503020000020004" pitchFamily="2" charset="-127"/>
                <a:cs typeface="Arail" charset="0"/>
              </a:rPr>
              <a:t>免疫</a:t>
            </a:r>
            <a:r>
              <a:rPr lang="en-US" altLang="zh-CN" sz="1200" dirty="0">
                <a:solidFill>
                  <a:srgbClr val="6F6F6F"/>
                </a:solidFill>
                <a:latin typeface="Arial" panose="020B0604020202020204" pitchFamily="34" charset="0"/>
                <a:ea typeface="Malgun Gothic" panose="020B0503020000020004" pitchFamily="2" charset="-127"/>
                <a:cs typeface="Arail" charset="0"/>
              </a:rPr>
              <a:t>力下降，极易感染。而且如果是自驾游，或是远距离、多地点、长时间的旅途，更为我们的阴部护理造成诸多不便。</a:t>
            </a:r>
            <a:endParaRPr lang="en-US" altLang="zh-CN" sz="1200" dirty="0">
              <a:solidFill>
                <a:srgbClr val="6F6F6F"/>
              </a:solidFill>
              <a:latin typeface="Arial" panose="020B0604020202020204" pitchFamily="34" charset="0"/>
              <a:ea typeface="Malgun Gothic" panose="020B0503020000020004" pitchFamily="2" charset="-127"/>
              <a:cs typeface="Arail" charset="0"/>
            </a:endParaRPr>
          </a:p>
        </p:txBody>
      </p:sp>
      <p:sp>
        <p:nvSpPr>
          <p:cNvPr id="32" name="자유형 111"/>
          <p:cNvSpPr/>
          <p:nvPr>
            <p:custDataLst>
              <p:tags r:id="rId30"/>
            </p:custDataLst>
          </p:nvPr>
        </p:nvSpPr>
        <p:spPr>
          <a:xfrm>
            <a:off x="1100455" y="2378075"/>
            <a:ext cx="7458075" cy="76200"/>
          </a:xfrm>
          <a:custGeom>
            <a:avLst/>
            <a:gdLst>
              <a:gd name="txL" fmla="*/ 0 w 6591300"/>
              <a:gd name="txT" fmla="*/ 0 h 0"/>
              <a:gd name="txR" fmla="*/ 6591300 w 6591300"/>
              <a:gd name="txB" fmla="*/ 0 h 0"/>
            </a:gdLst>
            <a:ahLst/>
            <a:cxnLst>
              <a:cxn ang="0">
                <a:pos x="0" y="0"/>
              </a:cxn>
              <a:cxn ang="0">
                <a:pos x="6591300" y="0"/>
              </a:cxn>
            </a:cxnLst>
            <a:rect l="txL" t="txT" r="txR" b="txB"/>
            <a:pathLst>
              <a:path w="6591300">
                <a:moveTo>
                  <a:pt x="0" y="0"/>
                </a:moveTo>
                <a:lnTo>
                  <a:pt x="6591300" y="0"/>
                </a:lnTo>
              </a:path>
            </a:pathLst>
          </a:custGeom>
          <a:noFill/>
          <a:ln w="38100" cap="flat" cmpd="sng">
            <a:solidFill>
              <a:srgbClr val="BFBFBF"/>
            </a:solidFill>
            <a:prstDash val="solid"/>
            <a:miter/>
            <a:headEnd type="none" w="med" len="med"/>
            <a:tailEnd type="none" w="med" len="med"/>
          </a:ln>
        </p:spPr>
        <p:txBody>
          <a:bodyPr anchor="ctr"/>
          <a:p>
            <a:pPr algn="ctr"/>
            <a:endParaRPr lang="ko-KR" altLang="en-US" dirty="0">
              <a:latin typeface="Arail" charset="0"/>
              <a:ea typeface="Arail" charset="0"/>
            </a:endParaRPr>
          </a:p>
        </p:txBody>
      </p:sp>
      <p:sp>
        <p:nvSpPr>
          <p:cNvPr id="33" name="타원 110"/>
          <p:cNvSpPr/>
          <p:nvPr>
            <p:custDataLst>
              <p:tags r:id="rId31"/>
            </p:custDataLst>
          </p:nvPr>
        </p:nvSpPr>
        <p:spPr>
          <a:xfrm>
            <a:off x="1028700" y="2261870"/>
            <a:ext cx="262255" cy="262255"/>
          </a:xfrm>
          <a:prstGeom prst="ellipse">
            <a:avLst/>
          </a:prstGeom>
          <a:solidFill>
            <a:srgbClr val="60B5CC"/>
          </a:solidFill>
          <a:ln w="38100" cap="flat" cmpd="sng">
            <a:solidFill>
              <a:srgbClr val="BFBFBF"/>
            </a:solidFill>
            <a:prstDash val="solid"/>
            <a:headEnd type="none" w="med" len="med"/>
            <a:tailEnd type="none" w="med" len="med"/>
          </a:ln>
        </p:spPr>
        <p:txBody>
          <a:bodyPr anchor="ctr"/>
          <a:p>
            <a:pPr algn="ctr"/>
            <a:endParaRPr lang="ko-KR" altLang="en-US" dirty="0">
              <a:solidFill>
                <a:srgbClr val="FFFFFF"/>
              </a:solidFill>
              <a:latin typeface="Arail" charset="0"/>
              <a:ea typeface="Arail" charset="0"/>
            </a:endParaRPr>
          </a:p>
        </p:txBody>
      </p:sp>
      <p:sp>
        <p:nvSpPr>
          <p:cNvPr id="34" name="타원 112"/>
          <p:cNvSpPr/>
          <p:nvPr>
            <p:custDataLst>
              <p:tags r:id="rId32"/>
            </p:custDataLst>
          </p:nvPr>
        </p:nvSpPr>
        <p:spPr>
          <a:xfrm>
            <a:off x="3186430" y="2261870"/>
            <a:ext cx="262255" cy="262255"/>
          </a:xfrm>
          <a:prstGeom prst="ellipse">
            <a:avLst/>
          </a:prstGeom>
          <a:solidFill>
            <a:srgbClr val="60B5CC"/>
          </a:solidFill>
          <a:ln w="38100" cap="flat" cmpd="sng">
            <a:solidFill>
              <a:srgbClr val="BFBFBF"/>
            </a:solidFill>
            <a:prstDash val="solid"/>
            <a:headEnd type="none" w="med" len="med"/>
            <a:tailEnd type="none" w="med" len="med"/>
          </a:ln>
        </p:spPr>
        <p:txBody>
          <a:bodyPr anchor="ctr"/>
          <a:p>
            <a:pPr algn="ctr"/>
            <a:endParaRPr lang="ko-KR" altLang="en-US" dirty="0">
              <a:solidFill>
                <a:srgbClr val="FFFFFF"/>
              </a:solidFill>
              <a:latin typeface="Arail" charset="0"/>
              <a:ea typeface="Arail" charset="0"/>
            </a:endParaRPr>
          </a:p>
        </p:txBody>
      </p:sp>
      <p:sp>
        <p:nvSpPr>
          <p:cNvPr id="35" name="타원 113"/>
          <p:cNvSpPr/>
          <p:nvPr>
            <p:custDataLst>
              <p:tags r:id="rId33"/>
            </p:custDataLst>
          </p:nvPr>
        </p:nvSpPr>
        <p:spPr>
          <a:xfrm>
            <a:off x="5343525" y="2261870"/>
            <a:ext cx="262255" cy="262255"/>
          </a:xfrm>
          <a:prstGeom prst="ellipse">
            <a:avLst/>
          </a:prstGeom>
          <a:solidFill>
            <a:srgbClr val="60B5CC"/>
          </a:solidFill>
          <a:ln w="38100" cap="flat" cmpd="sng">
            <a:solidFill>
              <a:srgbClr val="BFBFBF"/>
            </a:solidFill>
            <a:prstDash val="solid"/>
            <a:headEnd type="none" w="med" len="med"/>
            <a:tailEnd type="none" w="med" len="med"/>
          </a:ln>
        </p:spPr>
        <p:txBody>
          <a:bodyPr anchor="ctr"/>
          <a:p>
            <a:pPr algn="ctr"/>
            <a:endParaRPr lang="ko-KR" altLang="en-US" dirty="0">
              <a:solidFill>
                <a:srgbClr val="FFFFFF"/>
              </a:solidFill>
              <a:latin typeface="Arail" charset="0"/>
              <a:ea typeface="Arail" charset="0"/>
            </a:endParaRPr>
          </a:p>
        </p:txBody>
      </p:sp>
      <p:sp>
        <p:nvSpPr>
          <p:cNvPr id="36" name="타원 114"/>
          <p:cNvSpPr/>
          <p:nvPr>
            <p:custDataLst>
              <p:tags r:id="rId34"/>
            </p:custDataLst>
          </p:nvPr>
        </p:nvSpPr>
        <p:spPr>
          <a:xfrm>
            <a:off x="7501255" y="2261870"/>
            <a:ext cx="262255" cy="262255"/>
          </a:xfrm>
          <a:prstGeom prst="ellipse">
            <a:avLst/>
          </a:prstGeom>
          <a:solidFill>
            <a:srgbClr val="FFB02F"/>
          </a:solidFill>
          <a:ln w="38100" cap="flat" cmpd="sng">
            <a:solidFill>
              <a:schemeClr val="bg1"/>
            </a:solidFill>
            <a:prstDash val="solid"/>
            <a:headEnd type="none" w="med" len="med"/>
            <a:tailEnd type="none" w="med" len="med"/>
          </a:ln>
        </p:spPr>
        <p:txBody>
          <a:bodyPr anchor="ctr"/>
          <a:p>
            <a:pPr algn="ctr"/>
            <a:endParaRPr lang="ko-KR" altLang="en-US" dirty="0">
              <a:solidFill>
                <a:srgbClr val="FFFFFF"/>
              </a:solidFill>
              <a:latin typeface="Arail" charset="0"/>
              <a:ea typeface="Arail" charset="0"/>
            </a:endParaRPr>
          </a:p>
        </p:txBody>
      </p:sp>
      <p:sp>
        <p:nvSpPr>
          <p:cNvPr id="8227" name="TextBox 130"/>
          <p:cNvSpPr txBox="1"/>
          <p:nvPr>
            <p:custDataLst>
              <p:tags r:id="rId35"/>
            </p:custDataLst>
          </p:nvPr>
        </p:nvSpPr>
        <p:spPr>
          <a:xfrm>
            <a:off x="2438400" y="3896360"/>
            <a:ext cx="1946910" cy="1843405"/>
          </a:xfrm>
          <a:prstGeom prst="rect">
            <a:avLst/>
          </a:prstGeom>
          <a:noFill/>
          <a:ln w="9525">
            <a:noFill/>
          </a:ln>
        </p:spPr>
        <p:txBody>
          <a:bodyPr wrap="square">
            <a:spAutoFit/>
          </a:bodyPr>
          <a:p>
            <a:pPr algn="just">
              <a:lnSpc>
                <a:spcPct val="150000"/>
              </a:lnSpc>
            </a:pPr>
            <a:r>
              <a:rPr lang="zh-CN" altLang="en-US" sz="1300" b="1" dirty="0">
                <a:solidFill>
                  <a:srgbClr val="101010"/>
                </a:solidFill>
                <a:latin typeface="Arial Black" panose="020B0A04020102020204" pitchFamily="2" charset="0"/>
                <a:ea typeface="宋体" panose="02010600030101010101" pitchFamily="2" charset="-122"/>
              </a:rPr>
              <a:t>无法清洗时的护理</a:t>
            </a:r>
            <a:endParaRPr lang="zh-CN" altLang="en-US" sz="1300" b="1" dirty="0">
              <a:solidFill>
                <a:srgbClr val="101010"/>
              </a:solidFill>
              <a:latin typeface="Arial Black" panose="020B0A04020102020204" pitchFamily="2" charset="0"/>
              <a:ea typeface="宋体" panose="02010600030101010101" pitchFamily="2" charset="-122"/>
            </a:endParaRPr>
          </a:p>
          <a:p>
            <a:pPr algn="just">
              <a:lnSpc>
                <a:spcPct val="150000"/>
              </a:lnSpc>
            </a:pPr>
            <a:endParaRPr lang="zh-CN" altLang="en-US" sz="1500" dirty="0">
              <a:solidFill>
                <a:srgbClr val="7F7F7F"/>
              </a:solidFill>
              <a:latin typeface="Arial Black" panose="020B0A04020102020204" pitchFamily="2" charset="0"/>
              <a:ea typeface="宋体" panose="02010600030101010101" pitchFamily="2" charset="-122"/>
            </a:endParaRPr>
          </a:p>
          <a:p>
            <a:pPr algn="just">
              <a:lnSpc>
                <a:spcPct val="120000"/>
              </a:lnSpc>
              <a:spcBef>
                <a:spcPts val="0"/>
              </a:spcBef>
              <a:spcAft>
                <a:spcPts val="0"/>
              </a:spcAft>
            </a:pPr>
            <a:r>
              <a:rPr lang="zh-CN" altLang="en-US" sz="1200" dirty="0">
                <a:solidFill>
                  <a:srgbClr val="6F6F6F"/>
                </a:solidFill>
                <a:latin typeface="宋体" panose="02010600030101010101" pitchFamily="2" charset="-122"/>
                <a:ea typeface="宋体" panose="02010600030101010101" pitchFamily="2" charset="-122"/>
              </a:rPr>
              <a:t>出门在外，清洗携带、使用都很不方便，吃住在公共环境，感染几率增大。而姊妹舒</a:t>
            </a:r>
            <a:r>
              <a:rPr lang="zh-CN" altLang="en-US" sz="1200" dirty="0">
                <a:solidFill>
                  <a:srgbClr val="6F6F6F"/>
                </a:solidFill>
                <a:latin typeface="宋体" panose="02010600030101010101" pitchFamily="2" charset="-122"/>
                <a:ea typeface="宋体" panose="02010600030101010101" pitchFamily="2" charset="-122"/>
              </a:rPr>
              <a:t>可以解决女性出门在外的许多不便。</a:t>
            </a:r>
            <a:endParaRPr lang="zh-CN" altLang="en-US" sz="1200" dirty="0">
              <a:solidFill>
                <a:srgbClr val="6F6F6F"/>
              </a:solidFill>
              <a:latin typeface="宋体" panose="02010600030101010101" pitchFamily="2" charset="-122"/>
              <a:ea typeface="宋体" panose="02010600030101010101" pitchFamily="2" charset="-122"/>
            </a:endParaRPr>
          </a:p>
        </p:txBody>
      </p:sp>
      <p:sp>
        <p:nvSpPr>
          <p:cNvPr id="8228" name="TextBox 131"/>
          <p:cNvSpPr txBox="1"/>
          <p:nvPr>
            <p:custDataLst>
              <p:tags r:id="rId36"/>
            </p:custDataLst>
          </p:nvPr>
        </p:nvSpPr>
        <p:spPr>
          <a:xfrm>
            <a:off x="4602480" y="3789680"/>
            <a:ext cx="2021205" cy="1876425"/>
          </a:xfrm>
          <a:prstGeom prst="rect">
            <a:avLst/>
          </a:prstGeom>
          <a:noFill/>
          <a:ln w="9525">
            <a:noFill/>
          </a:ln>
        </p:spPr>
        <p:txBody>
          <a:bodyPr wrap="square">
            <a:spAutoFit/>
          </a:bodyPr>
          <a:p>
            <a:pPr algn="just">
              <a:lnSpc>
                <a:spcPct val="150000"/>
              </a:lnSpc>
            </a:pPr>
            <a:r>
              <a:rPr lang="zh-CN" altLang="en-US" sz="1300" b="1" dirty="0">
                <a:solidFill>
                  <a:srgbClr val="101010"/>
                </a:solidFill>
                <a:latin typeface="Arial Black" panose="020B0A04020102020204" pitchFamily="2" charset="0"/>
                <a:ea typeface="宋体" panose="02010600030101010101" pitchFamily="2" charset="-122"/>
              </a:rPr>
              <a:t>注重保养生殖生理健康女性的护理</a:t>
            </a:r>
            <a:endParaRPr lang="zh-CN" altLang="en-US" sz="1300" b="1" dirty="0">
              <a:solidFill>
                <a:srgbClr val="101010"/>
              </a:solidFill>
              <a:latin typeface="Arial Black" panose="020B0A04020102020204" pitchFamily="2" charset="0"/>
              <a:ea typeface="宋体" panose="02010600030101010101" pitchFamily="2" charset="-122"/>
            </a:endParaRPr>
          </a:p>
          <a:p>
            <a:pPr algn="just">
              <a:lnSpc>
                <a:spcPct val="150000"/>
              </a:lnSpc>
            </a:pPr>
            <a:endParaRPr lang="zh-CN" altLang="en-US" sz="1300" b="1" dirty="0">
              <a:solidFill>
                <a:srgbClr val="101010"/>
              </a:solidFill>
              <a:latin typeface="Arial Black" panose="020B0A04020102020204" pitchFamily="2" charset="0"/>
              <a:ea typeface="宋体" panose="02010600030101010101" pitchFamily="2" charset="-122"/>
            </a:endParaRPr>
          </a:p>
          <a:p>
            <a:pPr algn="just">
              <a:lnSpc>
                <a:spcPct val="120000"/>
              </a:lnSpc>
              <a:spcBef>
                <a:spcPts val="0"/>
              </a:spcBef>
              <a:spcAft>
                <a:spcPts val="0"/>
              </a:spcAft>
            </a:pPr>
            <a:r>
              <a:rPr sz="1200" dirty="0">
                <a:solidFill>
                  <a:srgbClr val="6F6F6F"/>
                </a:solidFill>
                <a:latin typeface="宋体" panose="02010600030101010101" pitchFamily="2" charset="-122"/>
                <a:ea typeface="宋体" panose="02010600030101010101" pitchFamily="2" charset="-122"/>
              </a:rPr>
              <a:t>充足的睡眠，更重要的是在日常生活中做好妇科病的预防工作，而姊妹舒妇科药垫，可有效解决女性的后顾之忧。</a:t>
            </a:r>
            <a:endParaRPr sz="1200" dirty="0">
              <a:solidFill>
                <a:srgbClr val="6F6F6F"/>
              </a:solidFill>
              <a:latin typeface="宋体" panose="02010600030101010101" pitchFamily="2" charset="-122"/>
              <a:ea typeface="宋体" panose="02010600030101010101" pitchFamily="2" charset="-122"/>
            </a:endParaRPr>
          </a:p>
        </p:txBody>
      </p:sp>
      <p:sp>
        <p:nvSpPr>
          <p:cNvPr id="8229" name="TextBox 132"/>
          <p:cNvSpPr txBox="1"/>
          <p:nvPr>
            <p:custDataLst>
              <p:tags r:id="rId37"/>
            </p:custDataLst>
          </p:nvPr>
        </p:nvSpPr>
        <p:spPr>
          <a:xfrm>
            <a:off x="6788150" y="3896360"/>
            <a:ext cx="2021205" cy="1898015"/>
          </a:xfrm>
          <a:prstGeom prst="rect">
            <a:avLst/>
          </a:prstGeom>
          <a:noFill/>
          <a:ln w="9525">
            <a:noFill/>
          </a:ln>
        </p:spPr>
        <p:txBody>
          <a:bodyPr wrap="square">
            <a:spAutoFit/>
          </a:bodyPr>
          <a:p>
            <a:pPr algn="just">
              <a:lnSpc>
                <a:spcPct val="120000"/>
              </a:lnSpc>
              <a:spcBef>
                <a:spcPts val="0"/>
              </a:spcBef>
              <a:spcAft>
                <a:spcPts val="0"/>
              </a:spcAft>
            </a:pPr>
            <a:r>
              <a:rPr lang="zh-CN" altLang="en-US" sz="1300" b="1" dirty="0">
                <a:solidFill>
                  <a:schemeClr val="tx1"/>
                </a:solidFill>
                <a:latin typeface="Arial Black" panose="020B0A04020102020204" pitchFamily="2" charset="0"/>
                <a:ea typeface="宋体" panose="02010600030101010101" pitchFamily="2" charset="-122"/>
              </a:rPr>
              <a:t>产后、人流术后的护理</a:t>
            </a:r>
            <a:endParaRPr lang="zh-CN" altLang="en-US" sz="1300" b="1" dirty="0">
              <a:solidFill>
                <a:schemeClr val="tx1"/>
              </a:solidFill>
              <a:latin typeface="Arial Black" panose="020B0A04020102020204" pitchFamily="2" charset="0"/>
              <a:ea typeface="宋体" panose="02010600030101010101" pitchFamily="2" charset="-122"/>
            </a:endParaRPr>
          </a:p>
          <a:p>
            <a:pPr algn="just">
              <a:lnSpc>
                <a:spcPct val="120000"/>
              </a:lnSpc>
              <a:spcBef>
                <a:spcPts val="0"/>
              </a:spcBef>
              <a:spcAft>
                <a:spcPts val="0"/>
              </a:spcAft>
            </a:pPr>
            <a:endParaRPr lang="zh-CN" altLang="en-US" sz="1300" b="1" dirty="0">
              <a:solidFill>
                <a:schemeClr val="tx1"/>
              </a:solidFill>
              <a:latin typeface="Arial Black" panose="020B0A04020102020204" pitchFamily="2" charset="0"/>
              <a:ea typeface="宋体" panose="02010600030101010101" pitchFamily="2" charset="-122"/>
            </a:endParaRPr>
          </a:p>
          <a:p>
            <a:pPr algn="just">
              <a:lnSpc>
                <a:spcPct val="120000"/>
              </a:lnSpc>
              <a:spcBef>
                <a:spcPts val="0"/>
              </a:spcBef>
              <a:spcAft>
                <a:spcPts val="0"/>
              </a:spcAft>
            </a:pPr>
            <a:r>
              <a:rPr lang="en-US" altLang="zh-CN" sz="1200" dirty="0">
                <a:solidFill>
                  <a:srgbClr val="6F6F6F"/>
                </a:solidFill>
                <a:latin typeface="Arial" panose="020B0604020202020204" pitchFamily="34" charset="0"/>
                <a:ea typeface="Malgun Gothic" panose="020B0503020000020004" pitchFamily="2" charset="-127"/>
                <a:cs typeface="Arail" charset="0"/>
              </a:rPr>
              <a:t>产后或流产后感染、</a:t>
            </a:r>
            <a:r>
              <a:rPr lang="zh-CN" altLang="en-US" sz="1200" dirty="0">
                <a:solidFill>
                  <a:srgbClr val="6F6F6F"/>
                </a:solidFill>
                <a:latin typeface="Arial" panose="020B0604020202020204" pitchFamily="34" charset="0"/>
                <a:ea typeface="宋体" panose="02010600030101010101" pitchFamily="2" charset="-122"/>
              </a:rPr>
              <a:t>不洁性行为使</a:t>
            </a:r>
            <a:r>
              <a:rPr lang="en-US" altLang="zh-CN" sz="1200" dirty="0">
                <a:solidFill>
                  <a:srgbClr val="6F6F6F"/>
                </a:solidFill>
                <a:latin typeface="Arial" panose="020B0604020202020204" pitchFamily="34" charset="0"/>
                <a:ea typeface="Malgun Gothic" panose="020B0503020000020004" pitchFamily="2" charset="-127"/>
                <a:cs typeface="Arail" charset="0"/>
              </a:rPr>
              <a:t>身体其他部位感染时，病菌可经血行传播，盆腔或输卵管邻近器官发生炎症时，也可以通过直接蔓延达到输卵管卵巢而引起炎症</a:t>
            </a:r>
            <a:r>
              <a:rPr lang="en-US" altLang="zh-CN" sz="1000" dirty="0">
                <a:solidFill>
                  <a:srgbClr val="6F6F6F"/>
                </a:solidFill>
                <a:latin typeface="Arial" panose="020B0604020202020204" pitchFamily="34" charset="0"/>
                <a:ea typeface="Malgun Gothic" panose="020B0503020000020004" pitchFamily="2" charset="-127"/>
                <a:cs typeface="Arail" charset="0"/>
              </a:rPr>
              <a:t>。</a:t>
            </a:r>
            <a:endParaRPr lang="en-US" altLang="zh-CN" sz="1000" dirty="0">
              <a:solidFill>
                <a:srgbClr val="6F6F6F"/>
              </a:solidFill>
              <a:latin typeface="Arial" panose="020B0604020202020204" pitchFamily="34" charset="0"/>
              <a:ea typeface="Arail" charset="0"/>
            </a:endParaRPr>
          </a:p>
        </p:txBody>
      </p:sp>
      <p:pic>
        <p:nvPicPr>
          <p:cNvPr id="37" name="图片 36" descr="C:\Users\我\Desktop\图片2.png图片2"/>
          <p:cNvPicPr>
            <a:picLocks noChangeAspect="1"/>
          </p:cNvPicPr>
          <p:nvPr>
            <p:custDataLst>
              <p:tags r:id="rId38"/>
            </p:custDataLst>
          </p:nvPr>
        </p:nvPicPr>
        <p:blipFill>
          <a:blip r:embed="rId39"/>
          <a:srcRect/>
          <a:stretch>
            <a:fillRect/>
          </a:stretch>
        </p:blipFill>
        <p:spPr>
          <a:xfrm>
            <a:off x="359410" y="1598295"/>
            <a:ext cx="1784350" cy="1631315"/>
          </a:xfrm>
          <a:prstGeom prst="rect">
            <a:avLst/>
          </a:prstGeom>
          <a:noFill/>
          <a:ln w="9525">
            <a:noFill/>
          </a:ln>
        </p:spPr>
      </p:pic>
      <p:pic>
        <p:nvPicPr>
          <p:cNvPr id="44" name="图片 43" descr="C:\Users\我\Desktop\图片7.png图片7"/>
          <p:cNvPicPr>
            <a:picLocks noChangeAspect="1"/>
          </p:cNvPicPr>
          <p:nvPr>
            <p:custDataLst>
              <p:tags r:id="rId40"/>
            </p:custDataLst>
          </p:nvPr>
        </p:nvPicPr>
        <p:blipFill>
          <a:blip r:embed="rId41"/>
          <a:srcRect/>
          <a:stretch>
            <a:fillRect/>
          </a:stretch>
        </p:blipFill>
        <p:spPr>
          <a:xfrm>
            <a:off x="2534920" y="1618615"/>
            <a:ext cx="1792605" cy="1591945"/>
          </a:xfrm>
          <a:prstGeom prst="rect">
            <a:avLst/>
          </a:prstGeom>
          <a:noFill/>
          <a:ln w="9525">
            <a:noFill/>
          </a:ln>
        </p:spPr>
      </p:pic>
      <p:pic>
        <p:nvPicPr>
          <p:cNvPr id="45" name="图片 44" descr="C:\Users\我\Desktop\图片3.png图片3"/>
          <p:cNvPicPr>
            <a:picLocks noChangeAspect="1"/>
          </p:cNvPicPr>
          <p:nvPr>
            <p:custDataLst>
              <p:tags r:id="rId42"/>
            </p:custDataLst>
          </p:nvPr>
        </p:nvPicPr>
        <p:blipFill>
          <a:blip r:embed="rId43"/>
          <a:srcRect/>
          <a:stretch>
            <a:fillRect/>
          </a:stretch>
        </p:blipFill>
        <p:spPr>
          <a:xfrm>
            <a:off x="4679315" y="1598295"/>
            <a:ext cx="1787525" cy="1631315"/>
          </a:xfrm>
          <a:prstGeom prst="rect">
            <a:avLst/>
          </a:prstGeom>
          <a:noFill/>
          <a:ln w="9525">
            <a:noFill/>
          </a:ln>
        </p:spPr>
      </p:pic>
      <p:pic>
        <p:nvPicPr>
          <p:cNvPr id="47" name="图片 46" descr="C:\Users\我\Desktop\图片6.png图片6"/>
          <p:cNvPicPr>
            <a:picLocks noChangeAspect="1"/>
          </p:cNvPicPr>
          <p:nvPr>
            <p:custDataLst>
              <p:tags r:id="rId44"/>
            </p:custDataLst>
          </p:nvPr>
        </p:nvPicPr>
        <p:blipFill>
          <a:blip r:embed="rId45"/>
          <a:srcRect/>
          <a:stretch>
            <a:fillRect/>
          </a:stretch>
        </p:blipFill>
        <p:spPr>
          <a:xfrm>
            <a:off x="6849745" y="1619250"/>
            <a:ext cx="1793240" cy="159131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000000"/>
                                          </p:val>
                                        </p:tav>
                                        <p:tav tm="100000">
                                          <p:val>
                                            <p:strVal val="#ppt_w"/>
                                          </p:val>
                                        </p:tav>
                                      </p:tavLst>
                                    </p:anim>
                                    <p:anim calcmode="lin" valueType="num">
                                      <p:cBhvr>
                                        <p:cTn id="12" dur="500" fill="hold"/>
                                        <p:tgtEl>
                                          <p:spTgt spid="35"/>
                                        </p:tgtEl>
                                        <p:attrNameLst>
                                          <p:attrName>ppt_h</p:attrName>
                                        </p:attrNameLst>
                                      </p:cBhvr>
                                      <p:tavLst>
                                        <p:tav tm="0">
                                          <p:val>
                                            <p:fltVal val="0.000000"/>
                                          </p:val>
                                        </p:tav>
                                        <p:tav tm="100000">
                                          <p:val>
                                            <p:strVal val="#ppt_h"/>
                                          </p:val>
                                        </p:tav>
                                      </p:tavLst>
                                    </p:anim>
                                    <p:animEffect transition="in" filter="fade">
                                      <p:cBhvr>
                                        <p:cTn id="13" dur="500"/>
                                        <p:tgtEl>
                                          <p:spTgt spid="3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500" fill="hold"/>
                                        <p:tgtEl>
                                          <p:spTgt spid="34"/>
                                        </p:tgtEl>
                                        <p:attrNameLst>
                                          <p:attrName>ppt_w</p:attrName>
                                        </p:attrNameLst>
                                      </p:cBhvr>
                                      <p:tavLst>
                                        <p:tav tm="0">
                                          <p:val>
                                            <p:fltVal val="0.000000"/>
                                          </p:val>
                                        </p:tav>
                                        <p:tav tm="100000">
                                          <p:val>
                                            <p:strVal val="#ppt_w"/>
                                          </p:val>
                                        </p:tav>
                                      </p:tavLst>
                                    </p:anim>
                                    <p:anim calcmode="lin" valueType="num">
                                      <p:cBhvr>
                                        <p:cTn id="17" dur="500" fill="hold"/>
                                        <p:tgtEl>
                                          <p:spTgt spid="34"/>
                                        </p:tgtEl>
                                        <p:attrNameLst>
                                          <p:attrName>ppt_h</p:attrName>
                                        </p:attrNameLst>
                                      </p:cBhvr>
                                      <p:tavLst>
                                        <p:tav tm="0">
                                          <p:val>
                                            <p:fltVal val="0.000000"/>
                                          </p:val>
                                        </p:tav>
                                        <p:tav tm="100000">
                                          <p:val>
                                            <p:strVal val="#ppt_h"/>
                                          </p:val>
                                        </p:tav>
                                      </p:tavLst>
                                    </p:anim>
                                    <p:animEffect transition="in" filter="fade">
                                      <p:cBhvr>
                                        <p:cTn id="18" dur="500"/>
                                        <p:tgtEl>
                                          <p:spTgt spid="3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000000"/>
                                          </p:val>
                                        </p:tav>
                                        <p:tav tm="100000">
                                          <p:val>
                                            <p:strVal val="#ppt_w"/>
                                          </p:val>
                                        </p:tav>
                                      </p:tavLst>
                                    </p:anim>
                                    <p:anim calcmode="lin" valueType="num">
                                      <p:cBhvr>
                                        <p:cTn id="22" dur="500" fill="hold"/>
                                        <p:tgtEl>
                                          <p:spTgt spid="33"/>
                                        </p:tgtEl>
                                        <p:attrNameLst>
                                          <p:attrName>ppt_h</p:attrName>
                                        </p:attrNameLst>
                                      </p:cBhvr>
                                      <p:tavLst>
                                        <p:tav tm="0">
                                          <p:val>
                                            <p:fltVal val="0.00000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000000"/>
                                          </p:val>
                                        </p:tav>
                                        <p:tav tm="100000">
                                          <p:val>
                                            <p:strVal val="#ppt_w"/>
                                          </p:val>
                                        </p:tav>
                                      </p:tavLst>
                                    </p:anim>
                                    <p:anim calcmode="lin" valueType="num">
                                      <p:cBhvr>
                                        <p:cTn id="27" dur="500" fill="hold"/>
                                        <p:tgtEl>
                                          <p:spTgt spid="36"/>
                                        </p:tgtEl>
                                        <p:attrNameLst>
                                          <p:attrName>ppt_h</p:attrName>
                                        </p:attrNameLst>
                                      </p:cBhvr>
                                      <p:tavLst>
                                        <p:tav tm="0">
                                          <p:val>
                                            <p:fltVal val="0.000000"/>
                                          </p:val>
                                        </p:tav>
                                        <p:tav tm="100000">
                                          <p:val>
                                            <p:strVal val="#ppt_h"/>
                                          </p:val>
                                        </p:tav>
                                      </p:tavLst>
                                    </p:anim>
                                    <p:animEffect transition="in" filter="fade">
                                      <p:cBhvr>
                                        <p:cTn id="28" dur="500"/>
                                        <p:tgtEl>
                                          <p:spTgt spid="36"/>
                                        </p:tgtEl>
                                      </p:cBhvr>
                                    </p:animEffect>
                                  </p:childTnLst>
                                </p:cTn>
                              </p:par>
                            </p:childTnLst>
                          </p:cTn>
                        </p:par>
                        <p:par>
                          <p:cTn id="29" fill="hold">
                            <p:stCondLst>
                              <p:cond delay="1000"/>
                            </p:stCondLst>
                            <p:childTnLst>
                              <p:par>
                                <p:cTn id="30" presetID="12" presetClass="entr" presetSubtype="8"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slide(fromLeft)">
                                      <p:cBhvr>
                                        <p:cTn id="32" dur="500"/>
                                        <p:tgtEl>
                                          <p:spTgt spid="25"/>
                                        </p:tgtEl>
                                      </p:cBhvr>
                                    </p:animEffect>
                                  </p:childTnLst>
                                </p:cTn>
                              </p:par>
                            </p:childTnLst>
                          </p:cTn>
                        </p:par>
                        <p:par>
                          <p:cTn id="33" fill="hold">
                            <p:stCondLst>
                              <p:cond delay="1500"/>
                            </p:stCondLst>
                            <p:childTnLst>
                              <p:par>
                                <p:cTn id="34" presetID="18" presetClass="entr" presetSubtype="6"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strips(downRight)">
                                      <p:cBhvr>
                                        <p:cTn id="36" dur="500"/>
                                        <p:tgtEl>
                                          <p:spTgt spid="31"/>
                                        </p:tgtEl>
                                      </p:cBhvr>
                                    </p:animEffect>
                                  </p:childTnLst>
                                </p:cTn>
                              </p:par>
                            </p:childTnLst>
                          </p:cTn>
                        </p:par>
                        <p:par>
                          <p:cTn id="37" fill="hold">
                            <p:stCondLst>
                              <p:cond delay="2000"/>
                            </p:stCondLst>
                            <p:childTnLst>
                              <p:par>
                                <p:cTn id="38" presetID="1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slide(fromLeft)">
                                      <p:cBhvr>
                                        <p:cTn id="40" dur="500"/>
                                        <p:tgtEl>
                                          <p:spTgt spid="5"/>
                                        </p:tgtEl>
                                      </p:cBhvr>
                                    </p:animEffect>
                                  </p:childTnLst>
                                </p:cTn>
                              </p:par>
                            </p:childTnLst>
                          </p:cTn>
                        </p:par>
                        <p:par>
                          <p:cTn id="41" fill="hold">
                            <p:stCondLst>
                              <p:cond delay="2500"/>
                            </p:stCondLst>
                            <p:childTnLst>
                              <p:par>
                                <p:cTn id="42" presetID="18" presetClass="entr" presetSubtype="6" fill="hold" grpId="0" nodeType="afterEffect">
                                  <p:stCondLst>
                                    <p:cond delay="0"/>
                                  </p:stCondLst>
                                  <p:childTnLst>
                                    <p:set>
                                      <p:cBhvr>
                                        <p:cTn id="43" dur="1" fill="hold">
                                          <p:stCondLst>
                                            <p:cond delay="0"/>
                                          </p:stCondLst>
                                        </p:cTn>
                                        <p:tgtEl>
                                          <p:spTgt spid="8227"/>
                                        </p:tgtEl>
                                        <p:attrNameLst>
                                          <p:attrName>style.visibility</p:attrName>
                                        </p:attrNameLst>
                                      </p:cBhvr>
                                      <p:to>
                                        <p:strVal val="visible"/>
                                      </p:to>
                                    </p:set>
                                    <p:animEffect transition="in" filter="strips(downRight)">
                                      <p:cBhvr>
                                        <p:cTn id="44" dur="500"/>
                                        <p:tgtEl>
                                          <p:spTgt spid="8227"/>
                                        </p:tgtEl>
                                      </p:cBhvr>
                                    </p:animEffect>
                                  </p:childTnLst>
                                </p:cTn>
                              </p:par>
                            </p:childTnLst>
                          </p:cTn>
                        </p:par>
                        <p:par>
                          <p:cTn id="45" fill="hold">
                            <p:stCondLst>
                              <p:cond delay="3000"/>
                            </p:stCondLst>
                            <p:childTnLst>
                              <p:par>
                                <p:cTn id="46" presetID="12" presetClass="entr" presetSubtype="8"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slide(fromLeft)">
                                      <p:cBhvr>
                                        <p:cTn id="48" dur="500"/>
                                        <p:tgtEl>
                                          <p:spTgt spid="13"/>
                                        </p:tgtEl>
                                      </p:cBhvr>
                                    </p:animEffect>
                                  </p:childTnLst>
                                </p:cTn>
                              </p:par>
                            </p:childTnLst>
                          </p:cTn>
                        </p:par>
                        <p:par>
                          <p:cTn id="49" fill="hold">
                            <p:stCondLst>
                              <p:cond delay="3500"/>
                            </p:stCondLst>
                            <p:childTnLst>
                              <p:par>
                                <p:cTn id="50" presetID="18" presetClass="entr" presetSubtype="6" fill="hold" grpId="0" nodeType="afterEffect">
                                  <p:stCondLst>
                                    <p:cond delay="0"/>
                                  </p:stCondLst>
                                  <p:childTnLst>
                                    <p:set>
                                      <p:cBhvr>
                                        <p:cTn id="51" dur="1" fill="hold">
                                          <p:stCondLst>
                                            <p:cond delay="0"/>
                                          </p:stCondLst>
                                        </p:cTn>
                                        <p:tgtEl>
                                          <p:spTgt spid="8228"/>
                                        </p:tgtEl>
                                        <p:attrNameLst>
                                          <p:attrName>style.visibility</p:attrName>
                                        </p:attrNameLst>
                                      </p:cBhvr>
                                      <p:to>
                                        <p:strVal val="visible"/>
                                      </p:to>
                                    </p:set>
                                    <p:animEffect transition="in" filter="strips(downRight)">
                                      <p:cBhvr>
                                        <p:cTn id="52" dur="500"/>
                                        <p:tgtEl>
                                          <p:spTgt spid="8228"/>
                                        </p:tgtEl>
                                      </p:cBhvr>
                                    </p:animEffect>
                                  </p:childTnLst>
                                </p:cTn>
                              </p:par>
                            </p:childTnLst>
                          </p:cTn>
                        </p:par>
                        <p:par>
                          <p:cTn id="53" fill="hold">
                            <p:stCondLst>
                              <p:cond delay="4000"/>
                            </p:stCondLst>
                            <p:childTnLst>
                              <p:par>
                                <p:cTn id="54" presetID="12" presetClass="entr" presetSubtype="8"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slide(fromLeft)">
                                      <p:cBhvr>
                                        <p:cTn id="56" dur="500"/>
                                        <p:tgtEl>
                                          <p:spTgt spid="19"/>
                                        </p:tgtEl>
                                      </p:cBhvr>
                                    </p:animEffect>
                                  </p:childTnLst>
                                </p:cTn>
                              </p:par>
                            </p:childTnLst>
                          </p:cTn>
                        </p:par>
                        <p:par>
                          <p:cTn id="57" fill="hold">
                            <p:stCondLst>
                              <p:cond delay="4500"/>
                            </p:stCondLst>
                            <p:childTnLst>
                              <p:par>
                                <p:cTn id="58" presetID="18" presetClass="entr" presetSubtype="6" fill="hold" grpId="0" nodeType="afterEffect">
                                  <p:stCondLst>
                                    <p:cond delay="0"/>
                                  </p:stCondLst>
                                  <p:childTnLst>
                                    <p:set>
                                      <p:cBhvr>
                                        <p:cTn id="59" dur="1" fill="hold">
                                          <p:stCondLst>
                                            <p:cond delay="0"/>
                                          </p:stCondLst>
                                        </p:cTn>
                                        <p:tgtEl>
                                          <p:spTgt spid="8229"/>
                                        </p:tgtEl>
                                        <p:attrNameLst>
                                          <p:attrName>style.visibility</p:attrName>
                                        </p:attrNameLst>
                                      </p:cBhvr>
                                      <p:to>
                                        <p:strVal val="visible"/>
                                      </p:to>
                                    </p:set>
                                    <p:animEffect transition="in" filter="strips(downRight)">
                                      <p:cBhvr>
                                        <p:cTn id="60" dur="500"/>
                                        <p:tgtEl>
                                          <p:spTgt spid="8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bldLvl="0" animBg="1"/>
      <p:bldP spid="33" grpId="0" bldLvl="0" animBg="1"/>
      <p:bldP spid="34" grpId="0" bldLvl="0" animBg="1"/>
      <p:bldP spid="35" grpId="0" bldLvl="0" animBg="1"/>
      <p:bldP spid="36" grpId="0" bldLvl="0" animBg="1"/>
      <p:bldP spid="8227" grpId="0"/>
      <p:bldP spid="8228" grpId="0"/>
      <p:bldP spid="822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9238" name="TextBox 21"/>
          <p:cNvSpPr txBox="1"/>
          <p:nvPr>
            <p:custDataLst>
              <p:tags r:id="rId2"/>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7411" name="TextBox 21"/>
          <p:cNvSpPr txBox="1"/>
          <p:nvPr>
            <p:custDataLst>
              <p:tags r:id="rId3"/>
            </p:custDataLst>
          </p:nvPr>
        </p:nvSpPr>
        <p:spPr>
          <a:xfrm>
            <a:off x="7888288" y="6687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4" name="TextBox 21"/>
          <p:cNvSpPr txBox="1"/>
          <p:nvPr>
            <p:custDataLst>
              <p:tags r:id="rId4"/>
            </p:custDataLst>
          </p:nvPr>
        </p:nvSpPr>
        <p:spPr>
          <a:xfrm>
            <a:off x="8015288" y="6814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20490" name="TextBox 21"/>
          <p:cNvSpPr txBox="1"/>
          <p:nvPr>
            <p:custDataLst>
              <p:tags r:id="rId5"/>
            </p:custDataLst>
          </p:nvPr>
        </p:nvSpPr>
        <p:spPr>
          <a:xfrm>
            <a:off x="8015288" y="6670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8220" name="TextBox 21"/>
          <p:cNvSpPr txBox="1"/>
          <p:nvPr>
            <p:custDataLst>
              <p:tags r:id="rId6"/>
            </p:custDataLst>
          </p:nvPr>
        </p:nvSpPr>
        <p:spPr>
          <a:xfrm>
            <a:off x="7744778" y="6184900"/>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pic>
        <p:nvPicPr>
          <p:cNvPr id="38" name="图片 37" descr="1"/>
          <p:cNvPicPr>
            <a:picLocks noChangeAspect="1"/>
          </p:cNvPicPr>
          <p:nvPr>
            <p:custDataLst>
              <p:tags r:id="rId7"/>
            </p:custDataLst>
          </p:nvPr>
        </p:nvPicPr>
        <p:blipFill>
          <a:blip r:embed="rId8"/>
          <a:stretch>
            <a:fillRect/>
          </a:stretch>
        </p:blipFill>
        <p:spPr>
          <a:xfrm>
            <a:off x="1907540" y="1268730"/>
            <a:ext cx="4699000" cy="973455"/>
          </a:xfrm>
          <a:prstGeom prst="rect">
            <a:avLst/>
          </a:prstGeom>
        </p:spPr>
      </p:pic>
      <p:pic>
        <p:nvPicPr>
          <p:cNvPr id="39" name="图片 38" descr="4"/>
          <p:cNvPicPr>
            <a:picLocks noChangeAspect="1"/>
          </p:cNvPicPr>
          <p:nvPr>
            <p:custDataLst>
              <p:tags r:id="rId9"/>
            </p:custDataLst>
          </p:nvPr>
        </p:nvPicPr>
        <p:blipFill>
          <a:blip r:embed="rId10"/>
          <a:stretch>
            <a:fillRect/>
          </a:stretch>
        </p:blipFill>
        <p:spPr>
          <a:xfrm>
            <a:off x="1331595" y="4220845"/>
            <a:ext cx="5982335" cy="1490345"/>
          </a:xfrm>
          <a:prstGeom prst="rect">
            <a:avLst/>
          </a:prstGeom>
        </p:spPr>
      </p:pic>
      <p:pic>
        <p:nvPicPr>
          <p:cNvPr id="40" name="图片 39" descr="简化版包装盒-10贴（中）"/>
          <p:cNvPicPr>
            <a:picLocks noChangeAspect="1"/>
          </p:cNvPicPr>
          <p:nvPr>
            <p:custDataLst>
              <p:tags r:id="rId11"/>
            </p:custDataLst>
          </p:nvPr>
        </p:nvPicPr>
        <p:blipFill>
          <a:blip r:embed="rId12"/>
          <a:stretch>
            <a:fillRect/>
          </a:stretch>
        </p:blipFill>
        <p:spPr>
          <a:xfrm>
            <a:off x="1115695" y="2666365"/>
            <a:ext cx="6578600" cy="99568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0" y="-27940"/>
            <a:ext cx="9190355" cy="6885940"/>
          </a:xfrm>
          <a:prstGeom prst="rect">
            <a:avLst/>
          </a:prstGeom>
        </p:spPr>
      </p:pic>
      <p:sp>
        <p:nvSpPr>
          <p:cNvPr id="17411" name="TextBox 21"/>
          <p:cNvSpPr txBox="1"/>
          <p:nvPr>
            <p:custDataLst>
              <p:tags r:id="rId2"/>
            </p:custDataLst>
          </p:nvPr>
        </p:nvSpPr>
        <p:spPr>
          <a:xfrm>
            <a:off x="7816533" y="661479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4" name="TextBox 21"/>
          <p:cNvSpPr txBox="1"/>
          <p:nvPr>
            <p:custDataLst>
              <p:tags r:id="rId3"/>
            </p:custDataLst>
          </p:nvPr>
        </p:nvSpPr>
        <p:spPr>
          <a:xfrm>
            <a:off x="7943533" y="674179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20490" name="TextBox 21"/>
          <p:cNvSpPr txBox="1"/>
          <p:nvPr>
            <p:custDataLst>
              <p:tags r:id="rId4"/>
            </p:custDataLst>
          </p:nvPr>
        </p:nvSpPr>
        <p:spPr>
          <a:xfrm>
            <a:off x="7943533" y="65982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23555" name="제목 33"/>
          <p:cNvSpPr>
            <a:spLocks noGrp="1"/>
          </p:cNvSpPr>
          <p:nvPr>
            <p:ph type="title" idx="4294967295"/>
            <p:custDataLst>
              <p:tags r:id="rId5"/>
            </p:custDataLst>
          </p:nvPr>
        </p:nvSpPr>
        <p:spPr>
          <a:xfrm>
            <a:off x="1250315" y="1052195"/>
            <a:ext cx="6642735" cy="1011555"/>
          </a:xfrm>
        </p:spPr>
        <p:txBody>
          <a:bodyPr vert="horz" wrap="square" anchor="ctr"/>
          <a:p>
            <a:pPr algn="ctr"/>
            <a:r>
              <a:rPr lang="zh-CN" altLang="en-US" sz="2400" b="1" dirty="0">
                <a:latin typeface="Arail" charset="0"/>
                <a:ea typeface="宋体" panose="02010600030101010101" pitchFamily="2" charset="-122"/>
              </a:rPr>
              <a:t>姊妹舒</a:t>
            </a:r>
            <a:br>
              <a:rPr lang="zh-CN" altLang="en-US" sz="2400" b="1" dirty="0">
                <a:latin typeface="Arail" charset="0"/>
                <a:ea typeface="宋体" panose="02010600030101010101" pitchFamily="2" charset="-122"/>
              </a:rPr>
            </a:br>
            <a:r>
              <a:rPr lang="zh-CN" altLang="en-US" sz="2400" b="1" dirty="0">
                <a:latin typeface="Arail" charset="0"/>
                <a:ea typeface="宋体" panose="02010600030101010101" pitchFamily="2" charset="-122"/>
              </a:rPr>
              <a:t>月经前三天后四天，</a:t>
            </a:r>
            <a:br>
              <a:rPr lang="zh-CN" altLang="en-US" sz="2400" b="1" dirty="0">
                <a:latin typeface="Arail" charset="0"/>
                <a:ea typeface="宋体" panose="02010600030101010101" pitchFamily="2" charset="-122"/>
              </a:rPr>
            </a:br>
            <a:r>
              <a:rPr lang="zh-CN" altLang="en-US" sz="2400" b="1" dirty="0">
                <a:latin typeface="Arail" charset="0"/>
                <a:ea typeface="宋体" panose="02010600030101010101" pitchFamily="2" charset="-122"/>
              </a:rPr>
              <a:t>每天一贴</a:t>
            </a:r>
            <a:r>
              <a:rPr lang="en-US" altLang="zh-CN" sz="2400" b="1" dirty="0">
                <a:latin typeface="宋体" panose="02010600030101010101" pitchFamily="2" charset="-122"/>
                <a:ea typeface="宋体" panose="02010600030101010101" pitchFamily="2" charset="-122"/>
              </a:rPr>
              <a:t>24</a:t>
            </a:r>
            <a:r>
              <a:rPr lang="zh-CN" altLang="en-US" sz="2400" b="1" dirty="0">
                <a:latin typeface="Arail" charset="0"/>
                <a:ea typeface="宋体" panose="02010600030101010101" pitchFamily="2" charset="-122"/>
              </a:rPr>
              <a:t>小时全生命周期养护生殖生理健康。</a:t>
            </a:r>
            <a:endParaRPr lang="zh-CN" altLang="en-US" sz="2400" b="1" dirty="0">
              <a:latin typeface="Arail" charset="0"/>
              <a:ea typeface="宋体" panose="02010600030101010101" pitchFamily="2" charset="-122"/>
            </a:endParaRPr>
          </a:p>
        </p:txBody>
      </p:sp>
      <p:pic>
        <p:nvPicPr>
          <p:cNvPr id="6" name="图片 5" descr="009"/>
          <p:cNvPicPr>
            <a:picLocks noChangeAspect="1"/>
          </p:cNvPicPr>
          <p:nvPr>
            <p:custDataLst>
              <p:tags r:id="rId6"/>
            </p:custDataLst>
          </p:nvPr>
        </p:nvPicPr>
        <p:blipFill>
          <a:blip r:embed="rId7"/>
          <a:stretch>
            <a:fillRect/>
          </a:stretch>
        </p:blipFill>
        <p:spPr>
          <a:xfrm>
            <a:off x="35560" y="1741805"/>
            <a:ext cx="4991100" cy="5131435"/>
          </a:xfrm>
          <a:prstGeom prst="rect">
            <a:avLst/>
          </a:prstGeom>
        </p:spPr>
      </p:pic>
      <p:pic>
        <p:nvPicPr>
          <p:cNvPr id="10" name="图片 9" descr="10贴装包装"/>
          <p:cNvPicPr>
            <a:picLocks noChangeAspect="1"/>
          </p:cNvPicPr>
          <p:nvPr>
            <p:custDataLst>
              <p:tags r:id="rId8"/>
            </p:custDataLst>
          </p:nvPr>
        </p:nvPicPr>
        <p:blipFill>
          <a:blip r:embed="rId9"/>
          <a:stretch>
            <a:fillRect/>
          </a:stretch>
        </p:blipFill>
        <p:spPr>
          <a:xfrm>
            <a:off x="4284345" y="2348865"/>
            <a:ext cx="5396230" cy="5396230"/>
          </a:xfrm>
          <a:prstGeom prst="rect">
            <a:avLst/>
          </a:prstGeom>
        </p:spPr>
      </p:pic>
      <p:pic>
        <p:nvPicPr>
          <p:cNvPr id="11" name="图片 10" descr="logo"/>
          <p:cNvPicPr>
            <a:picLocks noChangeAspect="1"/>
          </p:cNvPicPr>
          <p:nvPr>
            <p:custDataLst>
              <p:tags r:id="rId10"/>
            </p:custDataLst>
          </p:nvPr>
        </p:nvPicPr>
        <p:blipFill>
          <a:blip r:embed="rId11"/>
          <a:stretch>
            <a:fillRect/>
          </a:stretch>
        </p:blipFill>
        <p:spPr>
          <a:xfrm>
            <a:off x="179705" y="116205"/>
            <a:ext cx="2128520" cy="781050"/>
          </a:xfrm>
          <a:prstGeom prst="rect">
            <a:avLst/>
          </a:prstGeom>
        </p:spPr>
      </p:pic>
      <p:pic>
        <p:nvPicPr>
          <p:cNvPr id="5" name="图片 4" descr="000"/>
          <p:cNvPicPr>
            <a:picLocks noChangeAspect="1"/>
          </p:cNvPicPr>
          <p:nvPr>
            <p:custDataLst>
              <p:tags r:id="rId12"/>
            </p:custDataLst>
          </p:nvPr>
        </p:nvPicPr>
        <p:blipFill>
          <a:blip r:embed="rId13"/>
          <a:stretch>
            <a:fillRect/>
          </a:stretch>
        </p:blipFill>
        <p:spPr>
          <a:xfrm>
            <a:off x="4860290" y="3094355"/>
            <a:ext cx="3778250" cy="66865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pic>
        <p:nvPicPr>
          <p:cNvPr id="39" name="图片 38" descr="VCG211359012822"/>
          <p:cNvPicPr>
            <a:picLocks noChangeAspect="1"/>
          </p:cNvPicPr>
          <p:nvPr/>
        </p:nvPicPr>
        <p:blipFill>
          <a:blip r:embed="rId2"/>
          <a:stretch>
            <a:fillRect/>
          </a:stretch>
        </p:blipFill>
        <p:spPr>
          <a:xfrm>
            <a:off x="6290945" y="5519420"/>
            <a:ext cx="3020060" cy="1338580"/>
          </a:xfrm>
          <a:prstGeom prst="rect">
            <a:avLst/>
          </a:prstGeom>
        </p:spPr>
      </p:pic>
      <p:sp>
        <p:nvSpPr>
          <p:cNvPr id="9238" name="TextBox 21"/>
          <p:cNvSpPr txBox="1"/>
          <p:nvPr>
            <p:custDataLst>
              <p:tags r:id="rId3"/>
            </p:custDataLst>
          </p:nvPr>
        </p:nvSpPr>
        <p:spPr>
          <a:xfrm>
            <a:off x="7888288" y="6543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17411" name="TextBox 21"/>
          <p:cNvSpPr txBox="1"/>
          <p:nvPr>
            <p:custDataLst>
              <p:tags r:id="rId4"/>
            </p:custDataLst>
          </p:nvPr>
        </p:nvSpPr>
        <p:spPr>
          <a:xfrm>
            <a:off x="7888288" y="6687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4" name="TextBox 21"/>
          <p:cNvSpPr txBox="1"/>
          <p:nvPr>
            <p:custDataLst>
              <p:tags r:id="rId5"/>
            </p:custDataLst>
          </p:nvPr>
        </p:nvSpPr>
        <p:spPr>
          <a:xfrm>
            <a:off x="8015288" y="681418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20490" name="TextBox 21"/>
          <p:cNvSpPr txBox="1"/>
          <p:nvPr>
            <p:custDataLst>
              <p:tags r:id="rId6"/>
            </p:custDataLst>
          </p:nvPr>
        </p:nvSpPr>
        <p:spPr>
          <a:xfrm>
            <a:off x="8015288" y="6670675"/>
            <a:ext cx="309562" cy="274638"/>
          </a:xfrm>
          <a:prstGeom prst="rect">
            <a:avLst/>
          </a:prstGeom>
          <a:noFill/>
          <a:ln w="9525">
            <a:noFill/>
          </a:ln>
        </p:spPr>
        <p:txBody>
          <a:bodyPr wrap="none">
            <a:spAutoFit/>
          </a:bodyPr>
          <a:p>
            <a:pPr algn="ctr"/>
            <a:endParaRPr lang="en-US" altLang="x-none" sz="1200" dirty="0">
              <a:solidFill>
                <a:schemeClr val="bg1"/>
              </a:solidFill>
              <a:latin typeface="Arail" charset="0"/>
              <a:ea typeface="Arail" charset="0"/>
            </a:endParaRPr>
          </a:p>
        </p:txBody>
      </p:sp>
      <p:sp>
        <p:nvSpPr>
          <p:cNvPr id="38" name="文本框 37"/>
          <p:cNvSpPr txBox="1"/>
          <p:nvPr/>
        </p:nvSpPr>
        <p:spPr>
          <a:xfrm>
            <a:off x="1691640" y="1271270"/>
            <a:ext cx="6128385" cy="2168525"/>
          </a:xfrm>
          <a:prstGeom prst="rect">
            <a:avLst/>
          </a:prstGeom>
          <a:noFill/>
        </p:spPr>
        <p:txBody>
          <a:bodyPr wrap="square" rtlCol="0" anchor="t">
            <a:spAutoFit/>
          </a:bodyPr>
          <a:p>
            <a:pPr>
              <a:lnSpc>
                <a:spcPct val="150000"/>
              </a:lnSpc>
            </a:pPr>
            <a:r>
              <a:rPr lang="en-US" altLang="zh-CN"/>
              <a:t>1.</a:t>
            </a:r>
            <a:r>
              <a:rPr lang="zh-CN" altLang="en-US"/>
              <a:t>渠道多元化：诊所，药店，美容院，产康，母婴等渠道️</a:t>
            </a:r>
            <a:endParaRPr lang="zh-CN" altLang="en-US"/>
          </a:p>
          <a:p>
            <a:pPr>
              <a:lnSpc>
                <a:spcPct val="150000"/>
              </a:lnSpc>
            </a:pPr>
            <a:r>
              <a:rPr lang="en-US" altLang="zh-CN"/>
              <a:t>2.</a:t>
            </a:r>
            <a:r>
              <a:rPr lang="zh-CN" altLang="en-US"/>
              <a:t>不受集采评价影响、不占药占比，监管范围小；</a:t>
            </a:r>
            <a:endParaRPr lang="zh-CN" altLang="en-US"/>
          </a:p>
          <a:p>
            <a:pPr>
              <a:lnSpc>
                <a:spcPct val="150000"/>
              </a:lnSpc>
            </a:pPr>
            <a:r>
              <a:rPr lang="en-US" altLang="zh-CN"/>
              <a:t>3.</a:t>
            </a:r>
            <a:r>
              <a:rPr lang="zh-CN" altLang="en-US"/>
              <a:t>高品质、好服务、低门槛、市场空间大，利润丰厚；</a:t>
            </a:r>
            <a:endParaRPr lang="zh-CN" altLang="en-US"/>
          </a:p>
          <a:p>
            <a:pPr>
              <a:lnSpc>
                <a:spcPct val="150000"/>
              </a:lnSpc>
            </a:pPr>
            <a:r>
              <a:rPr lang="zh-CN" altLang="en-US"/>
              <a:t>全国招商（合作模式灵活）</a:t>
            </a:r>
            <a:endParaRPr lang="zh-CN" altLang="en-US"/>
          </a:p>
          <a:p>
            <a:pPr>
              <a:lnSpc>
                <a:spcPct val="150000"/>
              </a:lnSpc>
            </a:pPr>
            <a:r>
              <a:rPr lang="zh-CN" altLang="en-US"/>
              <a:t>合作热线：15991389134  （微信同号）</a:t>
            </a:r>
            <a:endParaRPr lang="zh-CN" altLang="en-US"/>
          </a:p>
        </p:txBody>
      </p:sp>
      <p:pic>
        <p:nvPicPr>
          <p:cNvPr id="40" name="图片 39" descr="logo"/>
          <p:cNvPicPr>
            <a:picLocks noChangeAspect="1"/>
          </p:cNvPicPr>
          <p:nvPr>
            <p:custDataLst>
              <p:tags r:id="rId7"/>
            </p:custDataLst>
          </p:nvPr>
        </p:nvPicPr>
        <p:blipFill>
          <a:blip r:embed="rId8"/>
          <a:stretch>
            <a:fillRect/>
          </a:stretch>
        </p:blipFill>
        <p:spPr>
          <a:xfrm>
            <a:off x="179705" y="116205"/>
            <a:ext cx="2128520" cy="781050"/>
          </a:xfrm>
          <a:prstGeom prst="rect">
            <a:avLst/>
          </a:prstGeom>
        </p:spPr>
      </p:pic>
      <p:sp>
        <p:nvSpPr>
          <p:cNvPr id="43" name="文本框 42"/>
          <p:cNvSpPr txBox="1"/>
          <p:nvPr/>
        </p:nvSpPr>
        <p:spPr>
          <a:xfrm>
            <a:off x="3275965" y="694690"/>
            <a:ext cx="2450465" cy="460375"/>
          </a:xfrm>
          <a:prstGeom prst="rect">
            <a:avLst/>
          </a:prstGeom>
          <a:noFill/>
        </p:spPr>
        <p:txBody>
          <a:bodyPr wrap="square" rtlCol="0" anchor="t">
            <a:spAutoFit/>
          </a:bodyPr>
          <a:p>
            <a:r>
              <a:rPr lang="zh-CN" altLang="en-US" sz="2400" b="1" dirty="0">
                <a:latin typeface="Arail" charset="0"/>
                <a:sym typeface="+mn-ea"/>
              </a:rPr>
              <a:t>渠道、政策优势</a:t>
            </a:r>
            <a:endParaRPr lang="zh-CN" altLang="en-US" sz="2400" b="1" dirty="0">
              <a:latin typeface="Arail" charset="0"/>
              <a:sym typeface="+mn-ea"/>
            </a:endParaRPr>
          </a:p>
        </p:txBody>
      </p:sp>
      <p:pic>
        <p:nvPicPr>
          <p:cNvPr id="46" name="图片 45" descr="姊妹舒折页"/>
          <p:cNvPicPr>
            <a:picLocks noChangeAspect="1"/>
          </p:cNvPicPr>
          <p:nvPr/>
        </p:nvPicPr>
        <p:blipFill>
          <a:blip r:embed="rId9"/>
          <a:stretch>
            <a:fillRect/>
          </a:stretch>
        </p:blipFill>
        <p:spPr>
          <a:xfrm>
            <a:off x="1610360" y="3502025"/>
            <a:ext cx="5923280" cy="237236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01-</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企业简介</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sp>
        <p:nvSpPr>
          <p:cNvPr id="14" name="矩形 19"/>
          <p:cNvSpPr/>
          <p:nvPr>
            <p:custDataLst>
              <p:tags r:id="rId4"/>
            </p:custDataLst>
          </p:nvPr>
        </p:nvSpPr>
        <p:spPr>
          <a:xfrm>
            <a:off x="869950" y="1868170"/>
            <a:ext cx="7160895" cy="4174490"/>
          </a:xfrm>
          <a:custGeom>
            <a:avLst/>
            <a:gdLst>
              <a:gd name="connsiteX0" fmla="*/ 0 w 8052179"/>
              <a:gd name="connsiteY0" fmla="*/ 0 h 2009632"/>
              <a:gd name="connsiteX1" fmla="*/ 8052179 w 8052179"/>
              <a:gd name="connsiteY1" fmla="*/ 0 h 2009632"/>
              <a:gd name="connsiteX2" fmla="*/ 8052179 w 8052179"/>
              <a:gd name="connsiteY2" fmla="*/ 2009632 h 2009632"/>
              <a:gd name="connsiteX3" fmla="*/ 0 w 8052179"/>
              <a:gd name="connsiteY3" fmla="*/ 2009632 h 2009632"/>
              <a:gd name="connsiteX4" fmla="*/ 0 w 8052179"/>
              <a:gd name="connsiteY4" fmla="*/ 0 h 2009632"/>
              <a:gd name="connsiteX0-1" fmla="*/ 0 w 8379726"/>
              <a:gd name="connsiteY0-2" fmla="*/ 81886 h 2009632"/>
              <a:gd name="connsiteX1-3" fmla="*/ 8379726 w 8379726"/>
              <a:gd name="connsiteY1-4" fmla="*/ 0 h 2009632"/>
              <a:gd name="connsiteX2-5" fmla="*/ 8379726 w 8379726"/>
              <a:gd name="connsiteY2-6" fmla="*/ 2009632 h 2009632"/>
              <a:gd name="connsiteX3-7" fmla="*/ 327547 w 8379726"/>
              <a:gd name="connsiteY3-8" fmla="*/ 2009632 h 2009632"/>
              <a:gd name="connsiteX4-9" fmla="*/ 0 w 8379726"/>
              <a:gd name="connsiteY4-10" fmla="*/ 81886 h 2009632"/>
              <a:gd name="connsiteX0-11" fmla="*/ 0 w 8379726"/>
              <a:gd name="connsiteY0-12" fmla="*/ 81886 h 2009632"/>
              <a:gd name="connsiteX1-13" fmla="*/ 8379726 w 8379726"/>
              <a:gd name="connsiteY1-14" fmla="*/ 0 h 2009632"/>
              <a:gd name="connsiteX2-15" fmla="*/ 8379726 w 8379726"/>
              <a:gd name="connsiteY2-16" fmla="*/ 2009632 h 2009632"/>
              <a:gd name="connsiteX3-17" fmla="*/ 709685 w 8379726"/>
              <a:gd name="connsiteY3-18" fmla="*/ 1968689 h 2009632"/>
              <a:gd name="connsiteX4-19" fmla="*/ 0 w 8379726"/>
              <a:gd name="connsiteY4-20" fmla="*/ 81886 h 2009632"/>
              <a:gd name="connsiteX0-21" fmla="*/ 0 w 8366079"/>
              <a:gd name="connsiteY0-22" fmla="*/ 0 h 2009633"/>
              <a:gd name="connsiteX1-23" fmla="*/ 8366079 w 8366079"/>
              <a:gd name="connsiteY1-24" fmla="*/ 1 h 2009633"/>
              <a:gd name="connsiteX2-25" fmla="*/ 8366079 w 8366079"/>
              <a:gd name="connsiteY2-26" fmla="*/ 2009633 h 2009633"/>
              <a:gd name="connsiteX3-27" fmla="*/ 696038 w 8366079"/>
              <a:gd name="connsiteY3-28" fmla="*/ 1968690 h 2009633"/>
              <a:gd name="connsiteX4-29" fmla="*/ 0 w 8366079"/>
              <a:gd name="connsiteY4-30" fmla="*/ 0 h 2009633"/>
              <a:gd name="connsiteX0-31" fmla="*/ 0 w 8406626"/>
              <a:gd name="connsiteY0-32" fmla="*/ 0 h 2009633"/>
              <a:gd name="connsiteX1-33" fmla="*/ 8406626 w 8406626"/>
              <a:gd name="connsiteY1-34" fmla="*/ 1 h 2009633"/>
              <a:gd name="connsiteX2-35" fmla="*/ 8406626 w 8406626"/>
              <a:gd name="connsiteY2-36" fmla="*/ 2009633 h 2009633"/>
              <a:gd name="connsiteX3-37" fmla="*/ 736585 w 8406626"/>
              <a:gd name="connsiteY3-38" fmla="*/ 1968690 h 2009633"/>
              <a:gd name="connsiteX4-39" fmla="*/ 0 w 8406626"/>
              <a:gd name="connsiteY4-40" fmla="*/ 0 h 2009633"/>
              <a:gd name="connsiteX0-41" fmla="*/ 0 w 8451223"/>
              <a:gd name="connsiteY0-42" fmla="*/ 0 h 2009633"/>
              <a:gd name="connsiteX1-43" fmla="*/ 8451223 w 8451223"/>
              <a:gd name="connsiteY1-44" fmla="*/ 1 h 2009633"/>
              <a:gd name="connsiteX2-45" fmla="*/ 8451223 w 8451223"/>
              <a:gd name="connsiteY2-46" fmla="*/ 2009633 h 2009633"/>
              <a:gd name="connsiteX3-47" fmla="*/ 781182 w 8451223"/>
              <a:gd name="connsiteY3-48" fmla="*/ 1968690 h 2009633"/>
              <a:gd name="connsiteX4-49" fmla="*/ 0 w 8451223"/>
              <a:gd name="connsiteY4-50" fmla="*/ 0 h 2009633"/>
            </a:gdLst>
            <a:ahLst/>
            <a:cxnLst>
              <a:cxn ang="0">
                <a:pos x="connsiteX0-41" y="connsiteY0-42"/>
              </a:cxn>
              <a:cxn ang="0">
                <a:pos x="connsiteX1-43" y="connsiteY1-44"/>
              </a:cxn>
              <a:cxn ang="0">
                <a:pos x="connsiteX2-45" y="connsiteY2-46"/>
              </a:cxn>
              <a:cxn ang="0">
                <a:pos x="connsiteX3-47" y="connsiteY3-48"/>
              </a:cxn>
              <a:cxn ang="0">
                <a:pos x="connsiteX4-49" y="connsiteY4-50"/>
              </a:cxn>
            </a:cxnLst>
            <a:rect l="l" t="t" r="r" b="b"/>
            <a:pathLst>
              <a:path w="8451223" h="2009633">
                <a:moveTo>
                  <a:pt x="0" y="0"/>
                </a:moveTo>
                <a:lnTo>
                  <a:pt x="8451223" y="1"/>
                </a:lnTo>
                <a:lnTo>
                  <a:pt x="8451223" y="2009633"/>
                </a:lnTo>
                <a:lnTo>
                  <a:pt x="781182" y="1968690"/>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anchor="ctr"/>
          <a:p>
            <a:pPr marR="0" algn="just" defTabSz="914400" fontAlgn="auto">
              <a:lnSpc>
                <a:spcPct val="200000"/>
              </a:lnSpc>
              <a:spcBef>
                <a:spcPts val="0"/>
              </a:spcBef>
              <a:spcAft>
                <a:spcPts val="0"/>
              </a:spcAft>
              <a:buClrTx/>
              <a:buSzTx/>
              <a:buFontTx/>
              <a:defRPr/>
            </a:pPr>
            <a:r>
              <a:rPr lang="en-US" sz="1800" b="1" noProof="0">
                <a:solidFill>
                  <a:schemeClr val="tx1">
                    <a:lumMod val="95000"/>
                    <a:lumOff val="5000"/>
                  </a:schemeClr>
                </a:solidFill>
                <a:latin typeface="微软雅黑" panose="020B0503020204020204" charset="-122"/>
                <a:ea typeface="微软雅黑" panose="020B0503020204020204" charset="-122"/>
                <a:sym typeface="+mn-ea"/>
              </a:rPr>
              <a:t> </a:t>
            </a: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直角三角形 43"/>
          <p:cNvSpPr/>
          <p:nvPr>
            <p:custDataLst>
              <p:tags r:id="rId5"/>
            </p:custDataLst>
          </p:nvPr>
        </p:nvSpPr>
        <p:spPr>
          <a:xfrm rot="4200000" flipH="1" flipV="1">
            <a:off x="-1078865" y="3503295"/>
            <a:ext cx="4399915" cy="845185"/>
          </a:xfrm>
          <a:custGeom>
            <a:avLst/>
            <a:gdLst>
              <a:gd name="connsiteX0" fmla="*/ 0 w 3943247"/>
              <a:gd name="connsiteY0" fmla="*/ 267545 h 267545"/>
              <a:gd name="connsiteX1" fmla="*/ 0 w 3943247"/>
              <a:gd name="connsiteY1" fmla="*/ 0 h 267545"/>
              <a:gd name="connsiteX2" fmla="*/ 3943247 w 3943247"/>
              <a:gd name="connsiteY2" fmla="*/ 267545 h 267545"/>
              <a:gd name="connsiteX3" fmla="*/ 0 w 3943247"/>
              <a:gd name="connsiteY3" fmla="*/ 267545 h 267545"/>
              <a:gd name="connsiteX0-1" fmla="*/ 0 w 3943247"/>
              <a:gd name="connsiteY0-2" fmla="*/ 267545 h 267545"/>
              <a:gd name="connsiteX1-3" fmla="*/ 54591 w 3943247"/>
              <a:gd name="connsiteY1-4" fmla="*/ 0 h 267545"/>
              <a:gd name="connsiteX2-5" fmla="*/ 3943247 w 3943247"/>
              <a:gd name="connsiteY2-6" fmla="*/ 267545 h 267545"/>
              <a:gd name="connsiteX3-7" fmla="*/ 0 w 3943247"/>
              <a:gd name="connsiteY3-8" fmla="*/ 267545 h 267545"/>
              <a:gd name="connsiteX0-9" fmla="*/ 204716 w 3888656"/>
              <a:gd name="connsiteY0-10" fmla="*/ 240249 h 267545"/>
              <a:gd name="connsiteX1-11" fmla="*/ 0 w 3888656"/>
              <a:gd name="connsiteY1-12" fmla="*/ 0 h 267545"/>
              <a:gd name="connsiteX2-13" fmla="*/ 3888656 w 3888656"/>
              <a:gd name="connsiteY2-14" fmla="*/ 267545 h 267545"/>
              <a:gd name="connsiteX3-15" fmla="*/ 204716 w 3888656"/>
              <a:gd name="connsiteY3-16" fmla="*/ 240249 h 267545"/>
              <a:gd name="connsiteX0-17" fmla="*/ 204716 w 3888656"/>
              <a:gd name="connsiteY0-18" fmla="*/ 322136 h 322136"/>
              <a:gd name="connsiteX1-19" fmla="*/ 0 w 3888656"/>
              <a:gd name="connsiteY1-20" fmla="*/ 0 h 322136"/>
              <a:gd name="connsiteX2-21" fmla="*/ 3888656 w 3888656"/>
              <a:gd name="connsiteY2-22" fmla="*/ 267545 h 322136"/>
              <a:gd name="connsiteX3-23" fmla="*/ 204716 w 3888656"/>
              <a:gd name="connsiteY3-24" fmla="*/ 322136 h 322136"/>
              <a:gd name="connsiteX0-25" fmla="*/ 272955 w 3956895"/>
              <a:gd name="connsiteY0-26" fmla="*/ 308488 h 308488"/>
              <a:gd name="connsiteX1-27" fmla="*/ 0 w 3956895"/>
              <a:gd name="connsiteY1-28" fmla="*/ 0 h 308488"/>
              <a:gd name="connsiteX2-29" fmla="*/ 3956895 w 3956895"/>
              <a:gd name="connsiteY2-30" fmla="*/ 253897 h 308488"/>
              <a:gd name="connsiteX3-31" fmla="*/ 272955 w 3956895"/>
              <a:gd name="connsiteY3-32" fmla="*/ 308488 h 308488"/>
              <a:gd name="connsiteX0-33" fmla="*/ 204716 w 3888656"/>
              <a:gd name="connsiteY0-34" fmla="*/ 813455 h 813455"/>
              <a:gd name="connsiteX1-35" fmla="*/ 0 w 3888656"/>
              <a:gd name="connsiteY1-36" fmla="*/ 0 h 813455"/>
              <a:gd name="connsiteX2-37" fmla="*/ 3888656 w 3888656"/>
              <a:gd name="connsiteY2-38" fmla="*/ 758864 h 813455"/>
              <a:gd name="connsiteX3-39" fmla="*/ 204716 w 3888656"/>
              <a:gd name="connsiteY3-40" fmla="*/ 813455 h 813455"/>
              <a:gd name="connsiteX0-41" fmla="*/ 232012 w 3915952"/>
              <a:gd name="connsiteY0-42" fmla="*/ 881694 h 881694"/>
              <a:gd name="connsiteX1-43" fmla="*/ 0 w 3915952"/>
              <a:gd name="connsiteY1-44" fmla="*/ 0 h 881694"/>
              <a:gd name="connsiteX2-45" fmla="*/ 3915952 w 3915952"/>
              <a:gd name="connsiteY2-46" fmla="*/ 827103 h 881694"/>
              <a:gd name="connsiteX3-47" fmla="*/ 232012 w 3915952"/>
              <a:gd name="connsiteY3-48" fmla="*/ 881694 h 881694"/>
              <a:gd name="connsiteX0-49" fmla="*/ 204716 w 3888656"/>
              <a:gd name="connsiteY0-50" fmla="*/ 881694 h 881694"/>
              <a:gd name="connsiteX1-51" fmla="*/ 0 w 3888656"/>
              <a:gd name="connsiteY1-52" fmla="*/ 0 h 881694"/>
              <a:gd name="connsiteX2-53" fmla="*/ 3888656 w 3888656"/>
              <a:gd name="connsiteY2-54" fmla="*/ 827103 h 881694"/>
              <a:gd name="connsiteX3-55" fmla="*/ 204716 w 3888656"/>
              <a:gd name="connsiteY3-56" fmla="*/ 881694 h 881694"/>
              <a:gd name="connsiteX0-57" fmla="*/ 204716 w 3888656"/>
              <a:gd name="connsiteY0-58" fmla="*/ 840750 h 840750"/>
              <a:gd name="connsiteX1-59" fmla="*/ 0 w 3888656"/>
              <a:gd name="connsiteY1-60" fmla="*/ 0 h 840750"/>
              <a:gd name="connsiteX2-61" fmla="*/ 3888656 w 3888656"/>
              <a:gd name="connsiteY2-62" fmla="*/ 786159 h 840750"/>
              <a:gd name="connsiteX3-63" fmla="*/ 204716 w 3888656"/>
              <a:gd name="connsiteY3-64" fmla="*/ 840750 h 840750"/>
            </a:gdLst>
            <a:ahLst/>
            <a:cxnLst>
              <a:cxn ang="0">
                <a:pos x="connsiteX0-57" y="connsiteY0-58"/>
              </a:cxn>
              <a:cxn ang="0">
                <a:pos x="connsiteX1-59" y="connsiteY1-60"/>
              </a:cxn>
              <a:cxn ang="0">
                <a:pos x="connsiteX2-61" y="connsiteY2-62"/>
              </a:cxn>
              <a:cxn ang="0">
                <a:pos x="connsiteX3-63" y="connsiteY3-64"/>
              </a:cxn>
            </a:cxnLst>
            <a:rect l="l" t="t" r="r" b="b"/>
            <a:pathLst>
              <a:path w="3888656" h="840750">
                <a:moveTo>
                  <a:pt x="204716" y="840750"/>
                </a:moveTo>
                <a:lnTo>
                  <a:pt x="0" y="0"/>
                </a:lnTo>
                <a:lnTo>
                  <a:pt x="3888656" y="786159"/>
                </a:lnTo>
                <a:lnTo>
                  <a:pt x="204716" y="840750"/>
                </a:lnTo>
                <a:close/>
              </a:path>
            </a:pathLst>
          </a:custGeom>
          <a:solidFill>
            <a:srgbClr val="DD127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文本框 16"/>
          <p:cNvSpPr txBox="1"/>
          <p:nvPr>
            <p:custDataLst>
              <p:tags r:id="rId6"/>
            </p:custDataLst>
          </p:nvPr>
        </p:nvSpPr>
        <p:spPr>
          <a:xfrm>
            <a:off x="2270760" y="1942465"/>
            <a:ext cx="5036820" cy="3415030"/>
          </a:xfrm>
          <a:prstGeom prst="rect">
            <a:avLst/>
          </a:prstGeom>
          <a:noFill/>
        </p:spPr>
        <p:txBody>
          <a:bodyPr wrap="square">
            <a:spAutoFit/>
          </a:bodyPr>
          <a:p>
            <a:pPr marR="0" algn="just" defTabSz="914400" fontAlgn="auto">
              <a:lnSpc>
                <a:spcPct val="200000"/>
              </a:lnSpc>
              <a:spcBef>
                <a:spcPts val="0"/>
              </a:spcBef>
              <a:spcAft>
                <a:spcPts val="0"/>
              </a:spcAft>
              <a:buClrTx/>
              <a:buSzTx/>
              <a:buFontTx/>
              <a:defRPr/>
            </a:pPr>
            <a:r>
              <a:rPr kumimoji="0" lang="en-US"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kumimoji="0" lang="en-US" sz="1200" b="1"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kumimoji="0" sz="1200" b="1"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陕西省万安药业有限公司</a:t>
            </a:r>
            <a:r>
              <a:rPr kumimoji="0"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集科研、生产、销售、公益服务为一体。产品远销欧洲、美洲、东南亚、中东、南非等全球30多个国家和地区。</a:t>
            </a:r>
            <a:endParaRPr kumimoji="0"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algn="just" defTabSz="914400" fontAlgn="auto">
              <a:lnSpc>
                <a:spcPct val="200000"/>
              </a:lnSpc>
              <a:spcBef>
                <a:spcPts val="0"/>
              </a:spcBef>
              <a:spcAft>
                <a:spcPts val="0"/>
              </a:spcAft>
              <a:buClrTx/>
              <a:buSzTx/>
              <a:buFontTx/>
              <a:defRPr/>
            </a:pPr>
            <a:r>
              <a:rPr kumimoji="0"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kumimoji="0" lang="en-US"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kumimoji="0"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公司科技实力雄厚，拥有一批德高望重的著名医药专家和年轻有为的医学博士、硕士等专业人才。</a:t>
            </a:r>
            <a:r>
              <a:rPr kumimoji="0" lang="zh-CN"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以中医为基础，运用现代中药制剂技术，结合</a:t>
            </a:r>
            <a:r>
              <a:rPr kumimoji="0"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生理解剖学、药理学、免疫学、微循环</a:t>
            </a:r>
            <a:r>
              <a:rPr kumimoji="0" lang="zh-CN"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学等九大学科</a:t>
            </a:r>
            <a:r>
              <a:rPr kumimoji="0"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0" lang="zh-CN"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成功</a:t>
            </a:r>
            <a:r>
              <a:rPr kumimoji="0"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开发研制</a:t>
            </a:r>
            <a:r>
              <a:rPr kumimoji="0" lang="zh-CN"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出</a:t>
            </a:r>
            <a:r>
              <a:rPr kumimoji="0"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了新一代</a:t>
            </a:r>
            <a:r>
              <a:rPr kumimoji="0" sz="1200" b="1" kern="1200" cap="none" spc="0" normalizeH="0" baseline="0" noProof="0">
                <a:solidFill>
                  <a:srgbClr val="FF0066"/>
                </a:solidFill>
                <a:latin typeface="微软雅黑" panose="020B0503020204020204" charset="-122"/>
                <a:ea typeface="微软雅黑" panose="020B0503020204020204" charset="-122"/>
                <a:cs typeface="微软雅黑" panose="020B0503020204020204" charset="-122"/>
              </a:rPr>
              <a:t>高科技妇科产品“姊妹舒”</a:t>
            </a:r>
            <a:r>
              <a:rPr kumimoji="0" lang="zh-CN" sz="1200" b="1" kern="1200" cap="none" spc="0" normalizeH="0" baseline="0" noProof="0">
                <a:solidFill>
                  <a:srgbClr val="FF0066"/>
                </a:solidFill>
                <a:latin typeface="微软雅黑" panose="020B0503020204020204" charset="-122"/>
                <a:ea typeface="微软雅黑" panose="020B0503020204020204" charset="-122"/>
                <a:cs typeface="微软雅黑" panose="020B0503020204020204" charset="-122"/>
              </a:rPr>
              <a:t>妇科护垫</a:t>
            </a:r>
            <a:r>
              <a:rPr kumimoji="0"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。产品具有剂型新颖、使用安全、昼夜持续有效、起效迅速、方便卫生、清爽舒适</a:t>
            </a:r>
            <a:r>
              <a:rPr kumimoji="0" lang="zh-CN"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等</a:t>
            </a:r>
            <a:r>
              <a:rPr kumimoji="0"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特点，多次在国内外评比中获得殊荣，填补了国际现代女性生理护理品的空白，开创了妇科防治时代的新纪元。产品一经上市受到了广大女性的</a:t>
            </a:r>
            <a:r>
              <a:rPr kumimoji="0" lang="zh-CN"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青睐</a:t>
            </a:r>
            <a:r>
              <a:rPr kumimoji="0"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sz="1200" kern="1200" cap="none" spc="0" normalizeH="0" baseline="0" noProof="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pic>
        <p:nvPicPr>
          <p:cNvPr id="5" name="图片 4" descr="66"/>
          <p:cNvPicPr>
            <a:picLocks noChangeAspect="1"/>
          </p:cNvPicPr>
          <p:nvPr>
            <p:custDataLst>
              <p:tags r:id="rId7"/>
            </p:custDataLst>
          </p:nvPr>
        </p:nvPicPr>
        <p:blipFill>
          <a:blip r:embed="rId8"/>
          <a:stretch>
            <a:fillRect/>
          </a:stretch>
        </p:blipFill>
        <p:spPr>
          <a:xfrm>
            <a:off x="6071870" y="6413500"/>
            <a:ext cx="2827020" cy="330200"/>
          </a:xfrm>
          <a:prstGeom prst="rect">
            <a:avLst/>
          </a:prstGeom>
        </p:spPr>
      </p:pic>
      <p:cxnSp>
        <p:nvCxnSpPr>
          <p:cNvPr id="15" name="直接连接符 14"/>
          <p:cNvCxnSpPr/>
          <p:nvPr>
            <p:custDataLst>
              <p:tags r:id="rId9"/>
            </p:custDataLst>
          </p:nvPr>
        </p:nvCxnSpPr>
        <p:spPr>
          <a:xfrm>
            <a:off x="679450" y="1303655"/>
            <a:ext cx="1796415" cy="5509260"/>
          </a:xfrm>
          <a:prstGeom prst="line">
            <a:avLst/>
          </a:prstGeom>
          <a:ln w="38100">
            <a:solidFill>
              <a:srgbClr val="DD127B"/>
            </a:solidFill>
          </a:ln>
        </p:spPr>
        <p:style>
          <a:lnRef idx="1">
            <a:schemeClr val="accent1"/>
          </a:lnRef>
          <a:fillRef idx="0">
            <a:schemeClr val="accent1"/>
          </a:fillRef>
          <a:effectRef idx="0">
            <a:schemeClr val="accent1"/>
          </a:effectRef>
          <a:fontRef idx="minor">
            <a:schemeClr val="tx1"/>
          </a:fontRef>
        </p:style>
      </p:cxnSp>
      <p:pic>
        <p:nvPicPr>
          <p:cNvPr id="8" name="图片 7" descr="logo"/>
          <p:cNvPicPr>
            <a:picLocks noChangeAspect="1"/>
          </p:cNvPicPr>
          <p:nvPr>
            <p:custDataLst>
              <p:tags r:id="rId10"/>
            </p:custDataLst>
          </p:nvPr>
        </p:nvPicPr>
        <p:blipFill>
          <a:blip r:embed="rId11"/>
          <a:stretch>
            <a:fillRect/>
          </a:stretch>
        </p:blipFill>
        <p:spPr>
          <a:xfrm>
            <a:off x="6907530" y="188595"/>
            <a:ext cx="1953260" cy="71691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01-</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企业简介</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5" name="图片 4" descr="66"/>
          <p:cNvPicPr>
            <a:picLocks noChangeAspect="1"/>
          </p:cNvPicPr>
          <p:nvPr>
            <p:custDataLst>
              <p:tags r:id="rId4"/>
            </p:custDataLst>
          </p:nvPr>
        </p:nvPicPr>
        <p:blipFill>
          <a:blip r:embed="rId5"/>
          <a:stretch>
            <a:fillRect/>
          </a:stretch>
        </p:blipFill>
        <p:spPr>
          <a:xfrm>
            <a:off x="6071870" y="6413500"/>
            <a:ext cx="2827020" cy="330200"/>
          </a:xfrm>
          <a:prstGeom prst="rect">
            <a:avLst/>
          </a:prstGeom>
        </p:spPr>
      </p:pic>
      <p:pic>
        <p:nvPicPr>
          <p:cNvPr id="8" name="图片 7" descr="logo"/>
          <p:cNvPicPr>
            <a:picLocks noChangeAspect="1"/>
          </p:cNvPicPr>
          <p:nvPr>
            <p:custDataLst>
              <p:tags r:id="rId6"/>
            </p:custDataLst>
          </p:nvPr>
        </p:nvPicPr>
        <p:blipFill>
          <a:blip r:embed="rId7"/>
          <a:stretch>
            <a:fillRect/>
          </a:stretch>
        </p:blipFill>
        <p:spPr>
          <a:xfrm>
            <a:off x="6907530" y="188595"/>
            <a:ext cx="1953260" cy="716915"/>
          </a:xfrm>
          <a:prstGeom prst="rect">
            <a:avLst/>
          </a:prstGeom>
        </p:spPr>
      </p:pic>
      <p:grpSp>
        <p:nvGrpSpPr>
          <p:cNvPr id="7170" name="组合 7169"/>
          <p:cNvGrpSpPr/>
          <p:nvPr/>
        </p:nvGrpSpPr>
        <p:grpSpPr>
          <a:xfrm>
            <a:off x="353378" y="1846898"/>
            <a:ext cx="6715125" cy="812800"/>
            <a:chOff x="0" y="0"/>
            <a:chExt cx="6715172" cy="813047"/>
          </a:xfrm>
        </p:grpSpPr>
        <p:grpSp>
          <p:nvGrpSpPr>
            <p:cNvPr id="7171" name="组合 7170"/>
            <p:cNvGrpSpPr/>
            <p:nvPr/>
          </p:nvGrpSpPr>
          <p:grpSpPr>
            <a:xfrm>
              <a:off x="0" y="0"/>
              <a:ext cx="6715172" cy="813047"/>
              <a:chOff x="0" y="0"/>
              <a:chExt cx="6715172" cy="813047"/>
            </a:xfrm>
          </p:grpSpPr>
          <p:grpSp>
            <p:nvGrpSpPr>
              <p:cNvPr id="7172" name="组合 7171"/>
              <p:cNvGrpSpPr/>
              <p:nvPr/>
            </p:nvGrpSpPr>
            <p:grpSpPr>
              <a:xfrm>
                <a:off x="404984" y="0"/>
                <a:ext cx="6310188" cy="811787"/>
                <a:chOff x="0" y="0"/>
                <a:chExt cx="6310188" cy="811787"/>
              </a:xfrm>
            </p:grpSpPr>
            <p:sp>
              <p:nvSpPr>
                <p:cNvPr id="7173" name="직사각형 191"/>
                <p:cNvSpPr/>
                <p:nvPr>
                  <p:custDataLst>
                    <p:tags r:id="rId8"/>
                  </p:custDataLst>
                </p:nvPr>
              </p:nvSpPr>
              <p:spPr>
                <a:xfrm>
                  <a:off x="0" y="0"/>
                  <a:ext cx="6310188" cy="811787"/>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7174" name="직사각형 192"/>
                <p:cNvSpPr/>
                <p:nvPr>
                  <p:custDataLst>
                    <p:tags r:id="rId9"/>
                  </p:custDataLst>
                </p:nvPr>
              </p:nvSpPr>
              <p:spPr>
                <a:xfrm>
                  <a:off x="10613" y="60871"/>
                  <a:ext cx="6243377" cy="690045"/>
                </a:xfrm>
                <a:prstGeom prst="rect">
                  <a:avLst/>
                </a:prstGeom>
                <a:solidFill>
                  <a:schemeClr val="bg1"/>
                </a:solidFill>
                <a:ln w="9525">
                  <a:noFill/>
                </a:ln>
              </p:spPr>
              <p:txBody>
                <a:bodyPr anchor="ctr"/>
                <a:p>
                  <a:pPr algn="ctr"/>
                  <a:endParaRPr lang="ko-KR" altLang="en-US" dirty="0">
                    <a:solidFill>
                      <a:srgbClr val="FFFFFF"/>
                    </a:solidFill>
                    <a:latin typeface="Arail" charset="0"/>
                    <a:ea typeface="Arail" charset="0"/>
                  </a:endParaRPr>
                </a:p>
              </p:txBody>
            </p:sp>
          </p:grpSp>
          <p:grpSp>
            <p:nvGrpSpPr>
              <p:cNvPr id="7175" name="组合 7174"/>
              <p:cNvGrpSpPr/>
              <p:nvPr/>
            </p:nvGrpSpPr>
            <p:grpSpPr>
              <a:xfrm>
                <a:off x="0" y="316"/>
                <a:ext cx="812731" cy="812731"/>
                <a:chOff x="0" y="0"/>
                <a:chExt cx="812731" cy="812731"/>
              </a:xfrm>
            </p:grpSpPr>
            <p:sp>
              <p:nvSpPr>
                <p:cNvPr id="7176" name="타원 189"/>
                <p:cNvSpPr/>
                <p:nvPr>
                  <p:custDataLst>
                    <p:tags r:id="rId10"/>
                  </p:custDataLst>
                </p:nvPr>
              </p:nvSpPr>
              <p:spPr>
                <a:xfrm>
                  <a:off x="0" y="0"/>
                  <a:ext cx="812731" cy="812731"/>
                </a:xfrm>
                <a:prstGeom prst="ellipse">
                  <a:avLst/>
                </a:prstGeom>
                <a:solidFill>
                  <a:srgbClr val="E6E6E6"/>
                </a:solidFill>
                <a:ln w="9525">
                  <a:noFill/>
                </a:ln>
              </p:spPr>
              <p:txBody>
                <a:bodyPr anchor="ctr"/>
                <a:p>
                  <a:pPr algn="ctr"/>
                  <a:endParaRPr lang="ko-KR" altLang="en-US" dirty="0">
                    <a:solidFill>
                      <a:srgbClr val="FFFFFF"/>
                    </a:solidFill>
                    <a:latin typeface="Arail" charset="0"/>
                    <a:ea typeface="Arail" charset="0"/>
                  </a:endParaRPr>
                </a:p>
              </p:txBody>
            </p:sp>
            <p:sp>
              <p:nvSpPr>
                <p:cNvPr id="7177" name="타원 194"/>
                <p:cNvSpPr/>
                <p:nvPr>
                  <p:custDataLst>
                    <p:tags r:id="rId11"/>
                  </p:custDataLst>
                </p:nvPr>
              </p:nvSpPr>
              <p:spPr>
                <a:xfrm>
                  <a:off x="46541" y="46541"/>
                  <a:ext cx="719648" cy="719648"/>
                </a:xfrm>
                <a:prstGeom prst="ellipse">
                  <a:avLst/>
                </a:prstGeom>
                <a:solidFill>
                  <a:srgbClr val="FFB02F"/>
                </a:solidFill>
                <a:ln w="9525">
                  <a:noFill/>
                </a:ln>
              </p:spPr>
              <p:txBody>
                <a:bodyPr anchor="ctr"/>
                <a:p>
                  <a:pPr algn="ctr"/>
                  <a:endParaRPr lang="ko-KR" altLang="en-US" dirty="0">
                    <a:solidFill>
                      <a:srgbClr val="FFFFFF"/>
                    </a:solidFill>
                    <a:latin typeface="Arail" charset="0"/>
                    <a:ea typeface="Arail" charset="0"/>
                  </a:endParaRPr>
                </a:p>
              </p:txBody>
            </p:sp>
            <p:sp>
              <p:nvSpPr>
                <p:cNvPr id="7178" name="도넛 195"/>
                <p:cNvSpPr/>
                <p:nvPr>
                  <p:custDataLst>
                    <p:tags r:id="rId12"/>
                  </p:custDataLst>
                </p:nvPr>
              </p:nvSpPr>
              <p:spPr>
                <a:xfrm>
                  <a:off x="0" y="0"/>
                  <a:ext cx="812731" cy="812731"/>
                </a:xfrm>
                <a:custGeom>
                  <a:avLst/>
                  <a:gdLst>
                    <a:gd name="txL" fmla="*/ 119022 w 812731"/>
                    <a:gd name="txT" fmla="*/ 119022 h 812731"/>
                    <a:gd name="txR" fmla="*/ 693709 w 812731"/>
                    <a:gd name="txB" fmla="*/ 693709 h 812731"/>
                  </a:gdLst>
                  <a:ahLst/>
                  <a:cxnLst>
                    <a:cxn ang="17694720">
                      <a:pos x="406366" y="0"/>
                    </a:cxn>
                    <a:cxn ang="17694720">
                      <a:pos x="119022" y="119022"/>
                    </a:cxn>
                    <a:cxn ang="11796480">
                      <a:pos x="0" y="406366"/>
                    </a:cxn>
                    <a:cxn ang="5898240">
                      <a:pos x="119022" y="693709"/>
                    </a:cxn>
                    <a:cxn ang="5898240">
                      <a:pos x="406366" y="812731"/>
                    </a:cxn>
                    <a:cxn ang="5898240">
                      <a:pos x="693709" y="693709"/>
                    </a:cxn>
                    <a:cxn ang="0">
                      <a:pos x="812731" y="406366"/>
                    </a:cxn>
                    <a:cxn ang="17694720">
                      <a:pos x="693709" y="119022"/>
                    </a:cxn>
                  </a:cxnLst>
                  <a:rect l="txL" t="txT" r="txR" b="txB"/>
                  <a:pathLst>
                    <a:path w="812731" h="812731">
                      <a:moveTo>
                        <a:pt x="0" y="406366"/>
                      </a:moveTo>
                      <a:arcTo wR="406366" hR="406366" stAng="-10800000" swAng="5400008"/>
                      <a:arcTo wR="406366" hR="406366" stAng="-5400000" swAng="5400008"/>
                      <a:arcTo wR="406366" hR="406366" stAng="0" swAng="5400000"/>
                      <a:arcTo wR="406366" hR="406366" stAng="-16200000" swAng="5400000"/>
                      <a:close/>
                      <a:moveTo>
                        <a:pt x="107890" y="406366"/>
                      </a:moveTo>
                      <a:arcTo wR="298475" hR="298475" stAng="-10800000" swAng="-5400000"/>
                      <a:arcTo wR="298475" hR="298475" stAng="-16200000" swAng="-5400000"/>
                      <a:arcTo wR="298475" hR="298475" stAng="0" swAng="-5400000"/>
                      <a:arcTo wR="298475" hR="298475" stAng="-5400000" swAng="-5400000"/>
                      <a:close/>
                    </a:path>
                  </a:pathLst>
                </a:custGeom>
                <a:solidFill>
                  <a:schemeClr val="bg1">
                    <a:alpha val="14999"/>
                  </a:schemeClr>
                </a:solidFill>
                <a:ln w="9525">
                  <a:noFill/>
                </a:ln>
              </p:spPr>
              <p:txBody>
                <a:bodyPr anchor="ctr"/>
                <a:p>
                  <a:pPr algn="ctr"/>
                  <a:endParaRPr lang="ko-KR" altLang="en-US" dirty="0">
                    <a:latin typeface="Arail" charset="0"/>
                    <a:ea typeface="Arail" charset="0"/>
                  </a:endParaRPr>
                </a:p>
              </p:txBody>
            </p:sp>
          </p:grpSp>
        </p:grpSp>
        <p:sp>
          <p:nvSpPr>
            <p:cNvPr id="7179" name="TextBox 237"/>
            <p:cNvSpPr txBox="1"/>
            <p:nvPr>
              <p:custDataLst>
                <p:tags r:id="rId13"/>
              </p:custDataLst>
            </p:nvPr>
          </p:nvSpPr>
          <p:spPr>
            <a:xfrm>
              <a:off x="110766" y="86489"/>
              <a:ext cx="575799" cy="584775"/>
            </a:xfrm>
            <a:prstGeom prst="rect">
              <a:avLst/>
            </a:prstGeom>
            <a:noFill/>
            <a:ln w="9525">
              <a:noFill/>
            </a:ln>
          </p:spPr>
          <p:txBody>
            <a:bodyPr wrap="none">
              <a:spAutoFit/>
            </a:bodyPr>
            <a:p>
              <a:pPr algn="ctr"/>
              <a:r>
                <a:rPr lang="en-US" altLang="zh-CN" sz="3200" dirty="0">
                  <a:solidFill>
                    <a:srgbClr val="FFFFFF"/>
                  </a:solidFill>
                  <a:effectLst>
                    <a:outerShdw blurRad="38100" dist="38100" dir="2700000">
                      <a:srgbClr val="C0C0C0"/>
                    </a:outerShdw>
                  </a:effectLst>
                  <a:latin typeface="Arail" charset="0"/>
                  <a:ea typeface="Malgun Gothic" panose="020B0503020000020004" pitchFamily="2" charset="-127"/>
                  <a:cs typeface="Arail" charset="0"/>
                </a:rPr>
                <a:t>Ⅰ</a:t>
              </a:r>
              <a:endParaRPr lang="en-US" altLang="zh-CN" sz="3200" dirty="0">
                <a:solidFill>
                  <a:srgbClr val="FFFFFF"/>
                </a:solidFill>
                <a:effectLst>
                  <a:outerShdw blurRad="38100" dist="38100" dir="2700000">
                    <a:srgbClr val="C0C0C0"/>
                  </a:outerShdw>
                </a:effectLst>
                <a:latin typeface="Arail" charset="0"/>
                <a:ea typeface="Arail" charset="0"/>
              </a:endParaRPr>
            </a:p>
          </p:txBody>
        </p:sp>
      </p:grpSp>
      <p:grpSp>
        <p:nvGrpSpPr>
          <p:cNvPr id="7190" name="组合 7189"/>
          <p:cNvGrpSpPr/>
          <p:nvPr/>
        </p:nvGrpSpPr>
        <p:grpSpPr>
          <a:xfrm>
            <a:off x="1070928" y="3181350"/>
            <a:ext cx="6715125" cy="814388"/>
            <a:chOff x="0" y="0"/>
            <a:chExt cx="6715489" cy="813047"/>
          </a:xfrm>
        </p:grpSpPr>
        <p:grpSp>
          <p:nvGrpSpPr>
            <p:cNvPr id="7191" name="组合 7190"/>
            <p:cNvGrpSpPr/>
            <p:nvPr/>
          </p:nvGrpSpPr>
          <p:grpSpPr>
            <a:xfrm>
              <a:off x="0" y="0"/>
              <a:ext cx="6715489" cy="813047"/>
              <a:chOff x="0" y="0"/>
              <a:chExt cx="6715489" cy="813047"/>
            </a:xfrm>
          </p:grpSpPr>
          <p:grpSp>
            <p:nvGrpSpPr>
              <p:cNvPr id="7192" name="组合 7191"/>
              <p:cNvGrpSpPr/>
              <p:nvPr/>
            </p:nvGrpSpPr>
            <p:grpSpPr>
              <a:xfrm>
                <a:off x="405301" y="0"/>
                <a:ext cx="6310188" cy="811787"/>
                <a:chOff x="0" y="0"/>
                <a:chExt cx="6310188" cy="811787"/>
              </a:xfrm>
            </p:grpSpPr>
            <p:sp>
              <p:nvSpPr>
                <p:cNvPr id="7193" name="직사각형 206"/>
                <p:cNvSpPr/>
                <p:nvPr>
                  <p:custDataLst>
                    <p:tags r:id="rId14"/>
                  </p:custDataLst>
                </p:nvPr>
              </p:nvSpPr>
              <p:spPr>
                <a:xfrm>
                  <a:off x="0" y="0"/>
                  <a:ext cx="6310188" cy="811787"/>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7194" name="직사각형 207"/>
                <p:cNvSpPr/>
                <p:nvPr>
                  <p:custDataLst>
                    <p:tags r:id="rId15"/>
                  </p:custDataLst>
                </p:nvPr>
              </p:nvSpPr>
              <p:spPr>
                <a:xfrm>
                  <a:off x="10296" y="60871"/>
                  <a:ext cx="6243377" cy="690045"/>
                </a:xfrm>
                <a:prstGeom prst="rect">
                  <a:avLst/>
                </a:prstGeom>
                <a:solidFill>
                  <a:schemeClr val="bg1"/>
                </a:solidFill>
                <a:ln w="9525">
                  <a:noFill/>
                </a:ln>
              </p:spPr>
              <p:txBody>
                <a:bodyPr anchor="ctr"/>
                <a:p>
                  <a:pPr algn="ctr"/>
                  <a:endParaRPr lang="ko-KR" altLang="en-US" dirty="0">
                    <a:solidFill>
                      <a:srgbClr val="FFFFFF"/>
                    </a:solidFill>
                    <a:latin typeface="Arail" charset="0"/>
                    <a:ea typeface="Arail" charset="0"/>
                  </a:endParaRPr>
                </a:p>
              </p:txBody>
            </p:sp>
          </p:grpSp>
          <p:grpSp>
            <p:nvGrpSpPr>
              <p:cNvPr id="7195" name="组合 7194"/>
              <p:cNvGrpSpPr/>
              <p:nvPr/>
            </p:nvGrpSpPr>
            <p:grpSpPr>
              <a:xfrm>
                <a:off x="0" y="0"/>
                <a:ext cx="813047" cy="813047"/>
                <a:chOff x="0" y="0"/>
                <a:chExt cx="813047" cy="813047"/>
              </a:xfrm>
            </p:grpSpPr>
            <p:sp>
              <p:nvSpPr>
                <p:cNvPr id="7196" name="타원 204"/>
                <p:cNvSpPr/>
                <p:nvPr>
                  <p:custDataLst>
                    <p:tags r:id="rId16"/>
                  </p:custDataLst>
                </p:nvPr>
              </p:nvSpPr>
              <p:spPr>
                <a:xfrm>
                  <a:off x="0" y="0"/>
                  <a:ext cx="813047" cy="813047"/>
                </a:xfrm>
                <a:prstGeom prst="ellipse">
                  <a:avLst/>
                </a:prstGeom>
                <a:solidFill>
                  <a:srgbClr val="E6E6E6"/>
                </a:solidFill>
                <a:ln w="9525">
                  <a:noFill/>
                </a:ln>
              </p:spPr>
              <p:txBody>
                <a:bodyPr anchor="ctr"/>
                <a:p>
                  <a:pPr algn="ctr"/>
                  <a:endParaRPr lang="ko-KR" altLang="en-US" dirty="0">
                    <a:solidFill>
                      <a:srgbClr val="FFFFFF"/>
                    </a:solidFill>
                    <a:latin typeface="Arail" charset="0"/>
                    <a:ea typeface="Arail" charset="0"/>
                  </a:endParaRPr>
                </a:p>
              </p:txBody>
            </p:sp>
            <p:sp>
              <p:nvSpPr>
                <p:cNvPr id="7197" name="타원 209"/>
                <p:cNvSpPr/>
                <p:nvPr>
                  <p:custDataLst>
                    <p:tags r:id="rId17"/>
                  </p:custDataLst>
                </p:nvPr>
              </p:nvSpPr>
              <p:spPr>
                <a:xfrm>
                  <a:off x="46560" y="46560"/>
                  <a:ext cx="719928" cy="719928"/>
                </a:xfrm>
                <a:prstGeom prst="ellipse">
                  <a:avLst/>
                </a:prstGeom>
                <a:solidFill>
                  <a:srgbClr val="E88651"/>
                </a:solidFill>
                <a:ln w="9525">
                  <a:noFill/>
                </a:ln>
              </p:spPr>
              <p:txBody>
                <a:bodyPr anchor="ctr"/>
                <a:p>
                  <a:pPr algn="ctr"/>
                  <a:endParaRPr lang="ko-KR" altLang="en-US" dirty="0">
                    <a:solidFill>
                      <a:srgbClr val="FFFFFF"/>
                    </a:solidFill>
                    <a:latin typeface="Arail" charset="0"/>
                    <a:ea typeface="Arail" charset="0"/>
                  </a:endParaRPr>
                </a:p>
              </p:txBody>
            </p:sp>
            <p:sp>
              <p:nvSpPr>
                <p:cNvPr id="7198" name="도넛 210"/>
                <p:cNvSpPr/>
                <p:nvPr>
                  <p:custDataLst>
                    <p:tags r:id="rId18"/>
                  </p:custDataLst>
                </p:nvPr>
              </p:nvSpPr>
              <p:spPr>
                <a:xfrm>
                  <a:off x="0" y="0"/>
                  <a:ext cx="813047" cy="813047"/>
                </a:xfrm>
                <a:custGeom>
                  <a:avLst/>
                  <a:gdLst>
                    <a:gd name="txL" fmla="*/ 119068 w 813047"/>
                    <a:gd name="txT" fmla="*/ 119068 h 813047"/>
                    <a:gd name="txR" fmla="*/ 693979 w 813047"/>
                    <a:gd name="txB" fmla="*/ 693979 h 813047"/>
                  </a:gdLst>
                  <a:ahLst/>
                  <a:cxnLst>
                    <a:cxn ang="17694720">
                      <a:pos x="406524" y="0"/>
                    </a:cxn>
                    <a:cxn ang="17694720">
                      <a:pos x="119068" y="119068"/>
                    </a:cxn>
                    <a:cxn ang="11796480">
                      <a:pos x="0" y="406524"/>
                    </a:cxn>
                    <a:cxn ang="5898240">
                      <a:pos x="119068" y="693979"/>
                    </a:cxn>
                    <a:cxn ang="5898240">
                      <a:pos x="406524" y="813047"/>
                    </a:cxn>
                    <a:cxn ang="5898240">
                      <a:pos x="693979" y="693979"/>
                    </a:cxn>
                    <a:cxn ang="0">
                      <a:pos x="813047" y="406524"/>
                    </a:cxn>
                    <a:cxn ang="17694720">
                      <a:pos x="693979" y="119068"/>
                    </a:cxn>
                  </a:cxnLst>
                  <a:rect l="txL" t="txT" r="txR" b="txB"/>
                  <a:pathLst>
                    <a:path w="813047" h="813047">
                      <a:moveTo>
                        <a:pt x="0" y="406524"/>
                      </a:moveTo>
                      <a:arcTo wR="406524" hR="406524" stAng="-10800000" swAng="5400008"/>
                      <a:arcTo wR="406524" hR="406524" stAng="-5400000" swAng="5400008"/>
                      <a:arcTo wR="406524" hR="406524" stAng="0" swAng="5400000"/>
                      <a:arcTo wR="406524" hR="406524" stAng="-16200000" swAng="5400000"/>
                      <a:close/>
                      <a:moveTo>
                        <a:pt x="107932" y="406524"/>
                      </a:moveTo>
                      <a:arcTo wR="298592" hR="298592" stAng="-10800000" swAng="-5400000"/>
                      <a:arcTo wR="298592" hR="298592" stAng="-16200000" swAng="-5400000"/>
                      <a:arcTo wR="298592" hR="298592" stAng="0" swAng="-5400000"/>
                      <a:arcTo wR="298592" hR="298592" stAng="-5400000" swAng="-5400000"/>
                      <a:close/>
                    </a:path>
                  </a:pathLst>
                </a:custGeom>
                <a:solidFill>
                  <a:schemeClr val="bg1">
                    <a:alpha val="14999"/>
                  </a:schemeClr>
                </a:solidFill>
                <a:ln w="9525">
                  <a:noFill/>
                </a:ln>
              </p:spPr>
              <p:txBody>
                <a:bodyPr anchor="ctr"/>
                <a:p>
                  <a:pPr algn="ctr"/>
                  <a:endParaRPr lang="ko-KR" altLang="en-US" dirty="0">
                    <a:latin typeface="Arail" charset="0"/>
                    <a:ea typeface="Arail" charset="0"/>
                  </a:endParaRPr>
                </a:p>
              </p:txBody>
            </p:sp>
          </p:grpSp>
        </p:grpSp>
        <p:sp>
          <p:nvSpPr>
            <p:cNvPr id="7199" name="TextBox 239"/>
            <p:cNvSpPr txBox="1"/>
            <p:nvPr>
              <p:custDataLst>
                <p:tags r:id="rId19"/>
              </p:custDataLst>
            </p:nvPr>
          </p:nvSpPr>
          <p:spPr>
            <a:xfrm>
              <a:off x="109538" y="98047"/>
              <a:ext cx="575800" cy="584775"/>
            </a:xfrm>
            <a:prstGeom prst="rect">
              <a:avLst/>
            </a:prstGeom>
            <a:noFill/>
            <a:ln w="9525">
              <a:noFill/>
            </a:ln>
          </p:spPr>
          <p:txBody>
            <a:bodyPr wrap="none">
              <a:spAutoFit/>
            </a:bodyPr>
            <a:p>
              <a:pPr algn="ctr"/>
              <a:r>
                <a:rPr lang="en-US" altLang="zh-CN" sz="3200" dirty="0">
                  <a:solidFill>
                    <a:srgbClr val="FFFFFF"/>
                  </a:solidFill>
                  <a:effectLst>
                    <a:outerShdw blurRad="38100" dist="38100" dir="2700000">
                      <a:srgbClr val="C0C0C0"/>
                    </a:outerShdw>
                  </a:effectLst>
                  <a:latin typeface="Arail" charset="0"/>
                  <a:ea typeface="Malgun Gothic" panose="020B0503020000020004" pitchFamily="2" charset="-127"/>
                  <a:cs typeface="Arail" charset="0"/>
                </a:rPr>
                <a:t>Ⅲ</a:t>
              </a:r>
              <a:endParaRPr lang="en-US" altLang="zh-CN" sz="3200" dirty="0">
                <a:solidFill>
                  <a:srgbClr val="FFFFFF"/>
                </a:solidFill>
                <a:effectLst>
                  <a:outerShdw blurRad="38100" dist="38100" dir="2700000">
                    <a:srgbClr val="C0C0C0"/>
                  </a:outerShdw>
                </a:effectLst>
                <a:latin typeface="Arail" charset="0"/>
                <a:ea typeface="Arail" charset="0"/>
              </a:endParaRPr>
            </a:p>
          </p:txBody>
        </p:sp>
      </p:grpSp>
      <p:sp>
        <p:nvSpPr>
          <p:cNvPr id="7211" name="TextBox 232"/>
          <p:cNvSpPr txBox="1"/>
          <p:nvPr>
            <p:custDataLst>
              <p:tags r:id="rId20"/>
            </p:custDataLst>
          </p:nvPr>
        </p:nvSpPr>
        <p:spPr>
          <a:xfrm>
            <a:off x="1166495" y="2011680"/>
            <a:ext cx="5694363" cy="506730"/>
          </a:xfrm>
          <a:prstGeom prst="rect">
            <a:avLst/>
          </a:prstGeom>
          <a:noFill/>
          <a:ln w="9525">
            <a:noFill/>
          </a:ln>
        </p:spPr>
        <p:txBody>
          <a:bodyPr wrap="square">
            <a:spAutoFit/>
          </a:bodyPr>
          <a:p>
            <a:pPr>
              <a:lnSpc>
                <a:spcPct val="150000"/>
              </a:lnSpc>
            </a:pPr>
            <a:r>
              <a:rPr lang="zh-CN" altLang="en-US" sz="1800" b="1" dirty="0">
                <a:solidFill>
                  <a:srgbClr val="595959"/>
                </a:solidFill>
                <a:latin typeface="方正粗圆简体" panose="03000509000000000000" charset="-122"/>
                <a:ea typeface="方正粗圆简体" panose="03000509000000000000" charset="-122"/>
                <a:cs typeface="方正粗圆简体" panose="03000509000000000000" charset="-122"/>
                <a:sym typeface="+mn-ea"/>
              </a:rPr>
              <a:t>为了亿万妇女的健康和中国经济的腾飞而努力奉献</a:t>
            </a:r>
            <a:endParaRPr lang="zh-CN" altLang="en-US" sz="1800" b="1" dirty="0">
              <a:solidFill>
                <a:srgbClr val="FFB02F"/>
              </a:solidFill>
              <a:latin typeface="Arial Black" panose="020B0A04020102020204" pitchFamily="2" charset="0"/>
              <a:ea typeface="宋体" panose="02010600030101010101" pitchFamily="2" charset="-122"/>
            </a:endParaRPr>
          </a:p>
        </p:txBody>
      </p:sp>
      <p:sp>
        <p:nvSpPr>
          <p:cNvPr id="4" name="TextBox 232"/>
          <p:cNvSpPr txBox="1"/>
          <p:nvPr>
            <p:custDataLst>
              <p:tags r:id="rId21"/>
            </p:custDataLst>
          </p:nvPr>
        </p:nvSpPr>
        <p:spPr>
          <a:xfrm>
            <a:off x="1974215" y="3319145"/>
            <a:ext cx="5694363" cy="506730"/>
          </a:xfrm>
          <a:prstGeom prst="rect">
            <a:avLst/>
          </a:prstGeom>
          <a:noFill/>
          <a:ln w="9525">
            <a:noFill/>
          </a:ln>
        </p:spPr>
        <p:txBody>
          <a:bodyPr wrap="square">
            <a:spAutoFit/>
          </a:bodyPr>
          <a:p>
            <a:pPr>
              <a:lnSpc>
                <a:spcPct val="150000"/>
              </a:lnSpc>
              <a:buNone/>
            </a:pPr>
            <a:r>
              <a:rPr lang="zh-CN" altLang="en-US" sz="1800" b="1" dirty="0">
                <a:solidFill>
                  <a:srgbClr val="595959"/>
                </a:solidFill>
                <a:latin typeface="方正粗圆简体" panose="03000509000000000000" charset="-122"/>
                <a:ea typeface="方正粗圆简体" panose="03000509000000000000" charset="-122"/>
                <a:cs typeface="方正粗圆简体" panose="03000509000000000000" charset="-122"/>
                <a:sym typeface="+mn-ea"/>
              </a:rPr>
              <a:t>团 结      敬 业    精益求精</a:t>
            </a:r>
            <a:endParaRPr lang="zh-CN" altLang="en-US" sz="1800" b="1" dirty="0">
              <a:solidFill>
                <a:srgbClr val="FFB02F"/>
              </a:solidFill>
              <a:latin typeface="Arial Black" panose="020B0A04020102020204" pitchFamily="2" charset="0"/>
              <a:ea typeface="宋体" panose="02010600030101010101" pitchFamily="2" charset="-122"/>
            </a:endParaRPr>
          </a:p>
        </p:txBody>
      </p:sp>
      <p:sp>
        <p:nvSpPr>
          <p:cNvPr id="6" name="TextBox 235"/>
          <p:cNvSpPr txBox="1"/>
          <p:nvPr>
            <p:custDataLst>
              <p:tags r:id="rId22"/>
            </p:custDataLst>
          </p:nvPr>
        </p:nvSpPr>
        <p:spPr>
          <a:xfrm>
            <a:off x="3050540" y="4619943"/>
            <a:ext cx="5715000" cy="609600"/>
          </a:xfrm>
          <a:prstGeom prst="rect">
            <a:avLst/>
          </a:prstGeom>
          <a:noFill/>
          <a:ln w="9525">
            <a:noFill/>
          </a:ln>
        </p:spPr>
        <p:txBody>
          <a:bodyPr>
            <a:spAutoFit/>
          </a:bodyPr>
          <a:p>
            <a:endParaRPr lang="zh-CN" altLang="en-US" sz="2400" b="1" dirty="0">
              <a:solidFill>
                <a:srgbClr val="E66C7D"/>
              </a:solidFill>
              <a:latin typeface="Arial Black" panose="020B0A04020102020204" pitchFamily="2" charset="0"/>
              <a:ea typeface="宋体" panose="02010600030101010101" pitchFamily="2" charset="-122"/>
            </a:endParaRPr>
          </a:p>
          <a:p>
            <a:endParaRPr lang="en-US" altLang="zh-CN" sz="1000" dirty="0">
              <a:solidFill>
                <a:srgbClr val="6F6F6F"/>
              </a:solidFill>
              <a:latin typeface="Arial" panose="020B0604020202020204" pitchFamily="34" charset="0"/>
              <a:ea typeface="Arail" charset="0"/>
            </a:endParaRPr>
          </a:p>
        </p:txBody>
      </p:sp>
      <p:grpSp>
        <p:nvGrpSpPr>
          <p:cNvPr id="7" name="组合 6"/>
          <p:cNvGrpSpPr/>
          <p:nvPr/>
        </p:nvGrpSpPr>
        <p:grpSpPr>
          <a:xfrm>
            <a:off x="2147253" y="4501832"/>
            <a:ext cx="6715274" cy="813436"/>
            <a:chOff x="0" y="-636"/>
            <a:chExt cx="6715638" cy="813683"/>
          </a:xfrm>
        </p:grpSpPr>
        <p:grpSp>
          <p:nvGrpSpPr>
            <p:cNvPr id="9" name="组合 8"/>
            <p:cNvGrpSpPr/>
            <p:nvPr/>
          </p:nvGrpSpPr>
          <p:grpSpPr>
            <a:xfrm>
              <a:off x="0" y="-636"/>
              <a:ext cx="6715638" cy="813683"/>
              <a:chOff x="0" y="-636"/>
              <a:chExt cx="6715638" cy="813683"/>
            </a:xfrm>
          </p:grpSpPr>
          <p:grpSp>
            <p:nvGrpSpPr>
              <p:cNvPr id="10" name="组合 9"/>
              <p:cNvGrpSpPr/>
              <p:nvPr/>
            </p:nvGrpSpPr>
            <p:grpSpPr>
              <a:xfrm>
                <a:off x="221141" y="-636"/>
                <a:ext cx="6494497" cy="812412"/>
                <a:chOff x="-184160" y="-636"/>
                <a:chExt cx="6494497" cy="812412"/>
              </a:xfrm>
            </p:grpSpPr>
            <p:sp>
              <p:nvSpPr>
                <p:cNvPr id="11" name="직사각형 214"/>
                <p:cNvSpPr/>
                <p:nvPr>
                  <p:custDataLst>
                    <p:tags r:id="rId23"/>
                  </p:custDataLst>
                </p:nvPr>
              </p:nvSpPr>
              <p:spPr>
                <a:xfrm>
                  <a:off x="0" y="-636"/>
                  <a:ext cx="6310337" cy="812412"/>
                </a:xfrm>
                <a:prstGeom prst="rect">
                  <a:avLst/>
                </a:prstGeom>
                <a:solidFill>
                  <a:srgbClr val="F2F2F2"/>
                </a:solidFill>
                <a:ln w="9525">
                  <a:noFill/>
                </a:ln>
              </p:spPr>
              <p:txBody>
                <a:bodyPr anchor="ctr"/>
                <a:p>
                  <a:pPr algn="ctr"/>
                  <a:endParaRPr lang="ko-KR" altLang="en-US" dirty="0">
                    <a:solidFill>
                      <a:srgbClr val="FFFFFF"/>
                    </a:solidFill>
                    <a:latin typeface="Arail" charset="0"/>
                    <a:ea typeface="Arail" charset="0"/>
                  </a:endParaRPr>
                </a:p>
              </p:txBody>
            </p:sp>
            <p:sp>
              <p:nvSpPr>
                <p:cNvPr id="12" name="직사각형 215"/>
                <p:cNvSpPr/>
                <p:nvPr>
                  <p:custDataLst>
                    <p:tags r:id="rId24"/>
                  </p:custDataLst>
                </p:nvPr>
              </p:nvSpPr>
              <p:spPr>
                <a:xfrm>
                  <a:off x="-184160" y="53991"/>
                  <a:ext cx="6438614" cy="673940"/>
                </a:xfrm>
                <a:prstGeom prst="rect">
                  <a:avLst/>
                </a:prstGeom>
                <a:solidFill>
                  <a:schemeClr val="bg1"/>
                </a:solidFill>
                <a:ln w="9525">
                  <a:noFill/>
                </a:ln>
              </p:spPr>
              <p:txBody>
                <a:bodyPr anchor="ctr"/>
                <a:p>
                  <a:pPr>
                    <a:lnSpc>
                      <a:spcPct val="150000"/>
                    </a:lnSpc>
                    <a:buNone/>
                  </a:pPr>
                  <a:r>
                    <a:rPr lang="en-US" altLang="zh-CN" sz="1800" b="1" dirty="0">
                      <a:solidFill>
                        <a:srgbClr val="60B5CC"/>
                      </a:solidFill>
                      <a:latin typeface="Arial Black" panose="020B0A04020102020204" pitchFamily="2" charset="0"/>
                      <a:ea typeface="宋体" panose="02010600030101010101" pitchFamily="2" charset="-122"/>
                    </a:rPr>
                    <a:t>         </a:t>
                  </a:r>
                  <a:r>
                    <a:rPr lang="zh-CN" altLang="en-US" sz="1800" b="1" dirty="0">
                      <a:solidFill>
                        <a:srgbClr val="60B5CC"/>
                      </a:solidFill>
                      <a:latin typeface="Arial Black" panose="020B0A04020102020204" pitchFamily="2" charset="0"/>
                      <a:ea typeface="宋体" panose="02010600030101010101" pitchFamily="2" charset="-122"/>
                    </a:rPr>
                    <a:t> </a:t>
                  </a:r>
                  <a:r>
                    <a:rPr lang="zh-CN" altLang="en-US" sz="1800" b="1" dirty="0">
                      <a:solidFill>
                        <a:srgbClr val="595959"/>
                      </a:solidFill>
                      <a:latin typeface="方正粗圆简体" panose="03000509000000000000" charset="-122"/>
                      <a:ea typeface="方正粗圆简体" panose="03000509000000000000" charset="-122"/>
                      <a:cs typeface="方正粗圆简体" panose="03000509000000000000" charset="-122"/>
                      <a:sym typeface="+mn-ea"/>
                    </a:rPr>
                    <a:t>以人为本        执事以信        享受生活        追求完美</a:t>
                  </a:r>
                  <a:endParaRPr lang="ko-KR" altLang="en-US" sz="1800" dirty="0">
                    <a:solidFill>
                      <a:srgbClr val="FFFFFF"/>
                    </a:solidFill>
                    <a:latin typeface="Arail" charset="0"/>
                    <a:ea typeface="Arail" charset="0"/>
                  </a:endParaRPr>
                </a:p>
              </p:txBody>
            </p:sp>
          </p:grpSp>
          <p:grpSp>
            <p:nvGrpSpPr>
              <p:cNvPr id="13" name="组合 12"/>
              <p:cNvGrpSpPr/>
              <p:nvPr/>
            </p:nvGrpSpPr>
            <p:grpSpPr>
              <a:xfrm>
                <a:off x="0" y="0"/>
                <a:ext cx="813047" cy="813047"/>
                <a:chOff x="0" y="0"/>
                <a:chExt cx="813047" cy="813047"/>
              </a:xfrm>
            </p:grpSpPr>
            <p:sp>
              <p:nvSpPr>
                <p:cNvPr id="18" name="타원 212"/>
                <p:cNvSpPr/>
                <p:nvPr>
                  <p:custDataLst>
                    <p:tags r:id="rId25"/>
                  </p:custDataLst>
                </p:nvPr>
              </p:nvSpPr>
              <p:spPr>
                <a:xfrm>
                  <a:off x="0" y="0"/>
                  <a:ext cx="813047" cy="813047"/>
                </a:xfrm>
                <a:prstGeom prst="ellipse">
                  <a:avLst/>
                </a:prstGeom>
                <a:solidFill>
                  <a:srgbClr val="E6E6E6"/>
                </a:solidFill>
                <a:ln w="9525">
                  <a:noFill/>
                </a:ln>
              </p:spPr>
              <p:txBody>
                <a:bodyPr anchor="ctr"/>
                <a:p>
                  <a:pPr algn="ctr"/>
                  <a:endParaRPr lang="ko-KR" altLang="en-US" dirty="0">
                    <a:solidFill>
                      <a:srgbClr val="FFFFFF"/>
                    </a:solidFill>
                    <a:latin typeface="Arail" charset="0"/>
                    <a:ea typeface="Arail" charset="0"/>
                  </a:endParaRPr>
                </a:p>
              </p:txBody>
            </p:sp>
            <p:sp>
              <p:nvSpPr>
                <p:cNvPr id="19" name="타원 217"/>
                <p:cNvSpPr/>
                <p:nvPr>
                  <p:custDataLst>
                    <p:tags r:id="rId26"/>
                  </p:custDataLst>
                </p:nvPr>
              </p:nvSpPr>
              <p:spPr>
                <a:xfrm>
                  <a:off x="46560" y="46560"/>
                  <a:ext cx="719928" cy="719928"/>
                </a:xfrm>
                <a:prstGeom prst="ellipse">
                  <a:avLst/>
                </a:prstGeom>
                <a:solidFill>
                  <a:srgbClr val="E66C7D"/>
                </a:solidFill>
                <a:ln w="9525">
                  <a:noFill/>
                </a:ln>
              </p:spPr>
              <p:txBody>
                <a:bodyPr anchor="ctr"/>
                <a:p>
                  <a:pPr algn="ctr"/>
                  <a:endParaRPr lang="ko-KR" altLang="en-US" dirty="0">
                    <a:solidFill>
                      <a:srgbClr val="FFFFFF"/>
                    </a:solidFill>
                    <a:latin typeface="Arail" charset="0"/>
                    <a:ea typeface="Arail" charset="0"/>
                  </a:endParaRPr>
                </a:p>
              </p:txBody>
            </p:sp>
            <p:sp>
              <p:nvSpPr>
                <p:cNvPr id="20" name="도넛 218"/>
                <p:cNvSpPr/>
                <p:nvPr>
                  <p:custDataLst>
                    <p:tags r:id="rId27"/>
                  </p:custDataLst>
                </p:nvPr>
              </p:nvSpPr>
              <p:spPr>
                <a:xfrm>
                  <a:off x="0" y="0"/>
                  <a:ext cx="813047" cy="813047"/>
                </a:xfrm>
                <a:custGeom>
                  <a:avLst/>
                  <a:gdLst>
                    <a:gd name="txL" fmla="*/ 119068 w 813047"/>
                    <a:gd name="txT" fmla="*/ 119068 h 813047"/>
                    <a:gd name="txR" fmla="*/ 693979 w 813047"/>
                    <a:gd name="txB" fmla="*/ 693979 h 813047"/>
                  </a:gdLst>
                  <a:ahLst/>
                  <a:cxnLst>
                    <a:cxn ang="17694720">
                      <a:pos x="406524" y="0"/>
                    </a:cxn>
                    <a:cxn ang="17694720">
                      <a:pos x="119068" y="119068"/>
                    </a:cxn>
                    <a:cxn ang="11796480">
                      <a:pos x="0" y="406524"/>
                    </a:cxn>
                    <a:cxn ang="5898240">
                      <a:pos x="119068" y="693979"/>
                    </a:cxn>
                    <a:cxn ang="5898240">
                      <a:pos x="406524" y="813047"/>
                    </a:cxn>
                    <a:cxn ang="5898240">
                      <a:pos x="693979" y="693979"/>
                    </a:cxn>
                    <a:cxn ang="0">
                      <a:pos x="813047" y="406524"/>
                    </a:cxn>
                    <a:cxn ang="17694720">
                      <a:pos x="693979" y="119068"/>
                    </a:cxn>
                  </a:cxnLst>
                  <a:rect l="txL" t="txT" r="txR" b="txB"/>
                  <a:pathLst>
                    <a:path w="813047" h="813047">
                      <a:moveTo>
                        <a:pt x="0" y="406524"/>
                      </a:moveTo>
                      <a:arcTo wR="406524" hR="406524" stAng="-10800000" swAng="5400008"/>
                      <a:arcTo wR="406524" hR="406524" stAng="-5400000" swAng="5400008"/>
                      <a:arcTo wR="406524" hR="406524" stAng="0" swAng="5400000"/>
                      <a:arcTo wR="406524" hR="406524" stAng="-16200000" swAng="5400000"/>
                      <a:close/>
                      <a:moveTo>
                        <a:pt x="107932" y="406524"/>
                      </a:moveTo>
                      <a:arcTo wR="298592" hR="298592" stAng="-10800000" swAng="-5400000"/>
                      <a:arcTo wR="298592" hR="298592" stAng="-16200000" swAng="-5400000"/>
                      <a:arcTo wR="298592" hR="298592" stAng="0" swAng="-5400000"/>
                      <a:arcTo wR="298592" hR="298592" stAng="-5400000" swAng="-5400000"/>
                      <a:close/>
                    </a:path>
                  </a:pathLst>
                </a:custGeom>
                <a:solidFill>
                  <a:schemeClr val="bg1">
                    <a:alpha val="14999"/>
                  </a:schemeClr>
                </a:solidFill>
                <a:ln w="9525">
                  <a:noFill/>
                </a:ln>
              </p:spPr>
              <p:txBody>
                <a:bodyPr anchor="ctr"/>
                <a:p>
                  <a:pPr algn="ctr"/>
                  <a:endParaRPr lang="ko-KR" altLang="en-US" dirty="0">
                    <a:latin typeface="Arail" charset="0"/>
                    <a:ea typeface="Arail" charset="0"/>
                  </a:endParaRPr>
                </a:p>
              </p:txBody>
            </p:sp>
          </p:grpSp>
        </p:grpSp>
        <p:sp>
          <p:nvSpPr>
            <p:cNvPr id="21" name="TextBox 240"/>
            <p:cNvSpPr txBox="1"/>
            <p:nvPr>
              <p:custDataLst>
                <p:tags r:id="rId28"/>
              </p:custDataLst>
            </p:nvPr>
          </p:nvSpPr>
          <p:spPr>
            <a:xfrm>
              <a:off x="109538" y="97476"/>
              <a:ext cx="575800" cy="584775"/>
            </a:xfrm>
            <a:prstGeom prst="rect">
              <a:avLst/>
            </a:prstGeom>
            <a:noFill/>
            <a:ln w="9525">
              <a:noFill/>
            </a:ln>
          </p:spPr>
          <p:txBody>
            <a:bodyPr wrap="none">
              <a:spAutoFit/>
            </a:bodyPr>
            <a:p>
              <a:pPr algn="ctr"/>
              <a:r>
                <a:rPr lang="en-US" altLang="zh-CN" sz="3200" dirty="0">
                  <a:solidFill>
                    <a:srgbClr val="FFFFFF"/>
                  </a:solidFill>
                  <a:effectLst>
                    <a:outerShdw blurRad="38100" dist="38100" dir="2700000">
                      <a:srgbClr val="C0C0C0"/>
                    </a:outerShdw>
                  </a:effectLst>
                  <a:latin typeface="Arail" charset="0"/>
                  <a:ea typeface="Malgun Gothic" panose="020B0503020000020004" pitchFamily="2" charset="-127"/>
                  <a:cs typeface="Arail" charset="0"/>
                </a:rPr>
                <a:t>Ⅳ</a:t>
              </a:r>
              <a:endParaRPr lang="en-US" altLang="zh-CN" sz="3200" dirty="0">
                <a:solidFill>
                  <a:srgbClr val="FFFFFF"/>
                </a:solidFill>
                <a:effectLst>
                  <a:outerShdw blurRad="38100" dist="38100" dir="2700000">
                    <a:srgbClr val="C0C0C0"/>
                  </a:outerShdw>
                </a:effectLst>
                <a:latin typeface="Arail" charset="0"/>
                <a:ea typeface="Arail" charset="0"/>
              </a:endParaRPr>
            </a:p>
          </p:txBody>
        </p:sp>
      </p:grpSp>
      <p:sp>
        <p:nvSpPr>
          <p:cNvPr id="22" name="文本框 21"/>
          <p:cNvSpPr txBox="1"/>
          <p:nvPr>
            <p:custDataLst>
              <p:tags r:id="rId29"/>
            </p:custDataLst>
          </p:nvPr>
        </p:nvSpPr>
        <p:spPr>
          <a:xfrm>
            <a:off x="431165" y="1933575"/>
            <a:ext cx="641350" cy="922020"/>
          </a:xfrm>
          <a:prstGeom prst="rect">
            <a:avLst/>
          </a:prstGeom>
          <a:noFill/>
        </p:spPr>
        <p:txBody>
          <a:bodyPr wrap="none" rtlCol="0">
            <a:spAutoFit/>
          </a:bodyPr>
          <a:p>
            <a:pPr algn="l"/>
            <a:r>
              <a:rPr lang="zh-CN" altLang="en-US" b="1" dirty="0">
                <a:solidFill>
                  <a:schemeClr val="bg1"/>
                </a:solidFill>
                <a:latin typeface="汉真广标" panose="02010609000101010101" charset="-122"/>
                <a:ea typeface="汉真广标" panose="02010609000101010101" charset="-122"/>
                <a:sym typeface="+mn-ea"/>
              </a:rPr>
              <a:t>企业</a:t>
            </a:r>
            <a:endParaRPr lang="zh-CN" altLang="en-US" b="1" dirty="0">
              <a:solidFill>
                <a:schemeClr val="bg1"/>
              </a:solidFill>
              <a:latin typeface="汉真广标" panose="02010609000101010101" charset="-122"/>
              <a:ea typeface="汉真广标" panose="02010609000101010101" charset="-122"/>
              <a:sym typeface="+mn-ea"/>
            </a:endParaRPr>
          </a:p>
          <a:p>
            <a:pPr algn="l"/>
            <a:r>
              <a:rPr lang="zh-CN" altLang="en-US" b="1" dirty="0">
                <a:solidFill>
                  <a:schemeClr val="bg1"/>
                </a:solidFill>
                <a:latin typeface="汉真广标" panose="02010609000101010101" charset="-122"/>
                <a:ea typeface="汉真广标" panose="02010609000101010101" charset="-122"/>
                <a:sym typeface="+mn-ea"/>
              </a:rPr>
              <a:t>宗旨</a:t>
            </a:r>
            <a:endParaRPr lang="zh-CN" altLang="en-US" b="1" dirty="0">
              <a:solidFill>
                <a:schemeClr val="bg1"/>
              </a:solidFill>
              <a:latin typeface="汉真广标" panose="02010609000101010101" charset="-122"/>
              <a:ea typeface="汉真广标" panose="02010609000101010101" charset="-122"/>
              <a:sym typeface="+mn-ea"/>
            </a:endParaRPr>
          </a:p>
          <a:p>
            <a:endParaRPr lang="zh-CN" altLang="en-US" b="1" dirty="0">
              <a:solidFill>
                <a:schemeClr val="bg1"/>
              </a:solidFill>
              <a:latin typeface="汉真广标" panose="02010609000101010101" charset="-122"/>
              <a:ea typeface="汉真广标" panose="02010609000101010101" charset="-122"/>
              <a:sym typeface="+mn-ea"/>
            </a:endParaRPr>
          </a:p>
        </p:txBody>
      </p:sp>
      <p:sp>
        <p:nvSpPr>
          <p:cNvPr id="23" name="文本框 22"/>
          <p:cNvSpPr txBox="1"/>
          <p:nvPr>
            <p:custDataLst>
              <p:tags r:id="rId30"/>
            </p:custDataLst>
          </p:nvPr>
        </p:nvSpPr>
        <p:spPr>
          <a:xfrm>
            <a:off x="1156970" y="3247390"/>
            <a:ext cx="641350" cy="922020"/>
          </a:xfrm>
          <a:prstGeom prst="rect">
            <a:avLst/>
          </a:prstGeom>
          <a:noFill/>
        </p:spPr>
        <p:txBody>
          <a:bodyPr wrap="square" rtlCol="0">
            <a:spAutoFit/>
          </a:bodyPr>
          <a:p>
            <a:pPr algn="l"/>
            <a:r>
              <a:rPr lang="zh-CN" altLang="en-US" b="1" dirty="0">
                <a:solidFill>
                  <a:schemeClr val="bg1"/>
                </a:solidFill>
                <a:latin typeface="汉真广标" panose="02010609000101010101" charset="-122"/>
                <a:ea typeface="汉真广标" panose="02010609000101010101" charset="-122"/>
                <a:sym typeface="+mn-ea"/>
              </a:rPr>
              <a:t>企业</a:t>
            </a:r>
            <a:endParaRPr lang="zh-CN" altLang="en-US" b="1" dirty="0">
              <a:solidFill>
                <a:schemeClr val="bg1"/>
              </a:solidFill>
              <a:latin typeface="汉真广标" panose="02010609000101010101" charset="-122"/>
              <a:ea typeface="汉真广标" panose="02010609000101010101" charset="-122"/>
              <a:sym typeface="+mn-ea"/>
            </a:endParaRPr>
          </a:p>
          <a:p>
            <a:pPr algn="l"/>
            <a:r>
              <a:rPr lang="zh-CN" altLang="en-US" b="1" dirty="0">
                <a:solidFill>
                  <a:schemeClr val="bg1"/>
                </a:solidFill>
                <a:latin typeface="汉真广标" panose="02010609000101010101" charset="-122"/>
                <a:ea typeface="汉真广标" panose="02010609000101010101" charset="-122"/>
                <a:sym typeface="+mn-ea"/>
              </a:rPr>
              <a:t>精神</a:t>
            </a:r>
            <a:endParaRPr lang="zh-CN" altLang="en-US" b="1" dirty="0">
              <a:solidFill>
                <a:srgbClr val="DB1277"/>
              </a:solidFill>
              <a:latin typeface="汉真广标" panose="02010609000101010101" charset="-122"/>
              <a:ea typeface="汉真广标" panose="02010609000101010101" charset="-122"/>
              <a:sym typeface="+mn-ea"/>
            </a:endParaRPr>
          </a:p>
          <a:p>
            <a:endParaRPr lang="zh-CN" altLang="en-US"/>
          </a:p>
        </p:txBody>
      </p:sp>
      <p:sp>
        <p:nvSpPr>
          <p:cNvPr id="24" name="文本框 23"/>
          <p:cNvSpPr txBox="1"/>
          <p:nvPr>
            <p:custDataLst>
              <p:tags r:id="rId31"/>
            </p:custDataLst>
          </p:nvPr>
        </p:nvSpPr>
        <p:spPr>
          <a:xfrm>
            <a:off x="2233295" y="4599940"/>
            <a:ext cx="641350" cy="922020"/>
          </a:xfrm>
          <a:prstGeom prst="rect">
            <a:avLst/>
          </a:prstGeom>
          <a:noFill/>
        </p:spPr>
        <p:txBody>
          <a:bodyPr wrap="square" rtlCol="0">
            <a:spAutoFit/>
          </a:bodyPr>
          <a:p>
            <a:pPr algn="l"/>
            <a:r>
              <a:rPr lang="zh-CN" altLang="en-US" b="1" dirty="0">
                <a:solidFill>
                  <a:schemeClr val="bg1"/>
                </a:solidFill>
                <a:latin typeface="汉真广标" panose="02010609000101010101" charset="-122"/>
                <a:ea typeface="汉真广标" panose="02010609000101010101" charset="-122"/>
                <a:sym typeface="+mn-ea"/>
              </a:rPr>
              <a:t>企业</a:t>
            </a:r>
            <a:endParaRPr lang="zh-CN" altLang="en-US" b="1" dirty="0">
              <a:solidFill>
                <a:schemeClr val="bg1"/>
              </a:solidFill>
              <a:latin typeface="汉真广标" panose="02010609000101010101" charset="-122"/>
              <a:ea typeface="汉真广标" panose="02010609000101010101" charset="-122"/>
              <a:sym typeface="+mn-ea"/>
            </a:endParaRPr>
          </a:p>
          <a:p>
            <a:pPr algn="l"/>
            <a:r>
              <a:rPr lang="zh-CN" altLang="en-US" b="1" dirty="0">
                <a:solidFill>
                  <a:schemeClr val="bg1"/>
                </a:solidFill>
                <a:latin typeface="汉真广标" panose="02010609000101010101" charset="-122"/>
                <a:ea typeface="汉真广标" panose="02010609000101010101" charset="-122"/>
                <a:sym typeface="+mn-ea"/>
              </a:rPr>
              <a:t>理念</a:t>
            </a:r>
            <a:endParaRPr lang="zh-CN" altLang="en-US" b="1" dirty="0">
              <a:solidFill>
                <a:schemeClr val="bg1"/>
              </a:solidFill>
              <a:latin typeface="汉真广标" panose="02010609000101010101" charset="-122"/>
              <a:ea typeface="汉真广标" panose="02010609000101010101" charset="-122"/>
              <a:sym typeface="+mn-ea"/>
            </a:endParaRPr>
          </a:p>
          <a:p>
            <a:endParaRPr lang="zh-CN" altLang="en-US" b="1" dirty="0">
              <a:solidFill>
                <a:schemeClr val="bg1"/>
              </a:solidFill>
              <a:latin typeface="汉真广标" panose="02010609000101010101" charset="-122"/>
              <a:ea typeface="汉真广标" panose="0201060900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slide(fromBottom)">
                                      <p:cBhvr>
                                        <p:cTn id="7" dur="500"/>
                                        <p:tgtEl>
                                          <p:spTgt spid="7170"/>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7211"/>
                                        </p:tgtEl>
                                        <p:attrNameLst>
                                          <p:attrName>style.visibility</p:attrName>
                                        </p:attrNameLst>
                                      </p:cBhvr>
                                      <p:to>
                                        <p:strVal val="visible"/>
                                      </p:to>
                                    </p:set>
                                    <p:animEffect transition="in" filter="slide(fromLeft)">
                                      <p:cBhvr>
                                        <p:cTn id="11" dur="500"/>
                                        <p:tgtEl>
                                          <p:spTgt spid="7211"/>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7190"/>
                                        </p:tgtEl>
                                        <p:attrNameLst>
                                          <p:attrName>style.visibility</p:attrName>
                                        </p:attrNameLst>
                                      </p:cBhvr>
                                      <p:to>
                                        <p:strVal val="visible"/>
                                      </p:to>
                                    </p:set>
                                    <p:animEffect transition="in" filter="slide(fromBottom)">
                                      <p:cBhvr>
                                        <p:cTn id="15" dur="500"/>
                                        <p:tgtEl>
                                          <p:spTgt spid="7190"/>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lide(fromLeft)">
                                      <p:cBhvr>
                                        <p:cTn id="19" dur="500"/>
                                        <p:tgtEl>
                                          <p:spTgt spid="4"/>
                                        </p:tgtEl>
                                      </p:cBhvr>
                                    </p:animEffect>
                                  </p:childTnLst>
                                </p:cTn>
                              </p:par>
                            </p:childTnLst>
                          </p:cTn>
                        </p:par>
                        <p:par>
                          <p:cTn id="20" fill="hold">
                            <p:stCondLst>
                              <p:cond delay="2000"/>
                            </p:stCondLst>
                            <p:childTnLst>
                              <p:par>
                                <p:cTn id="21" presetID="1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childTnLst>
                          </p:cTn>
                        </p:par>
                        <p:par>
                          <p:cTn id="24" fill="hold">
                            <p:stCondLst>
                              <p:cond delay="2500"/>
                            </p:stCondLst>
                            <p:childTnLst>
                              <p:par>
                                <p:cTn id="25" presetID="1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lide(from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01-</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企业简介</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5" name="图片 4" descr="66"/>
          <p:cNvPicPr>
            <a:picLocks noChangeAspect="1"/>
          </p:cNvPicPr>
          <p:nvPr>
            <p:custDataLst>
              <p:tags r:id="rId4"/>
            </p:custDataLst>
          </p:nvPr>
        </p:nvPicPr>
        <p:blipFill>
          <a:blip r:embed="rId5"/>
          <a:stretch>
            <a:fillRect/>
          </a:stretch>
        </p:blipFill>
        <p:spPr>
          <a:xfrm>
            <a:off x="6071870" y="6413500"/>
            <a:ext cx="2827020" cy="330200"/>
          </a:xfrm>
          <a:prstGeom prst="rect">
            <a:avLst/>
          </a:prstGeom>
        </p:spPr>
      </p:pic>
      <p:pic>
        <p:nvPicPr>
          <p:cNvPr id="8" name="图片 7" descr="logo"/>
          <p:cNvPicPr>
            <a:picLocks noChangeAspect="1"/>
          </p:cNvPicPr>
          <p:nvPr>
            <p:custDataLst>
              <p:tags r:id="rId6"/>
            </p:custDataLst>
          </p:nvPr>
        </p:nvPicPr>
        <p:blipFill>
          <a:blip r:embed="rId7"/>
          <a:stretch>
            <a:fillRect/>
          </a:stretch>
        </p:blipFill>
        <p:spPr>
          <a:xfrm>
            <a:off x="6907530" y="188595"/>
            <a:ext cx="1953260" cy="716915"/>
          </a:xfrm>
          <a:prstGeom prst="rect">
            <a:avLst/>
          </a:prstGeom>
        </p:spPr>
      </p:pic>
      <p:pic>
        <p:nvPicPr>
          <p:cNvPr id="8195" name="图片 8194" descr="p9"/>
          <p:cNvPicPr>
            <a:picLocks noChangeAspect="1"/>
          </p:cNvPicPr>
          <p:nvPr>
            <p:custDataLst>
              <p:tags r:id="rId8"/>
            </p:custDataLst>
          </p:nvPr>
        </p:nvPicPr>
        <p:blipFill>
          <a:blip r:embed="rId9"/>
          <a:stretch>
            <a:fillRect/>
          </a:stretch>
        </p:blipFill>
        <p:spPr>
          <a:xfrm>
            <a:off x="4722495" y="3572510"/>
            <a:ext cx="3392805" cy="2320290"/>
          </a:xfrm>
          <a:prstGeom prst="rect">
            <a:avLst/>
          </a:prstGeom>
          <a:noFill/>
          <a:ln w="9525">
            <a:noFill/>
          </a:ln>
        </p:spPr>
      </p:pic>
      <p:pic>
        <p:nvPicPr>
          <p:cNvPr id="8196" name="图片 8195" descr="p10"/>
          <p:cNvPicPr>
            <a:picLocks noChangeAspect="1"/>
          </p:cNvPicPr>
          <p:nvPr>
            <p:custDataLst>
              <p:tags r:id="rId10"/>
            </p:custDataLst>
          </p:nvPr>
        </p:nvPicPr>
        <p:blipFill>
          <a:blip r:embed="rId11"/>
          <a:stretch>
            <a:fillRect/>
          </a:stretch>
        </p:blipFill>
        <p:spPr>
          <a:xfrm>
            <a:off x="827405" y="3572510"/>
            <a:ext cx="3392805" cy="2320290"/>
          </a:xfrm>
          <a:prstGeom prst="rect">
            <a:avLst/>
          </a:prstGeom>
          <a:noFill/>
          <a:ln w="9525">
            <a:noFill/>
          </a:ln>
        </p:spPr>
      </p:pic>
      <p:sp>
        <p:nvSpPr>
          <p:cNvPr id="8194" name="文本占位符 8193"/>
          <p:cNvSpPr>
            <a:spLocks noGrp="1"/>
          </p:cNvSpPr>
          <p:nvPr>
            <p:custDataLst>
              <p:tags r:id="rId12"/>
            </p:custDataLst>
          </p:nvPr>
        </p:nvSpPr>
        <p:spPr>
          <a:xfrm>
            <a:off x="685800" y="1358265"/>
            <a:ext cx="7429500" cy="2099945"/>
          </a:xfrm>
          <a:prstGeom prst="rect">
            <a:avLst/>
          </a:prstGeom>
          <a:noFill/>
          <a:ln w="9525">
            <a:noFill/>
          </a:ln>
        </p:spPr>
        <p:txBody>
          <a:bodyPr/>
          <a:lstStyle>
            <a:lvl1pPr marL="342900" lvl="0" indent="-342900" algn="l" defTabSz="914400" rtl="0" eaLnBrk="1" fontAlgn="base" latinLnBrk="0" hangingPunct="1">
              <a:lnSpc>
                <a:spcPct val="100000"/>
              </a:lnSpc>
              <a:spcBef>
                <a:spcPct val="20000"/>
              </a:spcBef>
              <a:spcAft>
                <a:spcPct val="0"/>
              </a:spcAft>
              <a:buClr>
                <a:schemeClr val="hlink"/>
              </a:buClr>
              <a:buSzPct val="120000"/>
              <a:buChar char="•"/>
              <a:defRPr sz="3200" b="0" i="0" u="none" kern="1200" baseline="0">
                <a:solidFill>
                  <a:schemeClr val="tx1"/>
                </a:solidFill>
                <a:effectLst>
                  <a:outerShdw blurRad="38100" dist="38100" dir="2700000">
                    <a:srgbClr val="000000"/>
                  </a:outerShdw>
                </a:effectLst>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SzTx/>
              <a:buFont typeface="Tahoma" panose="020B0604030504040204" pitchFamily="34" charset="0"/>
              <a:buChar char="–"/>
              <a:defRPr sz="2800" b="0" i="0" u="none" kern="1200" baseline="0">
                <a:solidFill>
                  <a:schemeClr val="tx1"/>
                </a:solidFill>
                <a:effectLst>
                  <a:outerShdw blurRad="38100" dist="38100" dir="2700000">
                    <a:srgbClr val="000000"/>
                  </a:outerShdw>
                </a:effectLst>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hlink"/>
              </a:buClr>
              <a:buSzPct val="120000"/>
              <a:buFontTx/>
              <a:buChar char="•"/>
              <a:defRPr sz="2400" b="0" i="0" u="none" kern="1200" baseline="0">
                <a:solidFill>
                  <a:schemeClr val="tx1"/>
                </a:solidFill>
                <a:effectLst>
                  <a:outerShdw blurRad="38100" dist="38100" dir="2700000">
                    <a:srgbClr val="000000"/>
                  </a:outerShdw>
                </a:effectLst>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SzTx/>
              <a:buFont typeface="Tahoma" panose="020B0604030504040204" pitchFamily="34" charset="0"/>
              <a:buChar char="–"/>
              <a:defRPr sz="2000" b="0" i="0" u="none" kern="1200" baseline="0">
                <a:solidFill>
                  <a:schemeClr val="tx1"/>
                </a:solidFill>
                <a:effectLst>
                  <a:outerShdw blurRad="38100" dist="38100" dir="2700000">
                    <a:srgbClr val="000000"/>
                  </a:outerShdw>
                </a:effectLst>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effectLst>
                  <a:outerShdw blurRad="38100" dist="38100" dir="2700000">
                    <a:srgbClr val="000000"/>
                  </a:outerShdw>
                </a:effectLst>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effectLst>
                  <a:outerShdw blurRad="38100" dist="38100" dir="2700000">
                    <a:srgbClr val="000000"/>
                  </a:outerShdw>
                </a:effectLst>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effectLst>
                  <a:outerShdw blurRad="38100" dist="38100" dir="2700000">
                    <a:srgbClr val="000000"/>
                  </a:outerShdw>
                </a:effectLst>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effectLst>
                  <a:outerShdw blurRad="38100" dist="38100" dir="2700000">
                    <a:srgbClr val="000000"/>
                  </a:outerShdw>
                </a:effectLst>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effectLst>
                  <a:outerShdw blurRad="38100" dist="38100" dir="2700000">
                    <a:srgbClr val="000000"/>
                  </a:outerShdw>
                </a:effectLst>
                <a:latin typeface="+mn-lt"/>
                <a:ea typeface="+mn-ea"/>
                <a:cs typeface="+mn-cs"/>
              </a:defRPr>
            </a:lvl9pPr>
          </a:lstStyle>
          <a:p>
            <a:pPr>
              <a:lnSpc>
                <a:spcPct val="150000"/>
              </a:lnSpc>
              <a:buNone/>
            </a:pPr>
            <a:r>
              <a:rPr lang="zh-CN" altLang="en-US" b="1"/>
              <a:t>  </a:t>
            </a:r>
            <a:r>
              <a:rPr lang="zh-CN" altLang="en-US"/>
              <a:t> </a:t>
            </a:r>
            <a:r>
              <a:rPr lang="zh-CN" altLang="en-US">
                <a:latin typeface="微软雅黑" panose="020B0503020204020204" charset="-122"/>
                <a:ea typeface="微软雅黑" panose="020B0503020204020204" charset="-122"/>
                <a:cs typeface="微软雅黑" panose="020B0503020204020204" charset="-122"/>
              </a:rPr>
              <a:t> </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公司科技实力雄厚，拥有一批德高望重的著名医药专家和年轻有为的医学博士、硕士等专业人才。“万安人”以严谨的科学态度， 在继承祖国传统医学理论的基础上，吸收现代医学的最新科研成果，开发研制成功了新一代高科技妇科产品</a:t>
            </a: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姊妹舒</a:t>
            </a: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 </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01-</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企业简介</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5" name="图片 4" descr="66"/>
          <p:cNvPicPr>
            <a:picLocks noChangeAspect="1"/>
          </p:cNvPicPr>
          <p:nvPr>
            <p:custDataLst>
              <p:tags r:id="rId4"/>
            </p:custDataLst>
          </p:nvPr>
        </p:nvPicPr>
        <p:blipFill>
          <a:blip r:embed="rId5"/>
          <a:stretch>
            <a:fillRect/>
          </a:stretch>
        </p:blipFill>
        <p:spPr>
          <a:xfrm>
            <a:off x="6071870" y="6413500"/>
            <a:ext cx="2827020" cy="330200"/>
          </a:xfrm>
          <a:prstGeom prst="rect">
            <a:avLst/>
          </a:prstGeom>
        </p:spPr>
      </p:pic>
      <p:pic>
        <p:nvPicPr>
          <p:cNvPr id="8" name="图片 7" descr="logo"/>
          <p:cNvPicPr>
            <a:picLocks noChangeAspect="1"/>
          </p:cNvPicPr>
          <p:nvPr>
            <p:custDataLst>
              <p:tags r:id="rId6"/>
            </p:custDataLst>
          </p:nvPr>
        </p:nvPicPr>
        <p:blipFill>
          <a:blip r:embed="rId7"/>
          <a:stretch>
            <a:fillRect/>
          </a:stretch>
        </p:blipFill>
        <p:spPr>
          <a:xfrm>
            <a:off x="6907530" y="188595"/>
            <a:ext cx="1953260" cy="716915"/>
          </a:xfrm>
          <a:prstGeom prst="rect">
            <a:avLst/>
          </a:prstGeom>
        </p:spPr>
      </p:pic>
      <p:sp>
        <p:nvSpPr>
          <p:cNvPr id="4" name="剪去对角的矩形 3"/>
          <p:cNvSpPr/>
          <p:nvPr>
            <p:custDataLst>
              <p:tags r:id="rId8"/>
            </p:custDataLst>
          </p:nvPr>
        </p:nvSpPr>
        <p:spPr>
          <a:xfrm>
            <a:off x="611505" y="1346835"/>
            <a:ext cx="7473315" cy="4892040"/>
          </a:xfrm>
          <a:prstGeom prst="snip2DiagRect">
            <a:avLst/>
          </a:prstGeom>
          <a:solidFill>
            <a:schemeClr val="bg1"/>
          </a:solidFill>
          <a:ln w="28575" cmpd="dbl">
            <a:solidFill>
              <a:srgbClr val="DB127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387" name="文本占位符 16386"/>
          <p:cNvSpPr>
            <a:spLocks noGrp="1"/>
          </p:cNvSpPr>
          <p:nvPr>
            <p:custDataLst>
              <p:tags r:id="rId9"/>
            </p:custDataLst>
          </p:nvPr>
        </p:nvSpPr>
        <p:spPr>
          <a:xfrm>
            <a:off x="971550" y="1243965"/>
            <a:ext cx="7101840" cy="4725035"/>
          </a:xfrm>
          <a:prstGeom prst="rect">
            <a:avLst/>
          </a:prstGeom>
          <a:noFill/>
          <a:ln w="9525">
            <a:noFill/>
          </a:ln>
        </p:spPr>
        <p:txBody>
          <a:bodyPr/>
          <a:lstStyle>
            <a:lvl1pPr marL="342900" lvl="0" indent="-342900" algn="l" defTabSz="914400" rtl="0" eaLnBrk="1" fontAlgn="base" latinLnBrk="0" hangingPunct="1">
              <a:lnSpc>
                <a:spcPct val="100000"/>
              </a:lnSpc>
              <a:spcBef>
                <a:spcPct val="20000"/>
              </a:spcBef>
              <a:spcAft>
                <a:spcPct val="0"/>
              </a:spcAft>
              <a:buClr>
                <a:schemeClr val="hlink"/>
              </a:buClr>
              <a:buSzPct val="120000"/>
              <a:buChar char="•"/>
              <a:defRPr sz="3200" b="0" i="0" u="none" kern="1200" baseline="0">
                <a:solidFill>
                  <a:schemeClr val="tx1"/>
                </a:solidFill>
                <a:effectLst>
                  <a:outerShdw blurRad="38100" dist="38100" dir="2700000">
                    <a:srgbClr val="000000"/>
                  </a:outerShdw>
                </a:effectLst>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SzTx/>
              <a:buFont typeface="Tahoma" panose="020B0604030504040204" pitchFamily="34" charset="0"/>
              <a:buChar char="–"/>
              <a:defRPr sz="2800" b="0" i="0" u="none" kern="1200" baseline="0">
                <a:solidFill>
                  <a:schemeClr val="tx1"/>
                </a:solidFill>
                <a:effectLst>
                  <a:outerShdw blurRad="38100" dist="38100" dir="2700000">
                    <a:srgbClr val="000000"/>
                  </a:outerShdw>
                </a:effectLst>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hlink"/>
              </a:buClr>
              <a:buSzPct val="120000"/>
              <a:buFontTx/>
              <a:buChar char="•"/>
              <a:defRPr sz="2400" b="0" i="0" u="none" kern="1200" baseline="0">
                <a:solidFill>
                  <a:schemeClr val="tx1"/>
                </a:solidFill>
                <a:effectLst>
                  <a:outerShdw blurRad="38100" dist="38100" dir="2700000">
                    <a:srgbClr val="000000"/>
                  </a:outerShdw>
                </a:effectLst>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SzTx/>
              <a:buFont typeface="Tahoma" panose="020B0604030504040204" pitchFamily="34" charset="0"/>
              <a:buChar char="–"/>
              <a:defRPr sz="2000" b="0" i="0" u="none" kern="1200" baseline="0">
                <a:solidFill>
                  <a:schemeClr val="tx1"/>
                </a:solidFill>
                <a:effectLst>
                  <a:outerShdw blurRad="38100" dist="38100" dir="2700000">
                    <a:srgbClr val="000000"/>
                  </a:outerShdw>
                </a:effectLst>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effectLst>
                  <a:outerShdw blurRad="38100" dist="38100" dir="2700000">
                    <a:srgbClr val="000000"/>
                  </a:outerShdw>
                </a:effectLst>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effectLst>
                  <a:outerShdw blurRad="38100" dist="38100" dir="2700000">
                    <a:srgbClr val="000000"/>
                  </a:outerShdw>
                </a:effectLst>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effectLst>
                  <a:outerShdw blurRad="38100" dist="38100" dir="2700000">
                    <a:srgbClr val="000000"/>
                  </a:outerShdw>
                </a:effectLst>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effectLst>
                  <a:outerShdw blurRad="38100" dist="38100" dir="2700000">
                    <a:srgbClr val="000000"/>
                  </a:outerShdw>
                </a:effectLst>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effectLst>
                  <a:outerShdw blurRad="38100" dist="38100" dir="2700000">
                    <a:srgbClr val="000000"/>
                  </a:outerShdw>
                </a:effectLst>
                <a:latin typeface="+mn-lt"/>
                <a:ea typeface="+mn-ea"/>
                <a:cs typeface="+mn-cs"/>
              </a:defRPr>
            </a:lvl9pPr>
          </a:lstStyle>
          <a:p>
            <a:pPr>
              <a:lnSpc>
                <a:spcPct val="120000"/>
              </a:lnSpc>
              <a:spcBef>
                <a:spcPts val="0"/>
              </a:spcBef>
              <a:spcAft>
                <a:spcPts val="0"/>
              </a:spcAft>
            </a:pPr>
            <a:endParaRPr lang="zh-CN" altLang="en-US" sz="1400" b="1">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产品一经上市，深受广大妇女的欢迎。</a:t>
            </a:r>
            <a:endPar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1993</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年通过英联邦药检；</a:t>
            </a:r>
            <a:endPar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1994</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年</a:t>
            </a: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12</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月及</a:t>
            </a: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1995</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年</a:t>
            </a: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3</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月分别荣获中国妇女儿童“喜爱产品”称号；</a:t>
            </a:r>
            <a:endPar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1997</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年被陕西省科委批准为省科技示范企业；</a:t>
            </a:r>
            <a:endPar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1998</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年被国家科委批准为“国家级星火计划项目”；</a:t>
            </a:r>
            <a:endPar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2000</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年</a:t>
            </a: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7</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月被西安市消费者协会评为</a:t>
            </a: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2000</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年度消费者信得过单位；</a:t>
            </a:r>
            <a:endPar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2000 </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获第九届中国专利新技术新产品博览会金奖；</a:t>
            </a:r>
            <a:endPar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2003 </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中国医药采购资质合格供应单位。</a:t>
            </a:r>
            <a:endPar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2004 </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中国诚信企业示范单位。</a:t>
            </a:r>
            <a:endPar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2005 </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获得中国行业龙头品牌称号   获得</a:t>
            </a:r>
            <a:r>
              <a:rPr lang="en-US" altLang="zh-CN" sz="1400">
                <a:solidFill>
                  <a:schemeClr val="tx1"/>
                </a:solidFill>
                <a:effectLst/>
                <a:latin typeface="宋体" panose="02010600030101010101" pitchFamily="2" charset="-122"/>
                <a:ea typeface="宋体" panose="02010600030101010101" pitchFamily="2" charset="-122"/>
                <a:cs typeface="宋体" panose="02010600030101010101" pitchFamily="2" charset="-122"/>
              </a:rPr>
              <a:t>ISO9000</a:t>
            </a:r>
            <a:r>
              <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rPr>
              <a:t>质量认证</a:t>
            </a:r>
            <a:endPar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zh-CN" altLang="en-US"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2006 银离子妇科医用垫获得国家专利并获得国家科技成果进步二等奖</a:t>
            </a:r>
            <a:endParaRPr lang="zh-CN" altLang="en-US"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zh-CN" altLang="en-US"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2007 获得国家医疗器械类产品认证</a:t>
            </a:r>
            <a:endParaRPr lang="zh-CN" altLang="en-US"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zh-CN" altLang="en-US"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2009 公益时报、工人日报对万安开展的公益活动展开了全面的报道，并得到全总的工作认可。</a:t>
            </a:r>
            <a:endParaRPr lang="zh-CN" altLang="en-US"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zh-CN" altLang="en-US"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2009 万安被多家媒体报道，名列年度十大公益营销事件之一。</a:t>
            </a:r>
            <a:endParaRPr lang="zh-CN" altLang="en-US"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zh-CN" altLang="en-US"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2009 万安当年荣登金蜜蜂企业社会责任中国榜。</a:t>
            </a:r>
            <a:endParaRPr lang="zh-CN" altLang="en-US"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marL="0" indent="0">
              <a:lnSpc>
                <a:spcPct val="120000"/>
              </a:lnSpc>
              <a:spcBef>
                <a:spcPts val="0"/>
              </a:spcBef>
              <a:spcAft>
                <a:spcPts val="0"/>
              </a:spcAft>
              <a:buNone/>
            </a:pPr>
            <a:r>
              <a:rPr lang="zh-CN" altLang="en-US" sz="1400" dirty="0">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2010  产品荣登国家专用女职工劳动保护专用品。</a:t>
            </a:r>
            <a:endParaRPr lang="zh-CN" altLang="en-US" sz="140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custDataLst>
              <p:tags r:id="rId10"/>
            </p:custDataLst>
          </p:nvPr>
        </p:nvSpPr>
        <p:spPr>
          <a:xfrm>
            <a:off x="3491865" y="842010"/>
            <a:ext cx="1446530" cy="449580"/>
          </a:xfrm>
          <a:prstGeom prst="rect">
            <a:avLst/>
          </a:prstGeom>
          <a:noFill/>
        </p:spPr>
        <p:txBody>
          <a:bodyPr wrap="square" rtlCol="0">
            <a:noAutofit/>
          </a:bodyPr>
          <a:p>
            <a:pPr algn="ctr"/>
            <a:r>
              <a:rPr lang="zh-CN" altLang="en-US" sz="2400">
                <a:solidFill>
                  <a:srgbClr val="EE0088"/>
                </a:solidFill>
                <a:latin typeface="方正粗圆简体" panose="03000509000000000000" charset="-122"/>
                <a:ea typeface="方正粗圆简体" panose="03000509000000000000" charset="-122"/>
              </a:rPr>
              <a:t>公司荣誉</a:t>
            </a:r>
            <a:endParaRPr lang="zh-CN" altLang="en-US" sz="2400">
              <a:solidFill>
                <a:srgbClr val="EE0088"/>
              </a:solidFill>
              <a:latin typeface="方正粗圆简体" panose="03000509000000000000" charset="-122"/>
              <a:ea typeface="方正粗圆简体" panose="030005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indefinite" fill="hold">
                                          <p:stCondLst>
                                            <p:cond delay="0"/>
                                          </p:stCondLst>
                                        </p:cTn>
                                        <p:tgtEl>
                                          <p:spTgt spid="16387">
                                            <p:txEl>
                                              <p:charRg st="1" end="34"/>
                                            </p:txEl>
                                          </p:spTgt>
                                        </p:tgtEl>
                                        <p:attrNameLst>
                                          <p:attrName>style.visibility</p:attrName>
                                        </p:attrNameLst>
                                      </p:cBhvr>
                                      <p:to>
                                        <p:strVal val="visible"/>
                                      </p:to>
                                    </p:set>
                                    <p:animEffect transition="in" filter="fade">
                                      <p:cBhvr>
                                        <p:cTn id="7" dur="500">
                                          <p:stCondLst>
                                            <p:cond delay="0"/>
                                          </p:stCondLst>
                                        </p:cTn>
                                        <p:tgtEl>
                                          <p:spTgt spid="16387">
                                            <p:txEl>
                                              <p:charRg st="1" end="34"/>
                                            </p:txEl>
                                          </p:spTgt>
                                        </p:tgtEl>
                                      </p:cBhvr>
                                    </p:animEffect>
                                    <p:anim calcmode="lin" valueType="num">
                                      <p:cBhvr>
                                        <p:cTn id="8" dur="500" fill="hold">
                                          <p:stCondLst>
                                            <p:cond delay="0"/>
                                          </p:stCondLst>
                                        </p:cTn>
                                        <p:tgtEl>
                                          <p:spTgt spid="16387">
                                            <p:txEl>
                                              <p:charRg st="1" end="34"/>
                                            </p:txEl>
                                          </p:spTgt>
                                        </p:tgtEl>
                                        <p:attrNameLst>
                                          <p:attrName>ppt_x</p:attrName>
                                        </p:attrNameLst>
                                      </p:cBhvr>
                                      <p:tavLst>
                                        <p:tav tm="0">
                                          <p:val>
                                            <p:strVal val="#ppt_x-.1"/>
                                          </p:val>
                                        </p:tav>
                                        <p:tav tm="100000">
                                          <p:val>
                                            <p:strVal val="#ppt_x"/>
                                          </p:val>
                                        </p:tav>
                                      </p:tavLst>
                                    </p:anim>
                                    <p:anim calcmode="lin" valueType="num">
                                      <p:cBhvr>
                                        <p:cTn id="9" dur="500" fill="hold">
                                          <p:stCondLst>
                                            <p:cond delay="0"/>
                                          </p:stCondLst>
                                        </p:cTn>
                                        <p:tgtEl>
                                          <p:spTgt spid="16387">
                                            <p:txEl>
                                              <p:charRg st="1" end="3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1368425" y="160655"/>
            <a:ext cx="4279265" cy="10115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01-</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企业简介</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36830" y="408940"/>
            <a:ext cx="1404938" cy="504825"/>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5" name="图片 4" descr="66"/>
          <p:cNvPicPr>
            <a:picLocks noChangeAspect="1"/>
          </p:cNvPicPr>
          <p:nvPr>
            <p:custDataLst>
              <p:tags r:id="rId4"/>
            </p:custDataLst>
          </p:nvPr>
        </p:nvPicPr>
        <p:blipFill>
          <a:blip r:embed="rId5"/>
          <a:stretch>
            <a:fillRect/>
          </a:stretch>
        </p:blipFill>
        <p:spPr>
          <a:xfrm>
            <a:off x="6071870" y="6413500"/>
            <a:ext cx="2827020" cy="330200"/>
          </a:xfrm>
          <a:prstGeom prst="rect">
            <a:avLst/>
          </a:prstGeom>
        </p:spPr>
      </p:pic>
      <p:pic>
        <p:nvPicPr>
          <p:cNvPr id="8" name="图片 7" descr="logo"/>
          <p:cNvPicPr>
            <a:picLocks noChangeAspect="1"/>
          </p:cNvPicPr>
          <p:nvPr>
            <p:custDataLst>
              <p:tags r:id="rId6"/>
            </p:custDataLst>
          </p:nvPr>
        </p:nvPicPr>
        <p:blipFill>
          <a:blip r:embed="rId7"/>
          <a:stretch>
            <a:fillRect/>
          </a:stretch>
        </p:blipFill>
        <p:spPr>
          <a:xfrm>
            <a:off x="6907530" y="188595"/>
            <a:ext cx="1953260" cy="716915"/>
          </a:xfrm>
          <a:prstGeom prst="rect">
            <a:avLst/>
          </a:prstGeom>
        </p:spPr>
      </p:pic>
      <p:sp>
        <p:nvSpPr>
          <p:cNvPr id="9" name="文本框 8"/>
          <p:cNvSpPr txBox="1"/>
          <p:nvPr>
            <p:custDataLst>
              <p:tags r:id="rId8"/>
            </p:custDataLst>
          </p:nvPr>
        </p:nvSpPr>
        <p:spPr>
          <a:xfrm>
            <a:off x="683260" y="1484630"/>
            <a:ext cx="8035290" cy="5262245"/>
          </a:xfrm>
          <a:prstGeom prst="rect">
            <a:avLst/>
          </a:prstGeom>
          <a:noFill/>
        </p:spPr>
        <p:txBody>
          <a:bodyPr wrap="square" rtlCol="0" anchor="t">
            <a:spAutoFit/>
          </a:bodyPr>
          <a:p>
            <a:pPr>
              <a:lnSpc>
                <a:spcPct val="150000"/>
              </a:lnSpc>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1998</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年</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到</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1999</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年活动在陕西起步、试点、运作完善</a:t>
            </a:r>
            <a:endPar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2000</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年全国总工会对我公司进行多次考察</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生产及产品考察</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企业实力考察</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在陕西、四川等地进行调研讲座反应</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在全总机关及有关国家机关安排讲座进行考察。</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2001</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年</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月</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18</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日全总下发</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2001(</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工女字</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)7</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号文件。号召在全国开展女职工保健知识讲座，各省市积极相应全总号召。对讲座进行全面部署，当年仅北京地区就开展讲座</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333</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次</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受益女职工</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15265</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人。</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just">
              <a:lnSpc>
                <a:spcPct val="150000"/>
              </a:lnSpc>
              <a:buClr>
                <a:srgbClr val="FF0000"/>
              </a:buClr>
            </a:pPr>
            <a:r>
              <a:rPr lang="zh-CN" altLang="en-US" sz="1400">
                <a:latin typeface="宋体" panose="02010600030101010101" pitchFamily="2" charset="-122"/>
                <a:cs typeface="宋体" panose="02010600030101010101" pitchFamily="2" charset="-122"/>
                <a:sym typeface="+mn-ea"/>
              </a:rPr>
              <a:t>我公司从一九九八年以来，在全总及各省市工会的大力配合下，</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just">
              <a:lnSpc>
                <a:spcPct val="150000"/>
              </a:lnSpc>
              <a:buClr>
                <a:srgbClr val="FF0000"/>
              </a:buClr>
            </a:pPr>
            <a:r>
              <a:rPr lang="zh-CN" altLang="en-US" sz="1400">
                <a:latin typeface="宋体" panose="02010600030101010101" pitchFamily="2" charset="-122"/>
                <a:cs typeface="宋体" panose="02010600030101010101" pitchFamily="2" charset="-122"/>
                <a:sym typeface="+mn-ea"/>
              </a:rPr>
              <a:t>共在全国开展讲座</a:t>
            </a:r>
            <a:r>
              <a:rPr lang="en-US" altLang="zh-CN" sz="1400">
                <a:latin typeface="宋体" panose="02010600030101010101" pitchFamily="2" charset="-122"/>
                <a:cs typeface="宋体" panose="02010600030101010101" pitchFamily="2" charset="-122"/>
                <a:sym typeface="+mn-ea"/>
              </a:rPr>
              <a:t>112167</a:t>
            </a:r>
            <a:r>
              <a:rPr lang="zh-CN" altLang="en-US" sz="1400">
                <a:latin typeface="宋体" panose="02010600030101010101" pitchFamily="2" charset="-122"/>
                <a:cs typeface="宋体" panose="02010600030101010101" pitchFamily="2" charset="-122"/>
                <a:sym typeface="+mn-ea"/>
              </a:rPr>
              <a:t>场次，受益人群五百余万，</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just">
              <a:lnSpc>
                <a:spcPct val="150000"/>
              </a:lnSpc>
              <a:buClr>
                <a:srgbClr val="FF0000"/>
              </a:buClr>
            </a:pPr>
            <a:r>
              <a:rPr lang="zh-CN" altLang="en-US" sz="1400">
                <a:latin typeface="宋体" panose="02010600030101010101" pitchFamily="2" charset="-122"/>
                <a:cs typeface="宋体" panose="02010600030101010101" pitchFamily="2" charset="-122"/>
                <a:sym typeface="+mn-ea"/>
              </a:rPr>
              <a:t>讲座覆盖全国三十一个省、自治区、直辖市，</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just">
              <a:lnSpc>
                <a:spcPct val="150000"/>
              </a:lnSpc>
              <a:buClr>
                <a:srgbClr val="FF0000"/>
              </a:buClr>
            </a:pPr>
            <a:r>
              <a:rPr lang="zh-CN" altLang="en-US" sz="1400">
                <a:latin typeface="宋体" panose="02010600030101010101" pitchFamily="2" charset="-122"/>
                <a:cs typeface="宋体" panose="02010600030101010101" pitchFamily="2" charset="-122"/>
                <a:sym typeface="+mn-ea"/>
              </a:rPr>
              <a:t>全国共有</a:t>
            </a:r>
            <a:r>
              <a:rPr lang="en-US" altLang="zh-CN" sz="1400">
                <a:latin typeface="宋体" panose="02010600030101010101" pitchFamily="2" charset="-122"/>
                <a:cs typeface="宋体" panose="02010600030101010101" pitchFamily="2" charset="-122"/>
                <a:sym typeface="+mn-ea"/>
              </a:rPr>
              <a:t>264</a:t>
            </a:r>
            <a:r>
              <a:rPr lang="zh-CN" altLang="en-US" sz="1400">
                <a:latin typeface="宋体" panose="02010600030101010101" pitchFamily="2" charset="-122"/>
                <a:cs typeface="宋体" panose="02010600030101010101" pitchFamily="2" charset="-122"/>
                <a:sym typeface="+mn-ea"/>
              </a:rPr>
              <a:t>个地级市，</a:t>
            </a:r>
            <a:r>
              <a:rPr lang="en-US" altLang="zh-CN" sz="1400">
                <a:latin typeface="宋体" panose="02010600030101010101" pitchFamily="2" charset="-122"/>
                <a:cs typeface="宋体" panose="02010600030101010101" pitchFamily="2" charset="-122"/>
                <a:sym typeface="+mn-ea"/>
              </a:rPr>
              <a:t>15</a:t>
            </a:r>
            <a:r>
              <a:rPr lang="zh-CN" altLang="en-US" sz="1400">
                <a:latin typeface="宋体" panose="02010600030101010101" pitchFamily="2" charset="-122"/>
                <a:cs typeface="宋体" panose="02010600030101010101" pitchFamily="2" charset="-122"/>
                <a:sym typeface="+mn-ea"/>
              </a:rPr>
              <a:t>个地区，</a:t>
            </a:r>
            <a:r>
              <a:rPr lang="en-US" altLang="zh-CN" sz="1400">
                <a:latin typeface="宋体" panose="02010600030101010101" pitchFamily="2" charset="-122"/>
                <a:cs typeface="宋体" panose="02010600030101010101" pitchFamily="2" charset="-122"/>
                <a:sym typeface="+mn-ea"/>
              </a:rPr>
              <a:t>25</a:t>
            </a:r>
            <a:r>
              <a:rPr lang="zh-CN" altLang="en-US" sz="1400">
                <a:latin typeface="宋体" panose="02010600030101010101" pitchFamily="2" charset="-122"/>
                <a:cs typeface="宋体" panose="02010600030101010101" pitchFamily="2" charset="-122"/>
                <a:sym typeface="+mn-ea"/>
              </a:rPr>
              <a:t>个自治州，三个盟，</a:t>
            </a:r>
            <a:r>
              <a:rPr lang="en-US" altLang="zh-CN" sz="1400">
                <a:latin typeface="宋体" panose="02010600030101010101" pitchFamily="2" charset="-122"/>
                <a:cs typeface="宋体" panose="02010600030101010101" pitchFamily="2" charset="-122"/>
                <a:sym typeface="+mn-ea"/>
              </a:rPr>
              <a:t>803</a:t>
            </a:r>
            <a:r>
              <a:rPr lang="zh-CN" altLang="en-US" sz="1400">
                <a:latin typeface="宋体" panose="02010600030101010101" pitchFamily="2" charset="-122"/>
                <a:cs typeface="宋体" panose="02010600030101010101" pitchFamily="2" charset="-122"/>
                <a:sym typeface="+mn-ea"/>
              </a:rPr>
              <a:t>个市辖区，</a:t>
            </a:r>
            <a:r>
              <a:rPr lang="en-US" altLang="zh-CN" sz="1400">
                <a:latin typeface="宋体" panose="02010600030101010101" pitchFamily="2" charset="-122"/>
                <a:cs typeface="宋体" panose="02010600030101010101" pitchFamily="2" charset="-122"/>
                <a:sym typeface="+mn-ea"/>
              </a:rPr>
              <a:t>362</a:t>
            </a:r>
            <a:r>
              <a:rPr lang="zh-CN" altLang="en-US" sz="1400">
                <a:latin typeface="宋体" panose="02010600030101010101" pitchFamily="2" charset="-122"/>
                <a:cs typeface="宋体" panose="02010600030101010101" pitchFamily="2" charset="-122"/>
                <a:sym typeface="+mn-ea"/>
              </a:rPr>
              <a:t>个县级市，</a:t>
            </a:r>
            <a:r>
              <a:rPr lang="en-US" altLang="zh-CN" sz="1400">
                <a:latin typeface="宋体" panose="02010600030101010101" pitchFamily="2" charset="-122"/>
                <a:cs typeface="宋体" panose="02010600030101010101" pitchFamily="2" charset="-122"/>
                <a:sym typeface="+mn-ea"/>
              </a:rPr>
              <a:t>1253</a:t>
            </a:r>
            <a:r>
              <a:rPr lang="zh-CN" altLang="en-US" sz="1400">
                <a:latin typeface="宋体" panose="02010600030101010101" pitchFamily="2" charset="-122"/>
                <a:cs typeface="宋体" panose="02010600030101010101" pitchFamily="2" charset="-122"/>
                <a:sym typeface="+mn-ea"/>
              </a:rPr>
              <a:t>个县（旗）开展了讲座活动。</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just">
              <a:lnSpc>
                <a:spcPct val="150000"/>
              </a:lnSpc>
              <a:buClr>
                <a:srgbClr val="FF0000"/>
              </a:buClr>
            </a:pPr>
            <a:r>
              <a:rPr lang="zh-CN" altLang="en-US" sz="1400">
                <a:latin typeface="宋体" panose="02010600030101010101" pitchFamily="2" charset="-122"/>
                <a:cs typeface="宋体" panose="02010600030101010101" pitchFamily="2" charset="-122"/>
                <a:sym typeface="+mn-ea"/>
              </a:rPr>
              <a:t>讲座涉及全国</a:t>
            </a:r>
            <a:r>
              <a:rPr lang="en-US" altLang="zh-CN" sz="1400">
                <a:latin typeface="宋体" panose="02010600030101010101" pitchFamily="2" charset="-122"/>
                <a:cs typeface="宋体" panose="02010600030101010101" pitchFamily="2" charset="-122"/>
                <a:sym typeface="+mn-ea"/>
              </a:rPr>
              <a:t>37080</a:t>
            </a:r>
            <a:r>
              <a:rPr lang="zh-CN" altLang="en-US" sz="1400">
                <a:latin typeface="宋体" panose="02010600030101010101" pitchFamily="2" charset="-122"/>
                <a:cs typeface="宋体" panose="02010600030101010101" pitchFamily="2" charset="-122"/>
                <a:sym typeface="+mn-ea"/>
              </a:rPr>
              <a:t>个企、事业，机关单位。讲座受到各级工会的赞誉和广大女职工的热烈欢迎。</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just">
              <a:lnSpc>
                <a:spcPct val="150000"/>
              </a:lnSpc>
              <a:buClr>
                <a:srgbClr val="FF0000"/>
              </a:buClr>
            </a:pPr>
            <a:r>
              <a:rPr lang="zh-CN" altLang="en-US" sz="1400">
                <a:latin typeface="宋体" panose="02010600030101010101" pitchFamily="2" charset="-122"/>
                <a:cs typeface="宋体" panose="02010600030101010101" pitchFamily="2" charset="-122"/>
                <a:sym typeface="+mn-ea"/>
              </a:rPr>
              <a:t>公司共花费上亿资金投入在公益讲座中。</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endParaRPr lang="zh-CN" altLang="en-US" sz="1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custDataLst>
              <p:tags r:id="rId9"/>
            </p:custDataLst>
          </p:nvPr>
        </p:nvSpPr>
        <p:spPr>
          <a:xfrm>
            <a:off x="684530" y="1024255"/>
            <a:ext cx="3230880" cy="460375"/>
          </a:xfrm>
          <a:prstGeom prst="rect">
            <a:avLst/>
          </a:prstGeom>
          <a:noFill/>
        </p:spPr>
        <p:txBody>
          <a:bodyPr wrap="none" rtlCol="0">
            <a:spAutoFit/>
          </a:bodyPr>
          <a:p>
            <a:r>
              <a:rPr lang="zh-CN" altLang="en-US" sz="2400">
                <a:solidFill>
                  <a:srgbClr val="EE0088"/>
                </a:solidFill>
                <a:latin typeface="方正粗圆简体" panose="03000509000000000000" charset="-122"/>
                <a:ea typeface="方正粗圆简体" panose="03000509000000000000" charset="-122"/>
              </a:rPr>
              <a:t>万安药业公益活动历程</a:t>
            </a:r>
            <a:endParaRPr lang="zh-CN" altLang="en-US" sz="2400">
              <a:solidFill>
                <a:srgbClr val="EE0088"/>
              </a:solidFill>
              <a:latin typeface="方正粗圆简体" panose="03000509000000000000" charset="-122"/>
              <a:ea typeface="方正粗圆简体" panose="03000509000000000000"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descr="VCG41N991566678"/>
          <p:cNvPicPr>
            <a:picLocks noChangeAspect="1"/>
          </p:cNvPicPr>
          <p:nvPr/>
        </p:nvPicPr>
        <p:blipFill>
          <a:blip r:embed="rId1"/>
          <a:srcRect b="5364"/>
          <a:stretch>
            <a:fillRect/>
          </a:stretch>
        </p:blipFill>
        <p:spPr>
          <a:xfrm>
            <a:off x="-46355" y="0"/>
            <a:ext cx="9190355" cy="6885940"/>
          </a:xfrm>
          <a:prstGeom prst="rect">
            <a:avLst/>
          </a:prstGeom>
        </p:spPr>
      </p:pic>
      <p:sp>
        <p:nvSpPr>
          <p:cNvPr id="3" name="제목 33"/>
          <p:cNvSpPr>
            <a:spLocks noGrp="1"/>
          </p:cNvSpPr>
          <p:nvPr>
            <p:ph type="title" idx="4294967295"/>
            <p:custDataLst>
              <p:tags r:id="rId2"/>
            </p:custDataLst>
          </p:nvPr>
        </p:nvSpPr>
        <p:spPr>
          <a:xfrm>
            <a:off x="4067810" y="2636520"/>
            <a:ext cx="3968115" cy="1659255"/>
          </a:xfrm>
        </p:spPr>
        <p:txBody>
          <a:bodyPr vert="horz" wrap="square" anchor="ctr"/>
          <a:p>
            <a:pPr algn="l"/>
            <a:r>
              <a:rPr lang="en-US" altLang="zh-CN" sz="3200" dirty="0">
                <a:latin typeface="方正汉真广标简体" panose="02000000000000000000" charset="-122"/>
                <a:ea typeface="方正汉真广标简体" panose="02000000000000000000" charset="-122"/>
                <a:cs typeface="方正汉真广标简体" panose="02000000000000000000" charset="-122"/>
              </a:rPr>
              <a:t>02-</a:t>
            </a:r>
            <a:r>
              <a:rPr lang="zh-CN" altLang="en-US" sz="3200" dirty="0">
                <a:latin typeface="方正汉真广标简体" panose="02000000000000000000" charset="-122"/>
                <a:ea typeface="方正汉真广标简体" panose="02000000000000000000" charset="-122"/>
                <a:cs typeface="方正汉真广标简体" panose="02000000000000000000" charset="-122"/>
              </a:rPr>
              <a:t>女性的烦恼</a:t>
            </a:r>
            <a:endParaRPr lang="zh-CN" altLang="en-US" sz="3200" dirty="0">
              <a:latin typeface="方正汉真广标简体" panose="02000000000000000000" charset="-122"/>
              <a:ea typeface="方正汉真广标简体" panose="02000000000000000000" charset="-122"/>
              <a:cs typeface="方正汉真广标简体" panose="02000000000000000000" charset="-122"/>
            </a:endParaRPr>
          </a:p>
        </p:txBody>
      </p:sp>
      <p:sp>
        <p:nvSpPr>
          <p:cNvPr id="5124" name="分段箭头4 173"/>
          <p:cNvSpPr/>
          <p:nvPr>
            <p:custDataLst>
              <p:tags r:id="rId3"/>
            </p:custDataLst>
          </p:nvPr>
        </p:nvSpPr>
        <p:spPr bwMode="auto">
          <a:xfrm>
            <a:off x="1582420" y="3027045"/>
            <a:ext cx="2304415" cy="828040"/>
          </a:xfrm>
          <a:custGeom>
            <a:avLst/>
            <a:gdLst/>
            <a:ahLst/>
            <a:cxnLst>
              <a:cxn ang="0">
                <a:pos x="0" y="162036"/>
              </a:cxn>
              <a:cxn ang="0">
                <a:pos x="139505" y="162036"/>
              </a:cxn>
              <a:cxn ang="0">
                <a:pos x="139505" y="486036"/>
              </a:cxn>
              <a:cxn ang="0">
                <a:pos x="0" y="486036"/>
              </a:cxn>
              <a:cxn ang="0">
                <a:pos x="0" y="162036"/>
              </a:cxn>
              <a:cxn ang="0">
                <a:pos x="379182" y="0"/>
              </a:cxn>
              <a:cxn ang="0">
                <a:pos x="703218" y="324036"/>
              </a:cxn>
              <a:cxn ang="0">
                <a:pos x="379182" y="648072"/>
              </a:cxn>
              <a:cxn ang="0">
                <a:pos x="379182" y="486054"/>
              </a:cxn>
              <a:cxn ang="0">
                <a:pos x="182373" y="486054"/>
              </a:cxn>
              <a:cxn ang="0">
                <a:pos x="182373" y="162018"/>
              </a:cxn>
              <a:cxn ang="0">
                <a:pos x="379182" y="162018"/>
              </a:cxn>
              <a:cxn ang="0">
                <a:pos x="379182" y="0"/>
              </a:cxn>
            </a:cxnLst>
            <a:rect l="0" t="0" r="r" b="b"/>
            <a:pathLst>
              <a:path w="703218" h="648072">
                <a:moveTo>
                  <a:pt x="0" y="162036"/>
                </a:moveTo>
                <a:lnTo>
                  <a:pt x="139505" y="162036"/>
                </a:lnTo>
                <a:lnTo>
                  <a:pt x="139505" y="486036"/>
                </a:lnTo>
                <a:lnTo>
                  <a:pt x="0" y="486036"/>
                </a:lnTo>
                <a:lnTo>
                  <a:pt x="0" y="162036"/>
                </a:lnTo>
                <a:close/>
                <a:moveTo>
                  <a:pt x="379182" y="0"/>
                </a:moveTo>
                <a:lnTo>
                  <a:pt x="703218" y="324036"/>
                </a:lnTo>
                <a:lnTo>
                  <a:pt x="379182" y="648072"/>
                </a:lnTo>
                <a:lnTo>
                  <a:pt x="379182" y="486054"/>
                </a:lnTo>
                <a:lnTo>
                  <a:pt x="182373" y="486054"/>
                </a:lnTo>
                <a:lnTo>
                  <a:pt x="182373" y="162018"/>
                </a:lnTo>
                <a:lnTo>
                  <a:pt x="379182" y="162018"/>
                </a:lnTo>
                <a:lnTo>
                  <a:pt x="379182" y="0"/>
                </a:lnTo>
                <a:close/>
              </a:path>
            </a:pathLst>
          </a:custGeom>
          <a:solidFill>
            <a:srgbClr val="FF0066"/>
          </a:solidFill>
          <a:ln w="9525" cap="flat" cmpd="sng">
            <a:solidFill>
              <a:srgbClr val="FF0066"/>
            </a:solidFill>
            <a:round/>
          </a:ln>
          <a:effectLst/>
        </p:spPr>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pic>
        <p:nvPicPr>
          <p:cNvPr id="5" name="图片 4" descr="66"/>
          <p:cNvPicPr>
            <a:picLocks noChangeAspect="1"/>
          </p:cNvPicPr>
          <p:nvPr>
            <p:custDataLst>
              <p:tags r:id="rId4"/>
            </p:custDataLst>
          </p:nvPr>
        </p:nvPicPr>
        <p:blipFill>
          <a:blip r:embed="rId5"/>
          <a:stretch>
            <a:fillRect/>
          </a:stretch>
        </p:blipFill>
        <p:spPr>
          <a:xfrm>
            <a:off x="6071870" y="6413500"/>
            <a:ext cx="2827020" cy="330200"/>
          </a:xfrm>
          <a:prstGeom prst="rect">
            <a:avLst/>
          </a:prstGeom>
        </p:spPr>
      </p:pic>
      <p:pic>
        <p:nvPicPr>
          <p:cNvPr id="8" name="图片 7" descr="logo"/>
          <p:cNvPicPr>
            <a:picLocks noChangeAspect="1"/>
          </p:cNvPicPr>
          <p:nvPr>
            <p:custDataLst>
              <p:tags r:id="rId6"/>
            </p:custDataLst>
          </p:nvPr>
        </p:nvPicPr>
        <p:blipFill>
          <a:blip r:embed="rId7"/>
          <a:stretch>
            <a:fillRect/>
          </a:stretch>
        </p:blipFill>
        <p:spPr>
          <a:xfrm>
            <a:off x="6907530" y="188595"/>
            <a:ext cx="1953260" cy="716915"/>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 name="KSO_WM_UNIT_PLACING_PICTURE_USER_VIEWPORT" val="{&quot;height&quot;:4857,&quot;width&quot;:7200}"/>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UNIT_PLACING_PICTURE_USER_VIEWPORT" val="{&quot;height&quot;:3667,&quot;width&quot;:10842}"/>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UNIT_TABLE_BEAUTIFY" val="smartTable{0c92d4ad-8502-477e-9bf7-5c8d7566bfa1}"/>
  <p:tag name="TABLE_ENDDRAG_ORIGIN_RECT" val="582*402"/>
  <p:tag name="TABLE_ENDDRAG_RECT" val="32*78*582*402"/>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COMMONDATA" val="eyJoZGlkIjoiMmMzYzExNDgwM2UwYjE5OGFjMzA5MGZjMjhmZWViZDcifQ=="/>
  <p:tag name="KSO_WPP_MARK_KEY" val="8ebf1ff9-0949-434d-a687-7c5d7dca9c1a"/>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8553</Words>
  <Application>WPS 演示</Application>
  <PresentationFormat/>
  <Paragraphs>499</Paragraphs>
  <Slides>39</Slides>
  <Notes>0</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39</vt:i4>
      </vt:variant>
    </vt:vector>
  </HeadingPairs>
  <TitlesOfParts>
    <vt:vector size="59" baseType="lpstr">
      <vt:lpstr>Arial</vt:lpstr>
      <vt:lpstr>宋体</vt:lpstr>
      <vt:lpstr>Wingdings</vt:lpstr>
      <vt:lpstr>微软雅黑</vt:lpstr>
      <vt:lpstr>Calibri</vt:lpstr>
      <vt:lpstr>方正汉真广标简体</vt:lpstr>
      <vt:lpstr>Arail</vt:lpstr>
      <vt:lpstr>魂心</vt:lpstr>
      <vt:lpstr>Malgun Gothic</vt:lpstr>
      <vt:lpstr>方正粗圆简体</vt:lpstr>
      <vt:lpstr>Arial Black</vt:lpstr>
      <vt:lpstr>汉真广标</vt:lpstr>
      <vt:lpstr>Tahoma</vt:lpstr>
      <vt:lpstr>Arial Unicode MS</vt:lpstr>
      <vt:lpstr>华康雅宋体W9(P)</vt:lpstr>
      <vt:lpstr>本墨锋悦粗体</vt:lpstr>
      <vt:lpstr>百度综艺简体</vt:lpstr>
      <vt:lpstr>方正黑体简体</vt:lpstr>
      <vt:lpstr>默认设计模板</vt:lpstr>
      <vt:lpstr>1_默认设计模板</vt:lpstr>
      <vt:lpstr>PowerPoint 演示文稿</vt:lpstr>
      <vt:lpstr>PowerPoint 演示文稿</vt:lpstr>
      <vt:lpstr>01-企业简介</vt:lpstr>
      <vt:lpstr>01-企业简介</vt:lpstr>
      <vt:lpstr>01-企业简介</vt:lpstr>
      <vt:lpstr>01-企业简介</vt:lpstr>
      <vt:lpstr>01-企业简介</vt:lpstr>
      <vt:lpstr>01-企业简介</vt:lpstr>
      <vt:lpstr>02-女性的烦恼</vt:lpstr>
      <vt:lpstr>02-女性的烦恼</vt:lpstr>
      <vt:lpstr>02-女性的烦恼</vt:lpstr>
      <vt:lpstr>02-女性的烦恼</vt:lpstr>
      <vt:lpstr>02-女性的烦恼</vt:lpstr>
      <vt:lpstr>02-女性的烦恼</vt:lpstr>
      <vt:lpstr>03-姊妹舒产品介绍</vt:lpstr>
      <vt:lpstr>03-姊妹舒产品介绍</vt:lpstr>
      <vt:lpstr>03-姊妹舒产品介绍</vt:lpstr>
      <vt:lpstr>03-姊妹舒产品介绍</vt:lpstr>
      <vt:lpstr>03-姊妹舒产品介绍</vt:lpstr>
      <vt:lpstr>03-姊妹舒产品介绍</vt:lpstr>
      <vt:lpstr>03-姊妹舒产品介绍</vt:lpstr>
      <vt:lpstr>03-姊妹舒产品介绍</vt:lpstr>
      <vt:lpstr>04-姊妹舒适用范围及疗程</vt:lpstr>
      <vt:lpstr>04-姊妹舒适用范围及疗程</vt:lpstr>
      <vt:lpstr>04-姊妹舒适用范围及疗程</vt:lpstr>
      <vt:lpstr>04-姊妹舒适用范围及疗程</vt:lpstr>
      <vt:lpstr>04-姊妹舒适用范围及疗程</vt:lpstr>
      <vt:lpstr>04-姊妹舒适用范围及疗程</vt:lpstr>
      <vt:lpstr>04-姊妹舒适用范围及疗程</vt:lpstr>
      <vt:lpstr>04-姊妹舒适用范围及疗程</vt:lpstr>
      <vt:lpstr>04-姊妹舒适用范围及疗程</vt:lpstr>
      <vt:lpstr>05-姊妹舒妇科生理护理</vt:lpstr>
      <vt:lpstr>05-姊妹舒妇科生理护理</vt:lpstr>
      <vt:lpstr>05-姊妹舒妇科生理护理</vt:lpstr>
      <vt:lpstr>05-姊妹舒妇科生理护理</vt:lpstr>
      <vt:lpstr>05-姊妹舒妇科生理护理</vt:lpstr>
      <vt:lpstr>PowerPoint 演示文稿</vt:lpstr>
      <vt:lpstr>姊妹舒 月经前三天后四天， 每天一贴24小时全生命周期养护生殖生理健康。</vt:lpstr>
      <vt:lpstr>05-姊妹舒妇科生理护理</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我</dc:creator>
  <cp:lastModifiedBy>我</cp:lastModifiedBy>
  <cp:revision>5</cp:revision>
  <dcterms:created xsi:type="dcterms:W3CDTF">2023-05-04T08:45:00Z</dcterms:created>
  <dcterms:modified xsi:type="dcterms:W3CDTF">2023-05-17T02:37:53Z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CAACF87C61A54BB4A08A021C8810B6B8_13</vt:lpwstr>
  </property>
</Properties>
</file>