
<file path=[Content_Types].xml><?xml version="1.0" encoding="utf-8"?>
<Types xmlns="http://schemas.openxmlformats.org/package/2006/content-types">
  <Default Extension="jpeg" ContentType="image/jpeg"/>
  <Default Extension="tiff" ContentType="image/tif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18" r:id="rId3"/>
    <p:sldId id="319" r:id="rId5"/>
    <p:sldId id="456" r:id="rId6"/>
    <p:sldId id="510" r:id="rId7"/>
    <p:sldId id="511" r:id="rId8"/>
    <p:sldId id="482" r:id="rId9"/>
    <p:sldId id="413" r:id="rId10"/>
    <p:sldId id="534" r:id="rId11"/>
    <p:sldId id="484" r:id="rId12"/>
    <p:sldId id="307" r:id="rId13"/>
    <p:sldId id="506" r:id="rId14"/>
    <p:sldId id="505" r:id="rId15"/>
    <p:sldId id="556" r:id="rId16"/>
    <p:sldId id="550" r:id="rId17"/>
    <p:sldId id="388" r:id="rId18"/>
    <p:sldId id="400" r:id="rId19"/>
    <p:sldId id="508" r:id="rId20"/>
    <p:sldId id="409" r:id="rId21"/>
    <p:sldId id="325"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Rg st="1" end="19"/>
    <p:penClr>
      <a:srgbClr val="FF0000"/>
    </p:penClr>
    <p:extLst>
      <p:ext uri="{2FDB2607-1784-4EEB-B798-7EB5836EED8A}">
        <p14:showMediaCtrls xmlns:p14="http://schemas.microsoft.com/office/powerpoint/2010/main" val="1"/>
      </p:ext>
    </p:extLst>
  </p:showPr>
  <p:clrMru>
    <a:srgbClr val="595959"/>
    <a:srgbClr val="2E75B6"/>
    <a:srgbClr val="7F7F7F"/>
    <a:srgbClr val="FF0000"/>
    <a:srgbClr val="C00000"/>
    <a:srgbClr val="FBFBFB"/>
    <a:srgbClr val="E6E6E6"/>
    <a:srgbClr val="E50112"/>
    <a:srgbClr val="A6A6A6"/>
    <a:srgbClr val="6969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70" autoAdjust="0"/>
    <p:restoredTop sz="94660"/>
  </p:normalViewPr>
  <p:slideViewPr>
    <p:cSldViewPr snapToGrid="0" showGuides="1">
      <p:cViewPr>
        <p:scale>
          <a:sx n="75" d="100"/>
          <a:sy n="75" d="100"/>
        </p:scale>
        <p:origin x="-360" y="84"/>
      </p:cViewPr>
      <p:guideLst>
        <p:guide orient="horz" pos="2340"/>
        <p:guide pos="384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52749-55FB-4192-B694-A3C94997CF1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C795B-06CF-4030-BA8B-C1E82717B25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2C795B-06CF-4030-BA8B-C1E82717B25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2C795B-06CF-4030-BA8B-C1E82717B25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2C795B-06CF-4030-BA8B-C1E82717B25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2C795B-06CF-4030-BA8B-C1E82717B25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2C795B-06CF-4030-BA8B-C1E82717B25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2C795B-06CF-4030-BA8B-C1E82717B25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2C795B-06CF-4030-BA8B-C1E82717B25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2C795B-06CF-4030-BA8B-C1E82717B25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2C795B-06CF-4030-BA8B-C1E82717B25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2C795B-06CF-4030-BA8B-C1E82717B25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2C795B-06CF-4030-BA8B-C1E82717B25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2C795B-06CF-4030-BA8B-C1E82717B25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2C795B-06CF-4030-BA8B-C1E82717B25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2C795B-06CF-4030-BA8B-C1E82717B25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2C795B-06CF-4030-BA8B-C1E82717B25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2C795B-06CF-4030-BA8B-C1E82717B25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2C795B-06CF-4030-BA8B-C1E82717B25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1197AC4-6D6E-4266-85F1-A3BED8E8BB8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BCD23B0-7400-43A5-BE72-1A05C936947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1197AC4-6D6E-4266-85F1-A3BED8E8BB8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BCD23B0-7400-43A5-BE72-1A05C936947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1197AC4-6D6E-4266-85F1-A3BED8E8BB8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BCD23B0-7400-43A5-BE72-1A05C936947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1197AC4-6D6E-4266-85F1-A3BED8E8BB8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BCD23B0-7400-43A5-BE72-1A05C936947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1197AC4-6D6E-4266-85F1-A3BED8E8BB8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BCD23B0-7400-43A5-BE72-1A05C936947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1197AC4-6D6E-4266-85F1-A3BED8E8BB8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BCD23B0-7400-43A5-BE72-1A05C936947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1197AC4-6D6E-4266-85F1-A3BED8E8BB8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BCD23B0-7400-43A5-BE72-1A05C936947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1197AC4-6D6E-4266-85F1-A3BED8E8BB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BCD23B0-7400-43A5-BE72-1A05C936947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1197AC4-6D6E-4266-85F1-A3BED8E8BB8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BCD23B0-7400-43A5-BE72-1A05C936947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1197AC4-6D6E-4266-85F1-A3BED8E8BB8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BCD23B0-7400-43A5-BE72-1A05C936947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1197AC4-6D6E-4266-85F1-A3BED8E8BB8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BCD23B0-7400-43A5-BE72-1A05C936947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32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97AC4-6D6E-4266-85F1-A3BED8E8BB8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D23B0-7400-43A5-BE72-1A05C936947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eg"/><Relationship Id="rId3" Type="http://schemas.openxmlformats.org/officeDocument/2006/relationships/image" Target="../media/image36.png"/><Relationship Id="rId2" Type="http://schemas.openxmlformats.org/officeDocument/2006/relationships/image" Target="../media/image1.tiff"/><Relationship Id="rId1" Type="http://schemas.openxmlformats.org/officeDocument/2006/relationships/image" Target="../media/image35.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s>
</file>

<file path=ppt/slides/_rels/slide13.xml.rels><?xml version="1.0" encoding="UTF-8" standalone="yes"?>
<Relationships xmlns="http://schemas.openxmlformats.org/package/2006/relationships"><Relationship Id="rId9" Type="http://schemas.openxmlformats.org/officeDocument/2006/relationships/image" Target="../media/image50.jpeg"/><Relationship Id="rId8" Type="http://schemas.openxmlformats.org/officeDocument/2006/relationships/image" Target="../media/image49.jpeg"/><Relationship Id="rId7" Type="http://schemas.openxmlformats.org/officeDocument/2006/relationships/image" Target="../media/image1.tiff"/><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 Id="rId3" Type="http://schemas.openxmlformats.org/officeDocument/2006/relationships/image" Target="../media/image45.jpeg"/><Relationship Id="rId2" Type="http://schemas.openxmlformats.org/officeDocument/2006/relationships/image" Target="../media/image44.png"/><Relationship Id="rId17" Type="http://schemas.openxmlformats.org/officeDocument/2006/relationships/notesSlide" Target="../notesSlides/notesSlide11.xml"/><Relationship Id="rId16" Type="http://schemas.openxmlformats.org/officeDocument/2006/relationships/slideLayout" Target="../slideLayouts/slideLayout1.xml"/><Relationship Id="rId15" Type="http://schemas.openxmlformats.org/officeDocument/2006/relationships/image" Target="../media/image56.jpeg"/><Relationship Id="rId14" Type="http://schemas.openxmlformats.org/officeDocument/2006/relationships/image" Target="../media/image55.png"/><Relationship Id="rId13" Type="http://schemas.openxmlformats.org/officeDocument/2006/relationships/image" Target="../media/image54.jpeg"/><Relationship Id="rId12" Type="http://schemas.openxmlformats.org/officeDocument/2006/relationships/image" Target="../media/image53.jpeg"/><Relationship Id="rId11" Type="http://schemas.openxmlformats.org/officeDocument/2006/relationships/image" Target="../media/image52.jpeg"/><Relationship Id="rId10" Type="http://schemas.openxmlformats.org/officeDocument/2006/relationships/image" Target="../media/image51.jpeg"/><Relationship Id="rId1" Type="http://schemas.openxmlformats.org/officeDocument/2006/relationships/image" Target="../media/image43.jpeg"/></Relationships>
</file>

<file path=ppt/slides/_rels/slide14.xml.rels><?xml version="1.0" encoding="UTF-8" standalone="yes"?>
<Relationships xmlns="http://schemas.openxmlformats.org/package/2006/relationships"><Relationship Id="rId9" Type="http://schemas.openxmlformats.org/officeDocument/2006/relationships/image" Target="../media/image54.jpeg"/><Relationship Id="rId8" Type="http://schemas.openxmlformats.org/officeDocument/2006/relationships/image" Target="../media/image63.jpeg"/><Relationship Id="rId7" Type="http://schemas.openxmlformats.org/officeDocument/2006/relationships/image" Target="../media/image37.jpeg"/><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3" Type="http://schemas.openxmlformats.org/officeDocument/2006/relationships/image" Target="../media/image59.png"/><Relationship Id="rId2" Type="http://schemas.openxmlformats.org/officeDocument/2006/relationships/image" Target="../media/image58.jpeg"/><Relationship Id="rId11" Type="http://schemas.openxmlformats.org/officeDocument/2006/relationships/notesSlide" Target="../notesSlides/notesSlide12.xml"/><Relationship Id="rId10" Type="http://schemas.openxmlformats.org/officeDocument/2006/relationships/slideLayout" Target="../slideLayouts/slideLayout1.xml"/><Relationship Id="rId1" Type="http://schemas.openxmlformats.org/officeDocument/2006/relationships/image" Target="../media/image57.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65.jpeg"/><Relationship Id="rId1" Type="http://schemas.openxmlformats.org/officeDocument/2006/relationships/image" Target="../media/image64.pn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image" Target="../media/image69.jpeg"/><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image" Target="../media/image66.jpe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1.xml"/><Relationship Id="rId5" Type="http://schemas.openxmlformats.org/officeDocument/2006/relationships/image" Target="../media/image74.jpeg"/><Relationship Id="rId4" Type="http://schemas.openxmlformats.org/officeDocument/2006/relationships/image" Target="../media/image73.jpeg"/><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image" Target="../media/image7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75.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76.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image" Target="../media/image9.pn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1.xml"/><Relationship Id="rId7" Type="http://schemas.openxmlformats.org/officeDocument/2006/relationships/image" Target="../media/image16.jpe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23.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34.jpeg"/><Relationship Id="rId7" Type="http://schemas.openxmlformats.org/officeDocument/2006/relationships/image" Target="../media/image33.png"/><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 Id="rId3" Type="http://schemas.openxmlformats.org/officeDocument/2006/relationships/image" Target="../media/image29.png"/><Relationship Id="rId2" Type="http://schemas.openxmlformats.org/officeDocument/2006/relationships/image" Target="../media/image28.png"/><Relationship Id="rId10" Type="http://schemas.openxmlformats.org/officeDocument/2006/relationships/notesSlide" Target="../notesSlides/notesSlide7.xml"/><Relationship Id="rId1"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图片 4" descr="3"/>
          <p:cNvPicPr>
            <a:picLocks noChangeAspect="1"/>
          </p:cNvPicPr>
          <p:nvPr/>
        </p:nvPicPr>
        <p:blipFill>
          <a:blip r:embed="rId1"/>
          <a:stretch>
            <a:fillRect/>
          </a:stretch>
        </p:blipFill>
        <p:spPr>
          <a:xfrm>
            <a:off x="3218815" y="0"/>
            <a:ext cx="8847455" cy="5756910"/>
          </a:xfrm>
          <a:prstGeom prst="rect">
            <a:avLst/>
          </a:prstGeom>
        </p:spPr>
      </p:pic>
      <p:sp>
        <p:nvSpPr>
          <p:cNvPr id="6" name="矩形 5"/>
          <p:cNvSpPr/>
          <p:nvPr/>
        </p:nvSpPr>
        <p:spPr>
          <a:xfrm>
            <a:off x="-15240" y="0"/>
            <a:ext cx="3234055" cy="57562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630844" y="4698397"/>
            <a:ext cx="7002685" cy="808990"/>
          </a:xfrm>
          <a:prstGeom prst="rect">
            <a:avLst/>
          </a:prstGeom>
          <a:noFill/>
        </p:spPr>
        <p:txBody>
          <a:bodyPr wrap="square" rtlCol="0">
            <a:spAutoFit/>
          </a:bodyPr>
          <a:lstStyle/>
          <a:p>
            <a:r>
              <a:rPr lang="en-US" altLang="zh-CN" sz="4400" b="1" dirty="0" smtClean="0">
                <a:latin typeface="微软雅黑" panose="020B0503020204020204" pitchFamily="34" charset="-122"/>
                <a:ea typeface="微软雅黑" panose="020B0503020204020204" pitchFamily="34" charset="-122"/>
              </a:rPr>
              <a:t>   </a:t>
            </a:r>
            <a:r>
              <a:rPr lang="zh-CN" sz="4400" b="1" dirty="0" smtClean="0">
                <a:solidFill>
                  <a:schemeClr val="tx1">
                    <a:lumMod val="85000"/>
                    <a:lumOff val="15000"/>
                  </a:schemeClr>
                </a:solidFill>
                <a:latin typeface="微软雅黑" panose="020B0503020204020204" pitchFamily="34" charset="-122"/>
                <a:ea typeface="微软雅黑" panose="020B0503020204020204" pitchFamily="34" charset="-122"/>
              </a:rPr>
              <a:t>上海骆氏油品有限公司</a:t>
            </a:r>
            <a:endParaRPr lang="zh-CN" sz="4400" b="1"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11042249" y="-54559"/>
            <a:ext cx="0" cy="377311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042249" y="5968338"/>
            <a:ext cx="0" cy="94292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5154" name="矩形 38"/>
          <p:cNvSpPr>
            <a:spLocks noChangeAspect="1"/>
          </p:cNvSpPr>
          <p:nvPr/>
        </p:nvSpPr>
        <p:spPr>
          <a:xfrm>
            <a:off x="374650" y="1858010"/>
            <a:ext cx="2482850" cy="1266190"/>
          </a:xfrm>
          <a:prstGeom prst="rect">
            <a:avLst/>
          </a:prstGeom>
          <a:solidFill>
            <a:schemeClr val="bg1"/>
          </a:solidFill>
          <a:ln w="9525">
            <a:noFill/>
          </a:ln>
        </p:spPr>
        <p:txBody>
          <a:bodyPr anchor="t"/>
          <a:lstStyle/>
          <a:p>
            <a:pPr lvl="0" indent="0" eaLnBrk="0" hangingPunct="0">
              <a:buFont typeface="Arial" panose="020B0604020202020204" pitchFamily="34" charset="0"/>
              <a:buNone/>
            </a:pPr>
            <a:endParaRPr lang="zh-CN" altLang="en-US" sz="240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endParaRPr>
          </a:p>
        </p:txBody>
      </p:sp>
      <p:pic>
        <p:nvPicPr>
          <p:cNvPr id="3" name="图片 2" descr="骆氏logo-方案2"/>
          <p:cNvPicPr>
            <a:picLocks noChangeAspect="1"/>
          </p:cNvPicPr>
          <p:nvPr/>
        </p:nvPicPr>
        <p:blipFill>
          <a:blip r:embed="rId2" cstate="print"/>
          <a:stretch>
            <a:fillRect/>
          </a:stretch>
        </p:blipFill>
        <p:spPr>
          <a:xfrm>
            <a:off x="396875" y="2240915"/>
            <a:ext cx="2351405" cy="680720"/>
          </a:xfrm>
          <a:prstGeom prst="rect">
            <a:avLst/>
          </a:prstGeom>
        </p:spPr>
      </p:pic>
    </p:spTree>
  </p:cSld>
  <p:clrMapOvr>
    <a:masterClrMapping/>
  </p:clrMapOvr>
  <p:transition spd="slow" advClick="0"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5"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15" nodeType="withEffect">
                                  <p:stCondLst>
                                    <p:cond delay="0"/>
                                  </p:stCondLst>
                                  <p:childTnLst>
                                    <p:set>
                                      <p:cBhvr>
                                        <p:cTn id="9" dur="1" fill="hold">
                                          <p:stCondLst>
                                            <p:cond delay="0"/>
                                          </p:stCondLst>
                                        </p:cTn>
                                        <p:tgtEl>
                                          <p:spTgt spid="5154"/>
                                        </p:tgtEl>
                                        <p:attrNameLst>
                                          <p:attrName>style.visibility</p:attrName>
                                        </p:attrNameLst>
                                      </p:cBhvr>
                                      <p:to>
                                        <p:strVal val="visible"/>
                                      </p:to>
                                    </p:set>
                                    <p:animEffect transition="in" filter="wipe(down)">
                                      <p:cBhvr>
                                        <p:cTn id="10" dur="500"/>
                                        <p:tgtEl>
                                          <p:spTgt spid="5154"/>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15"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par>
                                <p:cTn id="20" presetID="22" presetClass="entr" presetSubtype="4"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par>
                                <p:cTn id="23" presetID="2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P spid="6" grpId="4" animBg="1"/>
      <p:bldP spid="6" grpId="5" animBg="1"/>
      <p:bldP spid="6" grpId="6" animBg="1"/>
      <p:bldP spid="6" grpId="7" animBg="1"/>
      <p:bldP spid="6" grpId="8" animBg="1"/>
      <p:bldP spid="6" grpId="9" animBg="1"/>
      <p:bldP spid="6" grpId="10" animBg="1"/>
      <p:bldP spid="6" grpId="11" animBg="1"/>
      <p:bldP spid="6" grpId="12" animBg="1"/>
      <p:bldP spid="6" grpId="13" animBg="1"/>
      <p:bldP spid="6" grpId="14" animBg="1"/>
      <p:bldP spid="7" grpId="0"/>
      <p:bldP spid="7" grpId="1"/>
      <p:bldP spid="7" grpId="2"/>
      <p:bldP spid="7" grpId="3"/>
      <p:bldP spid="7" grpId="4"/>
      <p:bldP spid="7" grpId="5"/>
      <p:bldP spid="7" grpId="6"/>
      <p:bldP spid="7" grpId="7"/>
      <p:bldP spid="7" grpId="8"/>
      <p:bldP spid="7" grpId="9"/>
      <p:bldP spid="7" grpId="10"/>
      <p:bldP spid="7" grpId="11"/>
      <p:bldP spid="7" grpId="12"/>
      <p:bldP spid="7" grpId="13"/>
      <p:bldP spid="7" grpId="14"/>
      <p:bldP spid="5154" grpId="0" animBg="1"/>
      <p:bldP spid="5154" grpId="1" animBg="1"/>
      <p:bldP spid="5154" grpId="2" animBg="1"/>
      <p:bldP spid="5154" grpId="3" animBg="1"/>
      <p:bldP spid="5154" grpId="4" animBg="1"/>
      <p:bldP spid="5154" grpId="5" animBg="1"/>
      <p:bldP spid="5154" grpId="6" animBg="1"/>
      <p:bldP spid="5154" grpId="7" animBg="1"/>
      <p:bldP spid="5154" grpId="8" animBg="1"/>
      <p:bldP spid="5154" grpId="9" animBg="1"/>
      <p:bldP spid="5154" grpId="10" animBg="1"/>
      <p:bldP spid="5154" grpId="11" animBg="1"/>
      <p:bldP spid="5154" grpId="12" animBg="1"/>
      <p:bldP spid="5154" grpId="13" animBg="1"/>
      <p:bldP spid="5154" grpId="14" animBg="1"/>
      <p:bldP spid="6" grpId="15" animBg="1"/>
      <p:bldP spid="5154" grpId="15" animBg="1"/>
      <p:bldP spid="7" grpId="15"/>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620456" y="671332"/>
            <a:ext cx="1057154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67160" y="23150"/>
            <a:ext cx="1122680" cy="1070610"/>
          </a:xfrm>
          <a:prstGeom prst="rect">
            <a:avLst/>
          </a:prstGeom>
          <a:noFill/>
        </p:spPr>
        <p:txBody>
          <a:bodyPr wrap="none" rtlCol="0">
            <a:spAutoFit/>
          </a:bodyPr>
          <a:lstStyle/>
          <a:p>
            <a:r>
              <a:rPr lang="en-US" altLang="zh-CN" sz="6000" b="1" dirty="0" smtClean="0">
                <a:solidFill>
                  <a:srgbClr val="C00000"/>
                </a:solidFill>
                <a:latin typeface="微软雅黑" panose="020B0503020204020204" pitchFamily="34" charset="-122"/>
                <a:ea typeface="微软雅黑" panose="020B0503020204020204" pitchFamily="34" charset="-122"/>
              </a:rPr>
              <a:t>02</a:t>
            </a:r>
            <a:endParaRPr lang="zh-CN" altLang="en-US" sz="6000" b="1" dirty="0">
              <a:solidFill>
                <a:srgbClr val="C00000"/>
              </a:solidFill>
              <a:latin typeface="微软雅黑" panose="020B0503020204020204" pitchFamily="34" charset="-122"/>
              <a:ea typeface="微软雅黑" panose="020B0503020204020204" pitchFamily="34" charset="-122"/>
            </a:endParaRPr>
          </a:p>
        </p:txBody>
      </p:sp>
      <p:sp>
        <p:nvSpPr>
          <p:cNvPr id="184" name="矩形 183"/>
          <p:cNvSpPr/>
          <p:nvPr/>
        </p:nvSpPr>
        <p:spPr>
          <a:xfrm>
            <a:off x="-160020" y="6724650"/>
            <a:ext cx="12526645" cy="1193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3"/>
          <p:cNvSpPr txBox="1"/>
          <p:nvPr/>
        </p:nvSpPr>
        <p:spPr>
          <a:xfrm>
            <a:off x="1648460" y="109220"/>
            <a:ext cx="3385185" cy="548640"/>
          </a:xfrm>
          <a:prstGeom prst="rect">
            <a:avLst/>
          </a:prstGeom>
          <a:noFill/>
        </p:spPr>
        <p:txBody>
          <a:bodyPr wrap="square" rtlCol="0">
            <a:spAutoFit/>
          </a:bodyPr>
          <a:lstStyle/>
          <a:p>
            <a:pPr algn="ctr"/>
            <a:r>
              <a:rPr lang="zh-CN" altLang="en-US"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骆氏油品</a:t>
            </a:r>
            <a:r>
              <a:rPr lang="en-US" altLang="zh-CN"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主营产品</a:t>
            </a:r>
            <a:endParaRPr lang="zh-CN" altLang="en-US"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8" name="TextBox 13"/>
          <p:cNvSpPr txBox="1"/>
          <p:nvPr/>
        </p:nvSpPr>
        <p:spPr>
          <a:xfrm>
            <a:off x="1034415" y="4053840"/>
            <a:ext cx="3454400" cy="411480"/>
          </a:xfrm>
          <a:prstGeom prst="rect">
            <a:avLst/>
          </a:prstGeom>
          <a:noFill/>
        </p:spPr>
        <p:txBody>
          <a:bodyPr wrap="square" rtlCol="0">
            <a:spAutoFit/>
          </a:bodyPr>
          <a:lstStyle/>
          <a:p>
            <a:pPr algn="just">
              <a:lnSpc>
                <a:spcPct val="150000"/>
              </a:lnSpc>
            </a:pPr>
            <a:endParaRPr lang="zh-CN" altLang="en-US" sz="1400" dirty="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254643" y="671332"/>
            <a:ext cx="78707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圆角矩形 11"/>
          <p:cNvSpPr/>
          <p:nvPr/>
        </p:nvSpPr>
        <p:spPr>
          <a:xfrm>
            <a:off x="6930390" y="4845685"/>
            <a:ext cx="1449070" cy="457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车用润滑油</a:t>
            </a:r>
            <a:endParaRPr lang="zh-CN" altLang="en-US" b="1">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圆角矩形 12"/>
          <p:cNvSpPr/>
          <p:nvPr/>
        </p:nvSpPr>
        <p:spPr>
          <a:xfrm>
            <a:off x="3208020" y="4845685"/>
            <a:ext cx="1445895" cy="5022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工业润滑油</a:t>
            </a:r>
            <a:endParaRPr lang="zh-CN" altLang="en-US" b="1">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5" name="圆角矩形 14"/>
          <p:cNvSpPr/>
          <p:nvPr/>
        </p:nvSpPr>
        <p:spPr>
          <a:xfrm>
            <a:off x="5030470" y="4845685"/>
            <a:ext cx="1409065" cy="5022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深度养护品</a:t>
            </a:r>
            <a:endParaRPr lang="zh-CN" altLang="en-US" b="1">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5373" name="圆角矩形 87"/>
          <p:cNvSpPr>
            <a:spLocks noChangeArrowheads="1"/>
          </p:cNvSpPr>
          <p:nvPr/>
        </p:nvSpPr>
        <p:spPr bwMode="auto">
          <a:xfrm>
            <a:off x="1689735" y="4763770"/>
            <a:ext cx="1178560" cy="438785"/>
          </a:xfrm>
          <a:prstGeom prst="roundRect">
            <a:avLst>
              <a:gd name="adj" fmla="val 9935"/>
            </a:avLst>
          </a:prstGeom>
          <a:solidFill>
            <a:schemeClr val="bg1">
              <a:lumMod val="65000"/>
            </a:schemeClr>
          </a:solidFill>
          <a:ln w="9525">
            <a:noFill/>
            <a:round/>
          </a:ln>
        </p:spPr>
        <p:txBody>
          <a:bodyPr lIns="0" tIns="0" rIns="0" bIns="0" anchor="ctr"/>
          <a:lstStyle/>
          <a:p>
            <a:pPr algn="ctr"/>
            <a:r>
              <a:rPr lang="zh-CN" altLang="en-US" dirty="0">
                <a:solidFill>
                  <a:srgbClr val="FFFFFF"/>
                </a:solidFill>
                <a:latin typeface="微软雅黑" panose="020B0503020204020204" pitchFamily="34" charset="-122"/>
                <a:ea typeface="微软雅黑" panose="020B0503020204020204" pitchFamily="34" charset="-122"/>
                <a:sym typeface="Arial Unicode MS" panose="020B0604020202020204" pitchFamily="34" charset="-122"/>
              </a:rPr>
              <a:t>简要说明</a:t>
            </a:r>
            <a:endParaRPr lang="zh-CN" altLang="en-US" dirty="0">
              <a:solidFill>
                <a:srgbClr val="FFFFFF"/>
              </a:solidFill>
              <a:latin typeface="微软雅黑" panose="020B0503020204020204" pitchFamily="34" charset="-122"/>
              <a:ea typeface="微软雅黑" panose="020B0503020204020204" pitchFamily="34" charset="-122"/>
              <a:sym typeface="Arial Unicode MS" panose="020B0604020202020204" pitchFamily="34" charset="-122"/>
            </a:endParaRPr>
          </a:p>
        </p:txBody>
      </p:sp>
      <p:sp>
        <p:nvSpPr>
          <p:cNvPr id="4" name="圆柱形 3"/>
          <p:cNvSpPr/>
          <p:nvPr/>
        </p:nvSpPr>
        <p:spPr>
          <a:xfrm>
            <a:off x="3423285" y="3514090"/>
            <a:ext cx="1163320" cy="1276985"/>
          </a:xfrm>
          <a:prstGeom prst="ca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柱形 13"/>
          <p:cNvSpPr/>
          <p:nvPr/>
        </p:nvSpPr>
        <p:spPr>
          <a:xfrm>
            <a:off x="5180330" y="2887980"/>
            <a:ext cx="1094740" cy="1903095"/>
          </a:xfrm>
          <a:prstGeom prst="ca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柱形 15"/>
          <p:cNvSpPr/>
          <p:nvPr/>
        </p:nvSpPr>
        <p:spPr>
          <a:xfrm>
            <a:off x="6969125" y="1998345"/>
            <a:ext cx="1163320" cy="2792730"/>
          </a:xfrm>
          <a:prstGeom prst="ca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箭头连接符 23"/>
          <p:cNvCxnSpPr/>
          <p:nvPr/>
        </p:nvCxnSpPr>
        <p:spPr>
          <a:xfrm flipV="1">
            <a:off x="3215005" y="4791075"/>
            <a:ext cx="5805170" cy="14605"/>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V="1">
            <a:off x="3208020" y="1437640"/>
            <a:ext cx="0" cy="336359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9062085" y="4643755"/>
            <a:ext cx="923925" cy="280035"/>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latin typeface="微软雅黑" panose="020B0503020204020204" pitchFamily="34" charset="-122"/>
                <a:ea typeface="微软雅黑" panose="020B0503020204020204" pitchFamily="34" charset="-122"/>
              </a:rPr>
              <a:t>产品种类</a:t>
            </a:r>
            <a:endParaRPr lang="zh-CN" altLang="en-US" sz="1400">
              <a:latin typeface="微软雅黑" panose="020B0503020204020204" pitchFamily="34" charset="-122"/>
              <a:ea typeface="微软雅黑" panose="020B0503020204020204" pitchFamily="34" charset="-122"/>
            </a:endParaRPr>
          </a:p>
        </p:txBody>
      </p:sp>
      <p:sp>
        <p:nvSpPr>
          <p:cNvPr id="27" name="矩形 26"/>
          <p:cNvSpPr/>
          <p:nvPr/>
        </p:nvSpPr>
        <p:spPr>
          <a:xfrm>
            <a:off x="3423285" y="1618615"/>
            <a:ext cx="789305" cy="257810"/>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t>百分比</a:t>
            </a:r>
            <a:endParaRPr lang="zh-CN" altLang="en-US" sz="1400"/>
          </a:p>
        </p:txBody>
      </p:sp>
      <p:sp>
        <p:nvSpPr>
          <p:cNvPr id="28" name="矩形 27"/>
          <p:cNvSpPr/>
          <p:nvPr/>
        </p:nvSpPr>
        <p:spPr>
          <a:xfrm>
            <a:off x="3355340" y="5317490"/>
            <a:ext cx="137795" cy="16129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3355340" y="5628640"/>
            <a:ext cx="137795" cy="16129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3311525" y="5284470"/>
            <a:ext cx="1064260" cy="283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液压油</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32" name="矩形 31"/>
          <p:cNvSpPr/>
          <p:nvPr/>
        </p:nvSpPr>
        <p:spPr>
          <a:xfrm>
            <a:off x="3354705" y="5565140"/>
            <a:ext cx="1064260" cy="283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齿轮油</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33" name="矩形 32"/>
          <p:cNvSpPr/>
          <p:nvPr/>
        </p:nvSpPr>
        <p:spPr>
          <a:xfrm>
            <a:off x="5090795" y="5242560"/>
            <a:ext cx="1696720" cy="31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燃油系统汽车养护品</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35" name="矩形 34"/>
          <p:cNvSpPr/>
          <p:nvPr/>
        </p:nvSpPr>
        <p:spPr>
          <a:xfrm>
            <a:off x="5041900" y="5317490"/>
            <a:ext cx="137795" cy="16129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5055870" y="5586730"/>
            <a:ext cx="137795" cy="16129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5055870" y="5848985"/>
            <a:ext cx="137795" cy="16129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5090795" y="5498465"/>
            <a:ext cx="1696720" cy="31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冷却系统汽车养护品</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42" name="矩形 41"/>
          <p:cNvSpPr/>
          <p:nvPr/>
        </p:nvSpPr>
        <p:spPr>
          <a:xfrm>
            <a:off x="5179695" y="5767705"/>
            <a:ext cx="1610995" cy="31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三元催化汽车养护品</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43" name="矩形 42"/>
          <p:cNvSpPr/>
          <p:nvPr/>
        </p:nvSpPr>
        <p:spPr>
          <a:xfrm>
            <a:off x="7125335" y="5337175"/>
            <a:ext cx="137795" cy="16129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7125335" y="5586730"/>
            <a:ext cx="137795" cy="16129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7125335" y="5821045"/>
            <a:ext cx="137795" cy="16129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5055870" y="6106795"/>
            <a:ext cx="137795" cy="16129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5176520" y="6031865"/>
            <a:ext cx="1610995" cy="31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转向系统汽车养护品</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51" name="矩形 50"/>
          <p:cNvSpPr/>
          <p:nvPr/>
        </p:nvSpPr>
        <p:spPr>
          <a:xfrm>
            <a:off x="7109460" y="5274945"/>
            <a:ext cx="1064260" cy="283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汽机油</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52" name="矩形 51"/>
          <p:cNvSpPr/>
          <p:nvPr/>
        </p:nvSpPr>
        <p:spPr>
          <a:xfrm>
            <a:off x="7122795" y="5511800"/>
            <a:ext cx="1064260" cy="283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柴机油</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53" name="矩形 52"/>
          <p:cNvSpPr/>
          <p:nvPr/>
        </p:nvSpPr>
        <p:spPr>
          <a:xfrm>
            <a:off x="7249160" y="5767705"/>
            <a:ext cx="967105" cy="283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变速箱油</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54" name="矩形 53"/>
          <p:cNvSpPr/>
          <p:nvPr/>
        </p:nvSpPr>
        <p:spPr>
          <a:xfrm>
            <a:off x="3605530" y="3509645"/>
            <a:ext cx="837565" cy="354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12%</a:t>
            </a:r>
            <a:endParaRPr lang="en-US" altLang="zh-CN">
              <a:solidFill>
                <a:schemeClr val="tx1"/>
              </a:solidFill>
            </a:endParaRPr>
          </a:p>
        </p:txBody>
      </p:sp>
      <p:sp>
        <p:nvSpPr>
          <p:cNvPr id="55" name="矩形 54"/>
          <p:cNvSpPr/>
          <p:nvPr/>
        </p:nvSpPr>
        <p:spPr>
          <a:xfrm>
            <a:off x="5316220" y="2707005"/>
            <a:ext cx="837565" cy="354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20%</a:t>
            </a:r>
            <a:endParaRPr lang="en-US" altLang="zh-CN">
              <a:solidFill>
                <a:schemeClr val="tx1"/>
              </a:solidFill>
            </a:endParaRPr>
          </a:p>
        </p:txBody>
      </p:sp>
      <p:sp>
        <p:nvSpPr>
          <p:cNvPr id="56" name="矩形 55"/>
          <p:cNvSpPr/>
          <p:nvPr/>
        </p:nvSpPr>
        <p:spPr>
          <a:xfrm>
            <a:off x="7165975" y="1988185"/>
            <a:ext cx="837565" cy="354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rPr>
              <a:t>68%</a:t>
            </a:r>
            <a:endParaRPr lang="en-US" altLang="zh-CN">
              <a:solidFill>
                <a:schemeClr val="tx1"/>
              </a:solidFill>
            </a:endParaRPr>
          </a:p>
        </p:txBody>
      </p:sp>
      <p:sp>
        <p:nvSpPr>
          <p:cNvPr id="57" name="文本框 56"/>
          <p:cNvSpPr txBox="1"/>
          <p:nvPr/>
        </p:nvSpPr>
        <p:spPr>
          <a:xfrm>
            <a:off x="8475980" y="235585"/>
            <a:ext cx="3442970" cy="483235"/>
          </a:xfrm>
          <a:prstGeom prst="rect">
            <a:avLst/>
          </a:prstGeom>
          <a:noFill/>
        </p:spPr>
        <p:txBody>
          <a:bodyPr wrap="square" rtlCol="0" anchor="t">
            <a:spAutoFit/>
          </a:bodyPr>
          <a:lstStyle/>
          <a:p>
            <a:r>
              <a:rPr lang="en-US" altLang="zh-CN" sz="2400" b="1">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Luoshi  Lubricants</a:t>
            </a:r>
            <a:endParaRPr lang="en-US" altLang="zh-CN" sz="2400" b="1">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down)">
                                      <p:cBhvr>
                                        <p:cTn id="10" dur="500"/>
                                        <p:tgtEl>
                                          <p:spTgt spid="3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down)">
                                      <p:cBhvr>
                                        <p:cTn id="13" dur="500"/>
                                        <p:tgtEl>
                                          <p:spTgt spid="4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5373"/>
                                        </p:tgtEl>
                                        <p:attrNameLst>
                                          <p:attrName>style.visibility</p:attrName>
                                        </p:attrNameLst>
                                      </p:cBhvr>
                                      <p:to>
                                        <p:strVal val="visible"/>
                                      </p:to>
                                    </p:set>
                                    <p:animEffect transition="in" filter="wipe(down)">
                                      <p:cBhvr>
                                        <p:cTn id="25" dur="500"/>
                                        <p:tgtEl>
                                          <p:spTgt spid="1537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par>
                                <p:cTn id="35" presetID="22" presetClass="entr" presetSubtype="4"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par>
                                <p:cTn id="38" presetID="22" presetClass="entr" presetSubtype="4"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500"/>
                                        <p:tgtEl>
                                          <p:spTgt spid="27"/>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down)">
                                      <p:cBhvr>
                                        <p:cTn id="49" dur="500"/>
                                        <p:tgtEl>
                                          <p:spTgt spid="28"/>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down)">
                                      <p:cBhvr>
                                        <p:cTn id="55" dur="500"/>
                                        <p:tgtEl>
                                          <p:spTgt spid="31"/>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wipe(down)">
                                      <p:cBhvr>
                                        <p:cTn id="58" dur="500"/>
                                        <p:tgtEl>
                                          <p:spTgt spid="32"/>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wipe(down)">
                                      <p:cBhvr>
                                        <p:cTn id="61" dur="500"/>
                                        <p:tgtEl>
                                          <p:spTgt spid="33"/>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wipe(down)">
                                      <p:cBhvr>
                                        <p:cTn id="64" dur="500"/>
                                        <p:tgtEl>
                                          <p:spTgt spid="35"/>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ipe(down)">
                                      <p:cBhvr>
                                        <p:cTn id="67" dur="500"/>
                                        <p:tgtEl>
                                          <p:spTgt spid="36"/>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down)">
                                      <p:cBhvr>
                                        <p:cTn id="70" dur="500"/>
                                        <p:tgtEl>
                                          <p:spTgt spid="37"/>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down)">
                                      <p:cBhvr>
                                        <p:cTn id="73" dur="500"/>
                                        <p:tgtEl>
                                          <p:spTgt spid="39"/>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wipe(down)">
                                      <p:cBhvr>
                                        <p:cTn id="76" dur="500"/>
                                        <p:tgtEl>
                                          <p:spTgt spid="42"/>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down)">
                                      <p:cBhvr>
                                        <p:cTn id="79" dur="500"/>
                                        <p:tgtEl>
                                          <p:spTgt spid="43"/>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down)">
                                      <p:cBhvr>
                                        <p:cTn id="82" dur="500"/>
                                        <p:tgtEl>
                                          <p:spTgt spid="44"/>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wipe(down)">
                                      <p:cBhvr>
                                        <p:cTn id="85" dur="500"/>
                                        <p:tgtEl>
                                          <p:spTgt spid="45"/>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wipe(down)">
                                      <p:cBhvr>
                                        <p:cTn id="88" dur="500"/>
                                        <p:tgtEl>
                                          <p:spTgt spid="47"/>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wipe(down)">
                                      <p:cBhvr>
                                        <p:cTn id="91" dur="500"/>
                                        <p:tgtEl>
                                          <p:spTgt spid="49"/>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down)">
                                      <p:cBhvr>
                                        <p:cTn id="94" dur="500"/>
                                        <p:tgtEl>
                                          <p:spTgt spid="51"/>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wipe(down)">
                                      <p:cBhvr>
                                        <p:cTn id="97" dur="500"/>
                                        <p:tgtEl>
                                          <p:spTgt spid="52"/>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down)">
                                      <p:cBhvr>
                                        <p:cTn id="100" dur="500"/>
                                        <p:tgtEl>
                                          <p:spTgt spid="53"/>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down)">
                                      <p:cBhvr>
                                        <p:cTn id="103" dur="500"/>
                                        <p:tgtEl>
                                          <p:spTgt spid="54"/>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down)">
                                      <p:cBhvr>
                                        <p:cTn id="106" dur="500"/>
                                        <p:tgtEl>
                                          <p:spTgt spid="55"/>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56"/>
                                        </p:tgtEl>
                                        <p:attrNameLst>
                                          <p:attrName>style.visibility</p:attrName>
                                        </p:attrNameLst>
                                      </p:cBhvr>
                                      <p:to>
                                        <p:strVal val="visible"/>
                                      </p:to>
                                    </p:set>
                                    <p:animEffect transition="in" filter="wipe(down)">
                                      <p:cBhvr>
                                        <p:cTn id="109" dur="500"/>
                                        <p:tgtEl>
                                          <p:spTgt spid="56"/>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57"/>
                                        </p:tgtEl>
                                        <p:attrNameLst>
                                          <p:attrName>style.visibility</p:attrName>
                                        </p:attrNameLst>
                                      </p:cBhvr>
                                      <p:to>
                                        <p:strVal val="visible"/>
                                      </p:to>
                                    </p:set>
                                    <p:animEffect transition="in" filter="wipe(down)">
                                      <p:cBhvr>
                                        <p:cTn id="112" dur="500"/>
                                        <p:tgtEl>
                                          <p:spTgt spid="57"/>
                                        </p:tgtEl>
                                      </p:cBhvr>
                                    </p:animEffect>
                                  </p:childTnLst>
                                </p:cTn>
                              </p:par>
                              <p:par>
                                <p:cTn id="113" presetID="22" presetClass="entr" presetSubtype="4" fill="hold" nodeType="withEffect">
                                  <p:stCondLst>
                                    <p:cond delay="0"/>
                                  </p:stCondLst>
                                  <p:childTnLst>
                                    <p:set>
                                      <p:cBhvr>
                                        <p:cTn id="114" dur="1" fill="hold">
                                          <p:stCondLst>
                                            <p:cond delay="0"/>
                                          </p:stCondLst>
                                        </p:cTn>
                                        <p:tgtEl>
                                          <p:spTgt spid="2"/>
                                        </p:tgtEl>
                                        <p:attrNameLst>
                                          <p:attrName>style.visibility</p:attrName>
                                        </p:attrNameLst>
                                      </p:cBhvr>
                                      <p:to>
                                        <p:strVal val="visible"/>
                                      </p:to>
                                    </p:set>
                                    <p:animEffect transition="in" filter="wipe(down)">
                                      <p:cBhvr>
                                        <p:cTn id="115" dur="500"/>
                                        <p:tgtEl>
                                          <p:spTgt spid="2"/>
                                        </p:tgtEl>
                                      </p:cBhvr>
                                    </p:animEffect>
                                  </p:childTnLst>
                                </p:cTn>
                              </p:par>
                              <p:par>
                                <p:cTn id="116" presetID="22" presetClass="entr" presetSubtype="4" fill="hold" nodeType="withEffect">
                                  <p:stCondLst>
                                    <p:cond delay="0"/>
                                  </p:stCondLst>
                                  <p:childTnLst>
                                    <p:set>
                                      <p:cBhvr>
                                        <p:cTn id="117" dur="1" fill="hold">
                                          <p:stCondLst>
                                            <p:cond delay="0"/>
                                          </p:stCondLst>
                                        </p:cTn>
                                        <p:tgtEl>
                                          <p:spTgt spid="5"/>
                                        </p:tgtEl>
                                        <p:attrNameLst>
                                          <p:attrName>style.visibility</p:attrName>
                                        </p:attrNameLst>
                                      </p:cBhvr>
                                      <p:to>
                                        <p:strVal val="visible"/>
                                      </p:to>
                                    </p:set>
                                    <p:animEffect transition="in" filter="wipe(down)">
                                      <p:cBhvr>
                                        <p:cTn id="118" dur="500"/>
                                        <p:tgtEl>
                                          <p:spTgt spid="5"/>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184"/>
                                        </p:tgtEl>
                                        <p:attrNameLst>
                                          <p:attrName>style.visibility</p:attrName>
                                        </p:attrNameLst>
                                      </p:cBhvr>
                                      <p:to>
                                        <p:strVal val="visible"/>
                                      </p:to>
                                    </p:set>
                                    <p:animEffect transition="in" filter="wipe(down)">
                                      <p:cBhvr>
                                        <p:cTn id="121"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8" grpId="0"/>
      <p:bldP spid="48" grpId="0"/>
      <p:bldP spid="12" grpId="0" animBg="1"/>
      <p:bldP spid="13" grpId="0" animBg="1"/>
      <p:bldP spid="15" grpId="0" animBg="1"/>
      <p:bldP spid="15373" grpId="0" animBg="1"/>
      <p:bldP spid="4" grpId="0" animBg="1"/>
      <p:bldP spid="14" grpId="0" animBg="1"/>
      <p:bldP spid="16" grpId="0" animBg="1"/>
      <p:bldP spid="26" grpId="0" animBg="1"/>
      <p:bldP spid="27" grpId="0" animBg="1"/>
      <p:bldP spid="28" grpId="0" animBg="1"/>
      <p:bldP spid="29" grpId="0" animBg="1"/>
      <p:bldP spid="31" grpId="0" animBg="1"/>
      <p:bldP spid="32" grpId="0" animBg="1"/>
      <p:bldP spid="33" grpId="0" animBg="1"/>
      <p:bldP spid="35" grpId="0" animBg="1"/>
      <p:bldP spid="36" grpId="0" animBg="1"/>
      <p:bldP spid="37" grpId="0" animBg="1"/>
      <p:bldP spid="39" grpId="0" animBg="1"/>
      <p:bldP spid="42" grpId="0" animBg="1"/>
      <p:bldP spid="43" grpId="0" animBg="1"/>
      <p:bldP spid="44" grpId="0" animBg="1"/>
      <p:bldP spid="45" grpId="0" animBg="1"/>
      <p:bldP spid="47" grpId="0" animBg="1"/>
      <p:bldP spid="49" grpId="0" animBg="1"/>
      <p:bldP spid="51" grpId="0" animBg="1"/>
      <p:bldP spid="52" grpId="0" animBg="1"/>
      <p:bldP spid="53" grpId="0" animBg="1"/>
      <p:bldP spid="54" grpId="0" animBg="1"/>
      <p:bldP spid="55" grpId="0" animBg="1"/>
      <p:bldP spid="56" grpId="0" animBg="1"/>
      <p:bldP spid="57" grpId="0"/>
      <p:bldP spid="1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620456" y="671332"/>
            <a:ext cx="1057154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54643" y="671332"/>
            <a:ext cx="78707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67160" y="23150"/>
            <a:ext cx="1122680" cy="1070610"/>
          </a:xfrm>
          <a:prstGeom prst="rect">
            <a:avLst/>
          </a:prstGeom>
          <a:noFill/>
        </p:spPr>
        <p:txBody>
          <a:bodyPr wrap="none" rtlCol="0">
            <a:spAutoFit/>
          </a:bodyPr>
          <a:lstStyle/>
          <a:p>
            <a:r>
              <a:rPr lang="en-US" altLang="zh-CN" sz="6000" b="1" dirty="0" smtClean="0">
                <a:solidFill>
                  <a:srgbClr val="C00000"/>
                </a:solidFill>
                <a:latin typeface="微软雅黑" panose="020B0503020204020204" pitchFamily="34" charset="-122"/>
                <a:ea typeface="微软雅黑" panose="020B0503020204020204" pitchFamily="34" charset="-122"/>
              </a:rPr>
              <a:t>02</a:t>
            </a:r>
            <a:endParaRPr lang="zh-CN" altLang="en-US" sz="6000" b="1" dirty="0">
              <a:solidFill>
                <a:srgbClr val="C00000"/>
              </a:solidFill>
              <a:latin typeface="微软雅黑" panose="020B0503020204020204" pitchFamily="34" charset="-122"/>
              <a:ea typeface="微软雅黑" panose="020B0503020204020204" pitchFamily="34" charset="-122"/>
            </a:endParaRPr>
          </a:p>
        </p:txBody>
      </p:sp>
      <p:sp>
        <p:nvSpPr>
          <p:cNvPr id="184" name="矩形 183"/>
          <p:cNvSpPr/>
          <p:nvPr/>
        </p:nvSpPr>
        <p:spPr>
          <a:xfrm>
            <a:off x="-416689" y="6724891"/>
            <a:ext cx="13299312" cy="1331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17"/>
          <p:cNvSpPr txBox="1"/>
          <p:nvPr/>
        </p:nvSpPr>
        <p:spPr>
          <a:xfrm>
            <a:off x="1359535" y="122555"/>
            <a:ext cx="4156075" cy="548640"/>
          </a:xfrm>
          <a:prstGeom prst="rect">
            <a:avLst/>
          </a:prstGeom>
          <a:noFill/>
        </p:spPr>
        <p:txBody>
          <a:bodyPr wrap="square" rtlCol="0">
            <a:spAutoFit/>
          </a:bodyPr>
          <a:lstStyle/>
          <a:p>
            <a:pPr algn="ctr"/>
            <a:r>
              <a:rPr lang="zh-CN" altLang="en-US"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骆氏油品</a:t>
            </a:r>
            <a:r>
              <a:rPr lang="en-US" altLang="zh-CN"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a:t>
            </a:r>
            <a:r>
              <a:rPr lang="zh-CN" altLang="en-US"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三大供应商</a:t>
            </a:r>
            <a:endParaRPr lang="zh-CN" altLang="en-US"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pic>
        <p:nvPicPr>
          <p:cNvPr id="18446" name="Picture 2"/>
          <p:cNvPicPr>
            <a:picLocks noChangeAspect="1"/>
          </p:cNvPicPr>
          <p:nvPr/>
        </p:nvPicPr>
        <p:blipFill>
          <a:blip r:embed="rId1"/>
          <a:srcRect t="8707" b="8299"/>
          <a:stretch>
            <a:fillRect/>
          </a:stretch>
        </p:blipFill>
        <p:spPr>
          <a:xfrm>
            <a:off x="4681855" y="3192780"/>
            <a:ext cx="3452495" cy="2520950"/>
          </a:xfrm>
          <a:prstGeom prst="rect">
            <a:avLst/>
          </a:prstGeom>
          <a:noFill/>
          <a:ln w="9525">
            <a:noFill/>
          </a:ln>
        </p:spPr>
      </p:pic>
      <p:pic>
        <p:nvPicPr>
          <p:cNvPr id="15" name="图片 14" descr="pc_corp_logo_tm_2c_b"/>
          <p:cNvPicPr>
            <a:picLocks noChangeAspect="1"/>
          </p:cNvPicPr>
          <p:nvPr/>
        </p:nvPicPr>
        <p:blipFill>
          <a:blip r:embed="rId2"/>
          <a:stretch>
            <a:fillRect/>
          </a:stretch>
        </p:blipFill>
        <p:spPr>
          <a:xfrm>
            <a:off x="1372870" y="1362710"/>
            <a:ext cx="1962785" cy="1560830"/>
          </a:xfrm>
          <a:prstGeom prst="rect">
            <a:avLst/>
          </a:prstGeom>
        </p:spPr>
      </p:pic>
      <p:pic>
        <p:nvPicPr>
          <p:cNvPr id="21507" name="Picture 53" descr="LOGO"/>
          <p:cNvPicPr>
            <a:picLocks noChangeAspect="1" noChangeArrowheads="1"/>
          </p:cNvPicPr>
          <p:nvPr/>
        </p:nvPicPr>
        <p:blipFill>
          <a:blip r:embed="rId3"/>
          <a:srcRect/>
          <a:stretch>
            <a:fillRect/>
          </a:stretch>
        </p:blipFill>
        <p:spPr bwMode="auto">
          <a:xfrm>
            <a:off x="5212398" y="1801813"/>
            <a:ext cx="2390775" cy="785812"/>
          </a:xfrm>
          <a:prstGeom prst="rect">
            <a:avLst/>
          </a:prstGeom>
          <a:noFill/>
          <a:ln w="9525">
            <a:noFill/>
            <a:miter lim="800000"/>
            <a:headEnd/>
            <a:tailEnd/>
          </a:ln>
        </p:spPr>
      </p:pic>
      <p:pic>
        <p:nvPicPr>
          <p:cNvPr id="16" name="图片 15" descr="3_270_52242_800_800"/>
          <p:cNvPicPr>
            <a:picLocks noChangeAspect="1"/>
          </p:cNvPicPr>
          <p:nvPr/>
        </p:nvPicPr>
        <p:blipFill>
          <a:blip r:embed="rId4"/>
          <a:srcRect t="-8" r="75581" b="77490"/>
          <a:stretch>
            <a:fillRect/>
          </a:stretch>
        </p:blipFill>
        <p:spPr>
          <a:xfrm>
            <a:off x="9141460" y="1284605"/>
            <a:ext cx="1860550" cy="1715770"/>
          </a:xfrm>
          <a:prstGeom prst="rect">
            <a:avLst/>
          </a:prstGeom>
        </p:spPr>
      </p:pic>
      <p:pic>
        <p:nvPicPr>
          <p:cNvPr id="524302" name="Picture 14"/>
          <p:cNvPicPr>
            <a:picLocks noChangeAspect="1"/>
          </p:cNvPicPr>
          <p:nvPr/>
        </p:nvPicPr>
        <p:blipFill>
          <a:blip r:embed="rId5"/>
          <a:stretch>
            <a:fillRect/>
          </a:stretch>
        </p:blipFill>
        <p:spPr>
          <a:xfrm>
            <a:off x="8665210" y="3193415"/>
            <a:ext cx="3113405" cy="2520950"/>
          </a:xfrm>
          <a:prstGeom prst="rect">
            <a:avLst/>
          </a:prstGeom>
          <a:noFill/>
          <a:ln w="9525" cap="flat" cmpd="sng">
            <a:solidFill>
              <a:srgbClr val="FFFFFF"/>
            </a:solidFill>
            <a:prstDash val="solid"/>
            <a:miter/>
            <a:headEnd type="none" w="med" len="med"/>
            <a:tailEnd type="none" w="med" len="med"/>
          </a:ln>
        </p:spPr>
      </p:pic>
      <p:pic>
        <p:nvPicPr>
          <p:cNvPr id="2" name="图片 1" descr="mtrl refinery"/>
          <p:cNvPicPr>
            <a:picLocks noChangeAspect="1"/>
          </p:cNvPicPr>
          <p:nvPr/>
        </p:nvPicPr>
        <p:blipFill>
          <a:blip r:embed="rId6" cstate="print"/>
          <a:stretch>
            <a:fillRect/>
          </a:stretch>
        </p:blipFill>
        <p:spPr>
          <a:xfrm>
            <a:off x="730250" y="3192780"/>
            <a:ext cx="3474085" cy="2521585"/>
          </a:xfrm>
          <a:prstGeom prst="rect">
            <a:avLst/>
          </a:prstGeom>
        </p:spPr>
      </p:pic>
      <p:sp>
        <p:nvSpPr>
          <p:cNvPr id="4" name="文本框 3"/>
          <p:cNvSpPr txBox="1"/>
          <p:nvPr/>
        </p:nvSpPr>
        <p:spPr>
          <a:xfrm>
            <a:off x="8545830" y="249555"/>
            <a:ext cx="3442970" cy="483235"/>
          </a:xfrm>
          <a:prstGeom prst="rect">
            <a:avLst/>
          </a:prstGeom>
          <a:noFill/>
        </p:spPr>
        <p:txBody>
          <a:bodyPr wrap="square" rtlCol="0" anchor="t">
            <a:spAutoFit/>
          </a:bodyPr>
          <a:lstStyle/>
          <a:p>
            <a:r>
              <a:rPr lang="en-US" altLang="zh-CN" sz="2400" b="1">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Luoshi  Lubricants</a:t>
            </a:r>
            <a:endParaRPr lang="en-US" altLang="zh-CN" sz="2400" b="1">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p:transition spd="slow" advClick="0"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22" presetClass="entr" presetSubtype="4" fill="hold" nodeType="withEffect">
                                  <p:stCondLst>
                                    <p:cond delay="0"/>
                                  </p:stCondLst>
                                  <p:childTnLst>
                                    <p:set>
                                      <p:cBhvr>
                                        <p:cTn id="9" dur="1" fill="hold">
                                          <p:stCondLst>
                                            <p:cond delay="0"/>
                                          </p:stCondLst>
                                        </p:cTn>
                                        <p:tgtEl>
                                          <p:spTgt spid="18446"/>
                                        </p:tgtEl>
                                        <p:attrNameLst>
                                          <p:attrName>style.visibility</p:attrName>
                                        </p:attrNameLst>
                                      </p:cBhvr>
                                      <p:to>
                                        <p:strVal val="visible"/>
                                      </p:to>
                                    </p:set>
                                    <p:animEffect transition="in" filter="wipe(down)">
                                      <p:cBhvr>
                                        <p:cTn id="10" dur="500"/>
                                        <p:tgtEl>
                                          <p:spTgt spid="18446"/>
                                        </p:tgtEl>
                                      </p:cBhvr>
                                    </p:animEffect>
                                  </p:childTnLst>
                                </p:cTn>
                              </p:par>
                              <p:par>
                                <p:cTn id="11" presetID="22" presetClass="entr" presetSubtype="4"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nodeType="withEffect">
                                  <p:stCondLst>
                                    <p:cond delay="0"/>
                                  </p:stCondLst>
                                  <p:childTnLst>
                                    <p:set>
                                      <p:cBhvr>
                                        <p:cTn id="15" dur="1" fill="hold">
                                          <p:stCondLst>
                                            <p:cond delay="0"/>
                                          </p:stCondLst>
                                        </p:cTn>
                                        <p:tgtEl>
                                          <p:spTgt spid="21507"/>
                                        </p:tgtEl>
                                        <p:attrNameLst>
                                          <p:attrName>style.visibility</p:attrName>
                                        </p:attrNameLst>
                                      </p:cBhvr>
                                      <p:to>
                                        <p:strVal val="visible"/>
                                      </p:to>
                                    </p:set>
                                    <p:animEffect transition="in" filter="wipe(down)">
                                      <p:cBhvr>
                                        <p:cTn id="16" dur="500"/>
                                        <p:tgtEl>
                                          <p:spTgt spid="21507"/>
                                        </p:tgtEl>
                                      </p:cBhvr>
                                    </p:animEffect>
                                  </p:childTnLst>
                                </p:cTn>
                              </p:par>
                              <p:par>
                                <p:cTn id="17" presetID="2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par>
                                <p:cTn id="20" presetID="22" presetClass="entr" presetSubtype="4" fill="hold" nodeType="withEffect">
                                  <p:stCondLst>
                                    <p:cond delay="0"/>
                                  </p:stCondLst>
                                  <p:childTnLst>
                                    <p:set>
                                      <p:cBhvr>
                                        <p:cTn id="21" dur="1" fill="hold">
                                          <p:stCondLst>
                                            <p:cond delay="0"/>
                                          </p:stCondLst>
                                        </p:cTn>
                                        <p:tgtEl>
                                          <p:spTgt spid="524302"/>
                                        </p:tgtEl>
                                        <p:attrNameLst>
                                          <p:attrName>style.visibility</p:attrName>
                                        </p:attrNameLst>
                                      </p:cBhvr>
                                      <p:to>
                                        <p:strVal val="visible"/>
                                      </p:to>
                                    </p:set>
                                    <p:animEffect transition="in" filter="wipe(down)">
                                      <p:cBhvr>
                                        <p:cTn id="22" dur="500"/>
                                        <p:tgtEl>
                                          <p:spTgt spid="524302"/>
                                        </p:tgtEl>
                                      </p:cBhvr>
                                    </p:animEffect>
                                  </p:childTnLst>
                                </p:cTn>
                              </p:par>
                              <p:par>
                                <p:cTn id="23" presetID="22" presetClass="entr" presetSubtype="4"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par>
                                <p:cTn id="29" presetID="22" presetClass="entr" presetSubtype="4"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par>
                                <p:cTn id="32" presetID="22" presetClass="entr" presetSubtype="4"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84"/>
                                        </p:tgtEl>
                                        <p:attrNameLst>
                                          <p:attrName>style.visibility</p:attrName>
                                        </p:attrNameLst>
                                      </p:cBhvr>
                                      <p:to>
                                        <p:strVal val="visible"/>
                                      </p:to>
                                    </p:set>
                                    <p:animEffect transition="in" filter="wipe(down)">
                                      <p:cBhvr>
                                        <p:cTn id="40"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 grpId="0"/>
      <p:bldP spid="10" grpId="0"/>
      <p:bldP spid="1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0"/>
          </a:schemeClr>
        </a:solidFill>
        <a:effectLst/>
      </p:bgPr>
    </p:bg>
    <p:spTree>
      <p:nvGrpSpPr>
        <p:cNvPr id="1" name=""/>
        <p:cNvGrpSpPr/>
        <p:nvPr/>
      </p:nvGrpSpPr>
      <p:grpSpPr>
        <a:xfrm>
          <a:off x="0" y="0"/>
          <a:ext cx="0" cy="0"/>
          <a:chOff x="0" y="0"/>
          <a:chExt cx="0" cy="0"/>
        </a:xfrm>
      </p:grpSpPr>
      <p:pic>
        <p:nvPicPr>
          <p:cNvPr id="3" name="图片 2" descr="SK授权书.jpg"/>
          <p:cNvPicPr>
            <a:picLocks noChangeAspect="1"/>
          </p:cNvPicPr>
          <p:nvPr/>
        </p:nvPicPr>
        <p:blipFill>
          <a:blip r:embed="rId1" cstate="print"/>
          <a:stretch>
            <a:fillRect/>
          </a:stretch>
        </p:blipFill>
        <p:spPr>
          <a:xfrm>
            <a:off x="1358768" y="1719987"/>
            <a:ext cx="2152688" cy="3045266"/>
          </a:xfrm>
          <a:prstGeom prst="rect">
            <a:avLst/>
          </a:prstGeom>
        </p:spPr>
      </p:pic>
      <p:cxnSp>
        <p:nvCxnSpPr>
          <p:cNvPr id="5" name="直接连接符 4"/>
          <p:cNvCxnSpPr/>
          <p:nvPr/>
        </p:nvCxnSpPr>
        <p:spPr>
          <a:xfrm>
            <a:off x="1620456" y="671332"/>
            <a:ext cx="1057154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54643" y="671332"/>
            <a:ext cx="78707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67160" y="23150"/>
            <a:ext cx="1122680" cy="1070610"/>
          </a:xfrm>
          <a:prstGeom prst="rect">
            <a:avLst/>
          </a:prstGeom>
          <a:noFill/>
        </p:spPr>
        <p:txBody>
          <a:bodyPr wrap="none" rtlCol="0">
            <a:spAutoFit/>
          </a:bodyPr>
          <a:lstStyle/>
          <a:p>
            <a:r>
              <a:rPr lang="en-US" altLang="zh-CN" sz="6000" b="1" dirty="0" smtClean="0">
                <a:solidFill>
                  <a:srgbClr val="C00000"/>
                </a:solidFill>
                <a:latin typeface="微软雅黑" panose="020B0503020204020204" pitchFamily="34" charset="-122"/>
                <a:ea typeface="微软雅黑" panose="020B0503020204020204" pitchFamily="34" charset="-122"/>
              </a:rPr>
              <a:t>02</a:t>
            </a:r>
            <a:endParaRPr lang="zh-CN" altLang="en-US" sz="6000" b="1" dirty="0">
              <a:solidFill>
                <a:srgbClr val="C00000"/>
              </a:solidFill>
              <a:latin typeface="微软雅黑" panose="020B0503020204020204" pitchFamily="34" charset="-122"/>
              <a:ea typeface="微软雅黑" panose="020B0503020204020204" pitchFamily="34" charset="-122"/>
            </a:endParaRPr>
          </a:p>
        </p:txBody>
      </p:sp>
      <p:sp>
        <p:nvSpPr>
          <p:cNvPr id="184" name="矩形 183"/>
          <p:cNvSpPr/>
          <p:nvPr/>
        </p:nvSpPr>
        <p:spPr>
          <a:xfrm>
            <a:off x="-416689" y="6724891"/>
            <a:ext cx="13299312" cy="1331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TextBox 3"/>
          <p:cNvSpPr txBox="1"/>
          <p:nvPr/>
        </p:nvSpPr>
        <p:spPr>
          <a:xfrm>
            <a:off x="1317838" y="122421"/>
            <a:ext cx="2694410" cy="548640"/>
          </a:xfrm>
          <a:prstGeom prst="rect">
            <a:avLst/>
          </a:prstGeom>
          <a:noFill/>
        </p:spPr>
        <p:txBody>
          <a:bodyPr wrap="square" rtlCol="0">
            <a:spAutoFit/>
          </a:bodyPr>
          <a:lstStyle/>
          <a:p>
            <a:pPr algn="ctr"/>
            <a:r>
              <a:rPr lang="zh-CN" altLang="en-US"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资质授权书</a:t>
            </a:r>
            <a:endParaRPr lang="zh-CN" altLang="en-US"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112" name="任意多边形 4"/>
          <p:cNvSpPr>
            <a:spLocks noChangeArrowheads="1"/>
          </p:cNvSpPr>
          <p:nvPr/>
        </p:nvSpPr>
        <p:spPr bwMode="auto">
          <a:xfrm>
            <a:off x="11353800" y="6096635"/>
            <a:ext cx="635000" cy="400050"/>
          </a:xfrm>
          <a:custGeom>
            <a:avLst/>
            <a:gdLst>
              <a:gd name="T0" fmla="*/ 154365 w 808522"/>
              <a:gd name="T1" fmla="*/ 0 h 510140"/>
              <a:gd name="T2" fmla="*/ 157334 w 808522"/>
              <a:gd name="T3" fmla="*/ 0 h 510140"/>
              <a:gd name="T4" fmla="*/ 498719 w 808522"/>
              <a:gd name="T5" fmla="*/ 0 h 510140"/>
              <a:gd name="T6" fmla="*/ 498719 w 808522"/>
              <a:gd name="T7" fmla="*/ 313717 h 510140"/>
              <a:gd name="T8" fmla="*/ 157341 w 808522"/>
              <a:gd name="T9" fmla="*/ 313717 h 510140"/>
              <a:gd name="T10" fmla="*/ 157334 w 808522"/>
              <a:gd name="T11" fmla="*/ 313718 h 510140"/>
              <a:gd name="T12" fmla="*/ 157328 w 808522"/>
              <a:gd name="T13" fmla="*/ 313717 h 510140"/>
              <a:gd name="T14" fmla="*/ 154365 w 808522"/>
              <a:gd name="T15" fmla="*/ 313717 h 510140"/>
              <a:gd name="T16" fmla="*/ 154365 w 808522"/>
              <a:gd name="T17" fmla="*/ 313420 h 510140"/>
              <a:gd name="T18" fmla="*/ 125625 w 808522"/>
              <a:gd name="T19" fmla="*/ 310531 h 510140"/>
              <a:gd name="T20" fmla="*/ 0 w 808522"/>
              <a:gd name="T21" fmla="*/ 156859 h 510140"/>
              <a:gd name="T22" fmla="*/ 125625 w 808522"/>
              <a:gd name="T23" fmla="*/ 3187 h 510140"/>
              <a:gd name="T24" fmla="*/ 154365 w 808522"/>
              <a:gd name="T25" fmla="*/ 298 h 510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8522"/>
              <a:gd name="T40" fmla="*/ 0 h 510140"/>
              <a:gd name="T41" fmla="*/ 808522 w 808522"/>
              <a:gd name="T42" fmla="*/ 510140 h 510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8522" h="510140">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lnTo>
                  <a:pt x="250256" y="0"/>
                </a:lnTo>
                <a:close/>
              </a:path>
            </a:pathLst>
          </a:cu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14" name="矩形 50"/>
          <p:cNvSpPr>
            <a:spLocks noChangeArrowheads="1"/>
          </p:cNvSpPr>
          <p:nvPr/>
        </p:nvSpPr>
        <p:spPr bwMode="auto">
          <a:xfrm>
            <a:off x="1358900" y="2809875"/>
            <a:ext cx="300990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zh-CN" altLang="en-US" b="1">
                <a:solidFill>
                  <a:schemeClr val="tx1">
                    <a:lumMod val="95000"/>
                    <a:lumOff val="5000"/>
                  </a:schemeClr>
                </a:solidFill>
                <a:latin typeface="微软雅黑" panose="020B0503020204020204" pitchFamily="34" charset="-122"/>
                <a:ea typeface="微软雅黑" panose="020B0503020204020204" pitchFamily="34" charset="-122"/>
                <a:sym typeface="方正兰亭黑_GBK" panose="02000000000000000000" pitchFamily="2" charset="-122"/>
              </a:rPr>
              <a:t> </a:t>
            </a:r>
            <a:endParaRPr lang="zh-CN" altLang="en-US" sz="2400" b="1">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15" name="矩形 17"/>
          <p:cNvSpPr>
            <a:spLocks noChangeArrowheads="1"/>
          </p:cNvSpPr>
          <p:nvPr/>
        </p:nvSpPr>
        <p:spPr bwMode="auto">
          <a:xfrm>
            <a:off x="1814513" y="4435475"/>
            <a:ext cx="21399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20000"/>
              </a:lnSpc>
              <a:spcBef>
                <a:spcPct val="0"/>
              </a:spcBef>
              <a:buFont typeface="Arial" panose="020B0604020202020204" pitchFamily="34" charset="0"/>
              <a:buNone/>
            </a:pPr>
            <a:endParaRPr lang="zh-CN" altLang="en-US" sz="1400">
              <a:solidFill>
                <a:schemeClr val="tx1">
                  <a:lumMod val="95000"/>
                  <a:lumOff val="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a:p>
            <a:pPr algn="ctr" eaLnBrk="1" hangingPunct="1">
              <a:lnSpc>
                <a:spcPct val="120000"/>
              </a:lnSpc>
              <a:spcBef>
                <a:spcPct val="0"/>
              </a:spcBef>
              <a:buFont typeface="Arial" panose="020B0604020202020204" pitchFamily="34" charset="0"/>
              <a:buNone/>
            </a:pPr>
            <a:endParaRPr lang="zh-CN" altLang="en-US" sz="1400">
              <a:solidFill>
                <a:schemeClr val="tx1">
                  <a:lumMod val="95000"/>
                  <a:lumOff val="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18" name="矩形 17"/>
          <p:cNvSpPr>
            <a:spLocks noChangeArrowheads="1"/>
          </p:cNvSpPr>
          <p:nvPr/>
        </p:nvSpPr>
        <p:spPr bwMode="auto">
          <a:xfrm>
            <a:off x="5016500" y="4435475"/>
            <a:ext cx="21590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20000"/>
              </a:lnSpc>
              <a:spcBef>
                <a:spcPct val="0"/>
              </a:spcBef>
              <a:buFont typeface="Arial" panose="020B0604020202020204" pitchFamily="34" charset="0"/>
              <a:buNone/>
            </a:pPr>
            <a:endParaRPr lang="zh-CN" altLang="en-US" sz="1400">
              <a:solidFill>
                <a:schemeClr val="tx1">
                  <a:lumMod val="95000"/>
                  <a:lumOff val="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a:p>
            <a:pPr algn="ctr" eaLnBrk="1" hangingPunct="1">
              <a:lnSpc>
                <a:spcPct val="120000"/>
              </a:lnSpc>
              <a:spcBef>
                <a:spcPct val="0"/>
              </a:spcBef>
              <a:buFont typeface="Arial" panose="020B0604020202020204" pitchFamily="34" charset="0"/>
              <a:buNone/>
            </a:pPr>
            <a:endParaRPr lang="zh-CN" altLang="en-US" sz="1400">
              <a:solidFill>
                <a:schemeClr val="tx1">
                  <a:lumMod val="95000"/>
                  <a:lumOff val="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19" name="矩形 17"/>
          <p:cNvSpPr>
            <a:spLocks noChangeArrowheads="1"/>
          </p:cNvSpPr>
          <p:nvPr/>
        </p:nvSpPr>
        <p:spPr bwMode="auto">
          <a:xfrm>
            <a:off x="8181975" y="4435475"/>
            <a:ext cx="225583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20000"/>
              </a:lnSpc>
              <a:spcBef>
                <a:spcPct val="0"/>
              </a:spcBef>
              <a:buFont typeface="Arial" panose="020B0604020202020204" pitchFamily="34" charset="0"/>
              <a:buNone/>
            </a:pPr>
            <a:endParaRPr lang="zh-CN" altLang="en-US" sz="1400">
              <a:solidFill>
                <a:schemeClr val="tx1">
                  <a:lumMod val="95000"/>
                  <a:lumOff val="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a:p>
            <a:pPr algn="ctr" eaLnBrk="1" hangingPunct="1">
              <a:lnSpc>
                <a:spcPct val="120000"/>
              </a:lnSpc>
              <a:spcBef>
                <a:spcPct val="0"/>
              </a:spcBef>
              <a:buFont typeface="Arial" panose="020B0604020202020204" pitchFamily="34" charset="0"/>
              <a:buNone/>
            </a:pPr>
            <a:endParaRPr lang="zh-CN" altLang="en-US" sz="1400">
              <a:solidFill>
                <a:schemeClr val="tx1">
                  <a:lumMod val="95000"/>
                  <a:lumOff val="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grpSp>
        <p:nvGrpSpPr>
          <p:cNvPr id="122" name="组合 37"/>
          <p:cNvGrpSpPr/>
          <p:nvPr/>
        </p:nvGrpSpPr>
        <p:grpSpPr bwMode="auto">
          <a:xfrm>
            <a:off x="4217988" y="619125"/>
            <a:ext cx="263525" cy="393700"/>
            <a:chOff x="0" y="0"/>
            <a:chExt cx="213756" cy="427512"/>
          </a:xfrm>
        </p:grpSpPr>
        <p:sp>
          <p:nvSpPr>
            <p:cNvPr id="123" name="直接连接符 38"/>
            <p:cNvSpPr>
              <a:spLocks noChangeShapeType="1"/>
            </p:cNvSpPr>
            <p:nvPr/>
          </p:nvSpPr>
          <p:spPr bwMode="auto">
            <a:xfrm>
              <a:off x="0" y="0"/>
              <a:ext cx="213756" cy="213756"/>
            </a:xfrm>
            <a:prstGeom prst="line">
              <a:avLst/>
            </a:prstGeom>
            <a:noFill/>
            <a:ln w="19050">
              <a:solidFill>
                <a:schemeClr val="bg1"/>
              </a:solidFill>
              <a:bevel/>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solidFill>
                  <a:schemeClr val="tx1">
                    <a:lumMod val="95000"/>
                    <a:lumOff val="5000"/>
                  </a:schemeClr>
                </a:solidFill>
              </a:endParaRPr>
            </a:p>
          </p:txBody>
        </p:sp>
        <p:sp>
          <p:nvSpPr>
            <p:cNvPr id="124" name="直接连接符 39"/>
            <p:cNvSpPr>
              <a:spLocks noChangeShapeType="1"/>
            </p:cNvSpPr>
            <p:nvPr/>
          </p:nvSpPr>
          <p:spPr bwMode="auto">
            <a:xfrm flipH="1">
              <a:off x="0" y="213756"/>
              <a:ext cx="213756" cy="213756"/>
            </a:xfrm>
            <a:prstGeom prst="line">
              <a:avLst/>
            </a:prstGeom>
            <a:noFill/>
            <a:ln w="19050">
              <a:solidFill>
                <a:schemeClr val="bg1"/>
              </a:solidFill>
              <a:bevel/>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solidFill>
                  <a:schemeClr val="tx1">
                    <a:lumMod val="95000"/>
                    <a:lumOff val="5000"/>
                  </a:schemeClr>
                </a:solidFill>
              </a:endParaRPr>
            </a:p>
          </p:txBody>
        </p:sp>
      </p:grpSp>
      <p:sp>
        <p:nvSpPr>
          <p:cNvPr id="6" name="文本框 5"/>
          <p:cNvSpPr txBox="1"/>
          <p:nvPr/>
        </p:nvSpPr>
        <p:spPr>
          <a:xfrm>
            <a:off x="1738630" y="5190490"/>
            <a:ext cx="1770380" cy="379095"/>
          </a:xfrm>
          <a:prstGeom prst="rect">
            <a:avLst/>
          </a:prstGeom>
          <a:noFill/>
        </p:spPr>
        <p:txBody>
          <a:bodyPr wrap="square" rtlCol="0" anchor="t">
            <a:spAutoFit/>
          </a:bodyPr>
          <a:lstStyle/>
          <a:p>
            <a:pPr>
              <a:lnSpc>
                <a:spcPct val="88000"/>
              </a:lnSpc>
              <a:spcBef>
                <a:spcPct val="30000"/>
              </a:spcBef>
              <a:buClr>
                <a:schemeClr val="tx1"/>
              </a:buClr>
              <a:buSzPct val="75000"/>
            </a:pPr>
            <a:r>
              <a:rPr lang="zh-CN" altLang="en-US" b="1" dirty="0" smtClean="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韩国</a:t>
            </a:r>
            <a:r>
              <a:rPr lang="en-US" altLang="zh-CN" b="1" dirty="0" smtClean="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SK</a:t>
            </a:r>
            <a:r>
              <a:rPr lang="zh-CN" altLang="en-US" b="1" dirty="0" smtClean="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能源</a:t>
            </a:r>
            <a:endParaRPr lang="zh-CN" altLang="en-US"/>
          </a:p>
        </p:txBody>
      </p:sp>
      <p:sp>
        <p:nvSpPr>
          <p:cNvPr id="12" name="文本占位符 1"/>
          <p:cNvSpPr>
            <a:spLocks noChangeArrowheads="1"/>
          </p:cNvSpPr>
          <p:nvPr/>
        </p:nvSpPr>
        <p:spPr bwMode="auto">
          <a:xfrm>
            <a:off x="5424805" y="5202555"/>
            <a:ext cx="2196465" cy="226060"/>
          </a:xfrm>
          <a:prstGeom prst="rect">
            <a:avLst/>
          </a:prstGeom>
          <a:noFill/>
          <a:ln w="9525">
            <a:noFill/>
            <a:miter lim="800000"/>
          </a:ln>
        </p:spPr>
        <p:txBody>
          <a:bodyPr/>
          <a:lstStyle/>
          <a:p>
            <a:pPr>
              <a:lnSpc>
                <a:spcPct val="88000"/>
              </a:lnSpc>
              <a:spcBef>
                <a:spcPct val="30000"/>
              </a:spcBef>
              <a:buClr>
                <a:schemeClr val="tx1"/>
              </a:buClr>
              <a:buSzPct val="75000"/>
            </a:pPr>
            <a:r>
              <a:rPr lang="zh-CN" altLang="en-US" b="1" dirty="0" smtClean="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加拿大石油润滑油</a:t>
            </a:r>
            <a:endParaRPr lang="zh-CN" altLang="en-US" b="1" dirty="0" smtClean="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文本占位符 1"/>
          <p:cNvSpPr>
            <a:spLocks noChangeArrowheads="1"/>
          </p:cNvSpPr>
          <p:nvPr/>
        </p:nvSpPr>
        <p:spPr bwMode="auto">
          <a:xfrm>
            <a:off x="9342120" y="5190490"/>
            <a:ext cx="1263650" cy="238760"/>
          </a:xfrm>
          <a:prstGeom prst="rect">
            <a:avLst/>
          </a:prstGeom>
          <a:noFill/>
          <a:ln w="9525">
            <a:noFill/>
            <a:miter lim="800000"/>
          </a:ln>
        </p:spPr>
        <p:txBody>
          <a:bodyPr/>
          <a:lstStyle/>
          <a:p>
            <a:pPr algn="ctr">
              <a:lnSpc>
                <a:spcPct val="88000"/>
              </a:lnSpc>
              <a:spcBef>
                <a:spcPct val="30000"/>
              </a:spcBef>
              <a:buClr>
                <a:schemeClr val="tx1"/>
              </a:buClr>
              <a:buSzPct val="75000"/>
            </a:pPr>
            <a:r>
              <a:rPr lang="zh-CN" altLang="en-US" b="1" dirty="0" smtClean="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美国</a:t>
            </a:r>
            <a:r>
              <a:rPr lang="en-US" altLang="zh-CN" b="1" dirty="0" smtClean="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MOC</a:t>
            </a:r>
            <a:endParaRPr lang="en-US" altLang="zh-CN" b="1" dirty="0" smtClean="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流程图: 决策 7"/>
          <p:cNvSpPr/>
          <p:nvPr/>
        </p:nvSpPr>
        <p:spPr>
          <a:xfrm>
            <a:off x="1359535" y="5116830"/>
            <a:ext cx="2259330" cy="496570"/>
          </a:xfrm>
          <a:prstGeom prst="flowChartDecision">
            <a:avLst/>
          </a:prstGeom>
          <a:solidFill>
            <a:schemeClr val="bg1">
              <a:lumMod val="65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流程图: 决策 8"/>
          <p:cNvSpPr/>
          <p:nvPr/>
        </p:nvSpPr>
        <p:spPr>
          <a:xfrm>
            <a:off x="5003165" y="5067300"/>
            <a:ext cx="2604135" cy="588645"/>
          </a:xfrm>
          <a:prstGeom prst="flowChartDecision">
            <a:avLst/>
          </a:prstGeom>
          <a:solidFill>
            <a:schemeClr val="bg1">
              <a:lumMod val="65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流程图: 决策 12"/>
          <p:cNvSpPr/>
          <p:nvPr/>
        </p:nvSpPr>
        <p:spPr>
          <a:xfrm>
            <a:off x="8739505" y="5116830"/>
            <a:ext cx="2259330" cy="496570"/>
          </a:xfrm>
          <a:prstGeom prst="flowChartDecision">
            <a:avLst/>
          </a:prstGeom>
          <a:solidFill>
            <a:schemeClr val="bg1">
              <a:lumMod val="65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D:\供应商以及本部--资料\MOC（路圆）\MOC进口报关产品整套资料\骆氏资料-151229发送\MOC授权书.jpg"/>
          <p:cNvPicPr>
            <a:picLocks noChangeAspect="1" noChangeArrowheads="1"/>
          </p:cNvPicPr>
          <p:nvPr/>
        </p:nvPicPr>
        <p:blipFill>
          <a:blip r:embed="rId2" cstate="print"/>
          <a:srcRect/>
          <a:stretch>
            <a:fillRect/>
          </a:stretch>
        </p:blipFill>
        <p:spPr bwMode="auto">
          <a:xfrm>
            <a:off x="8181975" y="1898015"/>
            <a:ext cx="3044825" cy="3061335"/>
          </a:xfrm>
          <a:prstGeom prst="rect">
            <a:avLst/>
          </a:prstGeom>
          <a:noFill/>
        </p:spPr>
      </p:pic>
      <p:sp>
        <p:nvSpPr>
          <p:cNvPr id="14" name="文本框 13"/>
          <p:cNvSpPr txBox="1"/>
          <p:nvPr/>
        </p:nvSpPr>
        <p:spPr>
          <a:xfrm>
            <a:off x="8475980" y="235585"/>
            <a:ext cx="3442970" cy="483235"/>
          </a:xfrm>
          <a:prstGeom prst="rect">
            <a:avLst/>
          </a:prstGeom>
          <a:noFill/>
        </p:spPr>
        <p:txBody>
          <a:bodyPr wrap="square" rtlCol="0" anchor="t">
            <a:spAutoFit/>
          </a:bodyPr>
          <a:lstStyle/>
          <a:p>
            <a:r>
              <a:rPr lang="en-US" altLang="zh-CN" sz="2400" b="1">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Luoshi  Lubricants</a:t>
            </a:r>
            <a:endParaRPr lang="en-US" altLang="zh-CN" sz="2400" b="1">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pic>
        <p:nvPicPr>
          <p:cNvPr id="15" name="图片 14" descr="未标题-6"/>
          <p:cNvPicPr>
            <a:picLocks noChangeAspect="1"/>
          </p:cNvPicPr>
          <p:nvPr/>
        </p:nvPicPr>
        <p:blipFill>
          <a:blip r:embed="rId3" cstate="print"/>
          <a:stretch>
            <a:fillRect/>
          </a:stretch>
        </p:blipFill>
        <p:spPr>
          <a:xfrm>
            <a:off x="4961255" y="1720850"/>
            <a:ext cx="2214245" cy="3044825"/>
          </a:xfrm>
          <a:prstGeom prst="rect">
            <a:avLst/>
          </a:prstGeom>
        </p:spPr>
      </p:pic>
      <p:sp>
        <p:nvSpPr>
          <p:cNvPr id="16" name="矩形 15"/>
          <p:cNvSpPr/>
          <p:nvPr/>
        </p:nvSpPr>
        <p:spPr>
          <a:xfrm>
            <a:off x="709295" y="1426210"/>
            <a:ext cx="10914380" cy="3676650"/>
          </a:xfrm>
          <a:prstGeom prst="rect">
            <a:avLst/>
          </a:prstGeom>
          <a:solidFill>
            <a:schemeClr val="bg1">
              <a:lumMod val="65000"/>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wipe(down)">
                                      <p:cBhvr>
                                        <p:cTn id="10" dur="500"/>
                                        <p:tgtEl>
                                          <p:spTgt spid="9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2"/>
                                        </p:tgtEl>
                                        <p:attrNameLst>
                                          <p:attrName>style.visibility</p:attrName>
                                        </p:attrNameLst>
                                      </p:cBhvr>
                                      <p:to>
                                        <p:strVal val="visible"/>
                                      </p:to>
                                    </p:set>
                                    <p:animEffect transition="in" filter="wipe(down)">
                                      <p:cBhvr>
                                        <p:cTn id="13" dur="500"/>
                                        <p:tgtEl>
                                          <p:spTgt spid="11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4"/>
                                        </p:tgtEl>
                                        <p:attrNameLst>
                                          <p:attrName>style.visibility</p:attrName>
                                        </p:attrNameLst>
                                      </p:cBhvr>
                                      <p:to>
                                        <p:strVal val="visible"/>
                                      </p:to>
                                    </p:set>
                                    <p:animEffect transition="in" filter="wipe(down)">
                                      <p:cBhvr>
                                        <p:cTn id="16" dur="500"/>
                                        <p:tgtEl>
                                          <p:spTgt spid="11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15"/>
                                        </p:tgtEl>
                                        <p:attrNameLst>
                                          <p:attrName>style.visibility</p:attrName>
                                        </p:attrNameLst>
                                      </p:cBhvr>
                                      <p:to>
                                        <p:strVal val="visible"/>
                                      </p:to>
                                    </p:set>
                                    <p:animEffect transition="in" filter="wipe(down)">
                                      <p:cBhvr>
                                        <p:cTn id="19" dur="500"/>
                                        <p:tgtEl>
                                          <p:spTgt spid="11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8"/>
                                        </p:tgtEl>
                                        <p:attrNameLst>
                                          <p:attrName>style.visibility</p:attrName>
                                        </p:attrNameLst>
                                      </p:cBhvr>
                                      <p:to>
                                        <p:strVal val="visible"/>
                                      </p:to>
                                    </p:set>
                                    <p:animEffect transition="in" filter="wipe(down)">
                                      <p:cBhvr>
                                        <p:cTn id="22" dur="500"/>
                                        <p:tgtEl>
                                          <p:spTgt spid="11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19"/>
                                        </p:tgtEl>
                                        <p:attrNameLst>
                                          <p:attrName>style.visibility</p:attrName>
                                        </p:attrNameLst>
                                      </p:cBhvr>
                                      <p:to>
                                        <p:strVal val="visible"/>
                                      </p:to>
                                    </p:set>
                                    <p:animEffect transition="in" filter="wipe(down)">
                                      <p:cBhvr>
                                        <p:cTn id="25" dur="500"/>
                                        <p:tgtEl>
                                          <p:spTgt spid="119"/>
                                        </p:tgtEl>
                                      </p:cBhvr>
                                    </p:animEffect>
                                  </p:childTnLst>
                                </p:cTn>
                              </p:par>
                              <p:par>
                                <p:cTn id="26" presetID="22" presetClass="entr" presetSubtype="4" fill="hold" nodeType="withEffect">
                                  <p:stCondLst>
                                    <p:cond delay="0"/>
                                  </p:stCondLst>
                                  <p:childTnLst>
                                    <p:set>
                                      <p:cBhvr>
                                        <p:cTn id="27" dur="1" fill="hold">
                                          <p:stCondLst>
                                            <p:cond delay="0"/>
                                          </p:stCondLst>
                                        </p:cTn>
                                        <p:tgtEl>
                                          <p:spTgt spid="122"/>
                                        </p:tgtEl>
                                        <p:attrNameLst>
                                          <p:attrName>style.visibility</p:attrName>
                                        </p:attrNameLst>
                                      </p:cBhvr>
                                      <p:to>
                                        <p:strVal val="visible"/>
                                      </p:to>
                                    </p:set>
                                    <p:animEffect transition="in" filter="wipe(down)">
                                      <p:cBhvr>
                                        <p:cTn id="28" dur="500"/>
                                        <p:tgtEl>
                                          <p:spTgt spid="12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par>
                                <p:cTn id="38" presetID="22" presetClass="entr" presetSubtype="4" fill="hold" grpId="1"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par>
                                <p:cTn id="41" presetID="22" presetClass="entr" presetSubtype="4" fill="hold" grpId="1"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par>
                                <p:cTn id="44" presetID="22" presetClass="entr" presetSubtype="4" fill="hold" grpId="1"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00"/>
                                        <p:tgtEl>
                                          <p:spTgt spid="13"/>
                                        </p:tgtEl>
                                      </p:cBhvr>
                                    </p:animEffect>
                                  </p:childTnLst>
                                </p:cTn>
                              </p:par>
                              <p:par>
                                <p:cTn id="47" presetID="22" presetClass="entr" presetSubtype="4" fill="hold" nodeType="withEffect">
                                  <p:stCondLst>
                                    <p:cond delay="0"/>
                                  </p:stCondLst>
                                  <p:childTnLst>
                                    <p:set>
                                      <p:cBhvr>
                                        <p:cTn id="48" dur="1" fill="hold">
                                          <p:stCondLst>
                                            <p:cond delay="0"/>
                                          </p:stCondLst>
                                        </p:cTn>
                                        <p:tgtEl>
                                          <p:spTgt spid="1026"/>
                                        </p:tgtEl>
                                        <p:attrNameLst>
                                          <p:attrName>style.visibility</p:attrName>
                                        </p:attrNameLst>
                                      </p:cBhvr>
                                      <p:to>
                                        <p:strVal val="visible"/>
                                      </p:to>
                                    </p:set>
                                    <p:animEffect transition="in" filter="wipe(down)">
                                      <p:cBhvr>
                                        <p:cTn id="49" dur="500"/>
                                        <p:tgtEl>
                                          <p:spTgt spid="102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par>
                                <p:cTn id="53" presetID="22" presetClass="entr" presetSubtype="4"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down)">
                                      <p:cBhvr>
                                        <p:cTn id="58" dur="500"/>
                                        <p:tgtEl>
                                          <p:spTgt spid="16"/>
                                        </p:tgtEl>
                                      </p:cBhvr>
                                    </p:animEffect>
                                  </p:childTnLst>
                                </p:cTn>
                              </p:par>
                              <p:par>
                                <p:cTn id="59" presetID="22" presetClass="entr" presetSubtype="4"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00"/>
                                        <p:tgtEl>
                                          <p:spTgt spid="7"/>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wipe(down)">
                                      <p:cBhvr>
                                        <p:cTn id="64" dur="500"/>
                                        <p:tgtEl>
                                          <p:spTgt spid="10"/>
                                        </p:tgtEl>
                                      </p:cBhvr>
                                    </p:animEffect>
                                  </p:childTnLst>
                                </p:cTn>
                              </p:par>
                              <p:par>
                                <p:cTn id="65" presetID="22" presetClass="entr" presetSubtype="4" fill="hold" nodeType="with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down)">
                                      <p:cBhvr>
                                        <p:cTn id="67" dur="500"/>
                                        <p:tgtEl>
                                          <p:spTgt spid="5"/>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184"/>
                                        </p:tgtEl>
                                        <p:attrNameLst>
                                          <p:attrName>style.visibility</p:attrName>
                                        </p:attrNameLst>
                                      </p:cBhvr>
                                      <p:to>
                                        <p:strVal val="visible"/>
                                      </p:to>
                                    </p:set>
                                    <p:animEffect transition="in" filter="wipe(down)">
                                      <p:cBhvr>
                                        <p:cTn id="70"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99" grpId="0"/>
      <p:bldP spid="112" grpId="0" animBg="1"/>
      <p:bldP spid="114" grpId="0"/>
      <p:bldP spid="115" grpId="0"/>
      <p:bldP spid="118" grpId="0"/>
      <p:bldP spid="119" grpId="0"/>
      <p:bldP spid="6" grpId="0"/>
      <p:bldP spid="12" grpId="0"/>
      <p:bldP spid="11" grpId="0"/>
      <p:bldP spid="8" grpId="1" animBg="1"/>
      <p:bldP spid="9" grpId="1" animBg="1"/>
      <p:bldP spid="13" grpId="1" animBg="1"/>
      <p:bldP spid="14" grpId="0"/>
      <p:bldP spid="16" grpId="0" animBg="1"/>
      <p:bldP spid="10" grpId="0"/>
      <p:bldP spid="18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3759835" y="697865"/>
            <a:ext cx="3223260" cy="1561465"/>
          </a:xfrm>
          <a:prstGeom prst="rect">
            <a:avLst/>
          </a:prstGeom>
          <a:solidFill>
            <a:schemeClr val="bg1">
              <a:lumMod val="6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1115060" y="718185"/>
            <a:ext cx="2295525" cy="1651000"/>
          </a:xfrm>
          <a:prstGeom prst="rect">
            <a:avLst/>
          </a:prstGeom>
          <a:solidFill>
            <a:schemeClr val="bg1">
              <a:lumMod val="6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806440" y="3386455"/>
            <a:ext cx="4087495" cy="1785620"/>
          </a:xfrm>
          <a:prstGeom prst="rect">
            <a:avLst/>
          </a:prstGeom>
          <a:solidFill>
            <a:schemeClr val="bg1">
              <a:lumMod val="6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4827905" y="3385820"/>
            <a:ext cx="979170" cy="1786255"/>
          </a:xfrm>
          <a:prstGeom prst="rect">
            <a:avLst/>
          </a:prstGeom>
          <a:solidFill>
            <a:schemeClr val="bg1">
              <a:lumMod val="6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左右箭头 8"/>
          <p:cNvSpPr/>
          <p:nvPr/>
        </p:nvSpPr>
        <p:spPr>
          <a:xfrm>
            <a:off x="38100" y="1745615"/>
            <a:ext cx="11793220" cy="2185670"/>
          </a:xfrm>
          <a:prstGeom prst="leftRightArrow">
            <a:avLst/>
          </a:pr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descr="t01a86996cb71588e10"/>
          <p:cNvPicPr>
            <a:picLocks noChangeAspect="1"/>
          </p:cNvPicPr>
          <p:nvPr/>
        </p:nvPicPr>
        <p:blipFill>
          <a:blip r:embed="rId1" cstate="print"/>
          <a:stretch>
            <a:fillRect/>
          </a:stretch>
        </p:blipFill>
        <p:spPr>
          <a:xfrm>
            <a:off x="9451340" y="2369185"/>
            <a:ext cx="1067435" cy="699770"/>
          </a:xfrm>
          <a:prstGeom prst="rect">
            <a:avLst/>
          </a:prstGeom>
        </p:spPr>
      </p:pic>
      <p:grpSp>
        <p:nvGrpSpPr>
          <p:cNvPr id="12" name="组合 11"/>
          <p:cNvGrpSpPr/>
          <p:nvPr/>
        </p:nvGrpSpPr>
        <p:grpSpPr>
          <a:xfrm>
            <a:off x="8171815" y="3769995"/>
            <a:ext cx="1581150" cy="1216660"/>
            <a:chOff x="2252" y="4483"/>
            <a:chExt cx="5577" cy="4070"/>
          </a:xfrm>
        </p:grpSpPr>
        <p:pic>
          <p:nvPicPr>
            <p:cNvPr id="3" name="图片 2" descr="2017年修半合5-40"/>
            <p:cNvPicPr>
              <a:picLocks noChangeAspect="1"/>
            </p:cNvPicPr>
            <p:nvPr/>
          </p:nvPicPr>
          <p:blipFill>
            <a:blip r:embed="rId2"/>
            <a:srcRect l="-2279" t="1957" r="-674" b="-14933"/>
            <a:stretch>
              <a:fillRect/>
            </a:stretch>
          </p:blipFill>
          <p:spPr>
            <a:xfrm>
              <a:off x="5067" y="4483"/>
              <a:ext cx="2762" cy="4071"/>
            </a:xfrm>
            <a:prstGeom prst="flowChartOffpageConnector">
              <a:avLst/>
            </a:prstGeom>
          </p:spPr>
        </p:pic>
        <p:pic>
          <p:nvPicPr>
            <p:cNvPr id="2" name="图片 1" descr="效果图"/>
            <p:cNvPicPr>
              <a:picLocks noChangeAspect="1"/>
            </p:cNvPicPr>
            <p:nvPr/>
          </p:nvPicPr>
          <p:blipFill>
            <a:blip r:embed="rId3" cstate="print"/>
            <a:srcRect l="-15159" t="3782" r="-12244" b="-6107"/>
            <a:stretch>
              <a:fillRect/>
            </a:stretch>
          </p:blipFill>
          <p:spPr>
            <a:xfrm>
              <a:off x="2252" y="4483"/>
              <a:ext cx="3375" cy="3832"/>
            </a:xfrm>
            <a:prstGeom prst="flowChartOffpageConnector">
              <a:avLst/>
            </a:prstGeom>
          </p:spPr>
        </p:pic>
      </p:grpSp>
      <p:cxnSp>
        <p:nvCxnSpPr>
          <p:cNvPr id="5" name="直接连接符 4"/>
          <p:cNvCxnSpPr/>
          <p:nvPr/>
        </p:nvCxnSpPr>
        <p:spPr>
          <a:xfrm>
            <a:off x="1620456" y="604022"/>
            <a:ext cx="1057154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54643" y="604022"/>
            <a:ext cx="78707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67160" y="-44160"/>
            <a:ext cx="1122680" cy="1070610"/>
          </a:xfrm>
          <a:prstGeom prst="rect">
            <a:avLst/>
          </a:prstGeom>
          <a:noFill/>
        </p:spPr>
        <p:txBody>
          <a:bodyPr wrap="none" rtlCol="0">
            <a:spAutoFit/>
          </a:bodyPr>
          <a:lstStyle/>
          <a:p>
            <a:r>
              <a:rPr lang="en-US" altLang="zh-CN" sz="6000" b="1" dirty="0" smtClean="0">
                <a:solidFill>
                  <a:srgbClr val="C00000"/>
                </a:solidFill>
                <a:latin typeface="微软雅黑" panose="020B0503020204020204" pitchFamily="34" charset="-122"/>
                <a:ea typeface="微软雅黑" panose="020B0503020204020204" pitchFamily="34" charset="-122"/>
              </a:rPr>
              <a:t>02</a:t>
            </a:r>
            <a:endParaRPr lang="zh-CN" altLang="en-US" sz="6000" b="1" dirty="0">
              <a:solidFill>
                <a:srgbClr val="C00000"/>
              </a:solidFill>
              <a:latin typeface="微软雅黑" panose="020B0503020204020204" pitchFamily="34" charset="-122"/>
              <a:ea typeface="微软雅黑" panose="020B0503020204020204" pitchFamily="34" charset="-122"/>
            </a:endParaRPr>
          </a:p>
        </p:txBody>
      </p:sp>
      <p:sp>
        <p:nvSpPr>
          <p:cNvPr id="184" name="矩形 183"/>
          <p:cNvSpPr/>
          <p:nvPr/>
        </p:nvSpPr>
        <p:spPr>
          <a:xfrm>
            <a:off x="-416689" y="6724891"/>
            <a:ext cx="13299312" cy="1331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9"/>
          <p:cNvSpPr txBox="1"/>
          <p:nvPr/>
        </p:nvSpPr>
        <p:spPr>
          <a:xfrm>
            <a:off x="1296670" y="63500"/>
            <a:ext cx="4126865" cy="548640"/>
          </a:xfrm>
          <a:prstGeom prst="rect">
            <a:avLst/>
          </a:prstGeom>
          <a:noFill/>
        </p:spPr>
        <p:txBody>
          <a:bodyPr wrap="square" rtlCol="0">
            <a:spAutoFit/>
          </a:bodyPr>
          <a:lstStyle/>
          <a:p>
            <a:pPr algn="ctr"/>
            <a:r>
              <a:rPr lang="zh-CN" altLang="en-US"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骆氏油品</a:t>
            </a:r>
            <a:r>
              <a:rPr lang="en-US" altLang="zh-CN"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a:t>
            </a:r>
            <a:r>
              <a:rPr lang="zh-CN" altLang="en-US"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应用案例</a:t>
            </a:r>
            <a:endParaRPr lang="zh-CN" altLang="en-US"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37" name="Content Placeholder 2"/>
          <p:cNvSpPr txBox="1"/>
          <p:nvPr/>
        </p:nvSpPr>
        <p:spPr>
          <a:xfrm>
            <a:off x="7836535" y="4839335"/>
            <a:ext cx="2430145" cy="778510"/>
          </a:xfrm>
          <a:prstGeom prst="rect">
            <a:avLst/>
          </a:prstGeom>
        </p:spPr>
        <p:txBody>
          <a:bodyPr vert="horz" lIns="91392" tIns="45696" rIns="91392" bIns="45696"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ct val="0"/>
              </a:spcBef>
              <a:buNone/>
            </a:pPr>
            <a:r>
              <a:rPr lang="en-US" altLang="zh-CN" sz="1400" b="1" dirty="0">
                <a:solidFill>
                  <a:schemeClr val="tx1">
                    <a:lumMod val="95000"/>
                    <a:lumOff val="5000"/>
                  </a:schemeClr>
                </a:solidFill>
                <a:effectLst/>
                <a:latin typeface="微软雅黑" panose="020B0503020204020204" pitchFamily="34" charset="-122"/>
                <a:ea typeface="微软雅黑" panose="020B0503020204020204" pitchFamily="34" charset="-122"/>
                <a:sym typeface="Gill Sans" charset="0"/>
              </a:rPr>
              <a:t>2013</a:t>
            </a:r>
            <a:r>
              <a:rPr lang="zh-CN" altLang="en-US" sz="1400" b="1" dirty="0">
                <a:solidFill>
                  <a:schemeClr val="tx1">
                    <a:lumMod val="95000"/>
                    <a:lumOff val="5000"/>
                  </a:schemeClr>
                </a:solidFill>
                <a:effectLst/>
                <a:latin typeface="微软雅黑" panose="020B0503020204020204" pitchFamily="34" charset="-122"/>
                <a:ea typeface="微软雅黑" panose="020B0503020204020204" pitchFamily="34" charset="-122"/>
                <a:sym typeface="Gill Sans" charset="0"/>
              </a:rPr>
              <a:t>年  广汽传祺合作</a:t>
            </a:r>
            <a:endParaRPr lang="zh-CN" sz="1400" b="1" dirty="0">
              <a:solidFill>
                <a:schemeClr val="tx1">
                  <a:lumMod val="95000"/>
                  <a:lumOff val="5000"/>
                </a:schemeClr>
              </a:solidFill>
              <a:effectLst/>
              <a:latin typeface="微软雅黑" panose="020B0503020204020204" pitchFamily="34" charset="-122"/>
              <a:ea typeface="微软雅黑" panose="020B0503020204020204" pitchFamily="34" charset="-122"/>
              <a:sym typeface="Gill Sans" charset="0"/>
            </a:endParaRPr>
          </a:p>
        </p:txBody>
      </p:sp>
      <p:sp>
        <p:nvSpPr>
          <p:cNvPr id="13" name="文本框 12"/>
          <p:cNvSpPr txBox="1"/>
          <p:nvPr/>
        </p:nvSpPr>
        <p:spPr>
          <a:xfrm>
            <a:off x="9072880" y="1698625"/>
            <a:ext cx="2073275" cy="319405"/>
          </a:xfrm>
          <a:prstGeom prst="rect">
            <a:avLst/>
          </a:prstGeom>
          <a:noFill/>
        </p:spPr>
        <p:txBody>
          <a:bodyPr wrap="square" rtlCol="0" anchor="t">
            <a:spAutoFit/>
          </a:bodyPr>
          <a:lstStyle/>
          <a:p>
            <a:pPr algn="just">
              <a:lnSpc>
                <a:spcPct val="100000"/>
              </a:lnSpc>
            </a:pPr>
            <a:r>
              <a:rPr lang="en-US" sz="1400" b="1" dirty="0">
                <a:solidFill>
                  <a:schemeClr val="tx1">
                    <a:lumMod val="95000"/>
                    <a:lumOff val="5000"/>
                  </a:schemeClr>
                </a:solidFill>
                <a:effectLst/>
                <a:latin typeface="微软雅黑" panose="020B0503020204020204" pitchFamily="34" charset="-122"/>
                <a:ea typeface="微软雅黑" panose="020B0503020204020204" pitchFamily="34" charset="-122"/>
                <a:sym typeface="Gill Sans" charset="0"/>
              </a:rPr>
              <a:t>2016</a:t>
            </a:r>
            <a:r>
              <a:rPr lang="zh-CN" altLang="en-US" sz="1400" b="1" dirty="0">
                <a:solidFill>
                  <a:schemeClr val="tx1">
                    <a:lumMod val="95000"/>
                    <a:lumOff val="5000"/>
                  </a:schemeClr>
                </a:solidFill>
                <a:effectLst/>
                <a:latin typeface="微软雅黑" panose="020B0503020204020204" pitchFamily="34" charset="-122"/>
                <a:ea typeface="微软雅黑" panose="020B0503020204020204" pitchFamily="34" charset="-122"/>
                <a:sym typeface="Gill Sans" charset="0"/>
              </a:rPr>
              <a:t>年  福特合作</a:t>
            </a:r>
            <a:endParaRPr lang="zh-CN" altLang="en-US" b="1">
              <a:effectLst/>
            </a:endParaRPr>
          </a:p>
        </p:txBody>
      </p:sp>
      <p:sp>
        <p:nvSpPr>
          <p:cNvPr id="38" name="Content Placeholder 2"/>
          <p:cNvSpPr txBox="1"/>
          <p:nvPr/>
        </p:nvSpPr>
        <p:spPr>
          <a:xfrm>
            <a:off x="5488305" y="1520825"/>
            <a:ext cx="2212975" cy="340360"/>
          </a:xfrm>
          <a:prstGeom prst="rect">
            <a:avLst/>
          </a:prstGeom>
        </p:spPr>
        <p:txBody>
          <a:bodyPr vert="horz" lIns="91392" tIns="45696" rIns="91392" bIns="45696"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altLang="zh-CN" sz="1400" b="1" dirty="0">
                <a:solidFill>
                  <a:schemeClr val="tx1">
                    <a:lumMod val="95000"/>
                    <a:lumOff val="5000"/>
                  </a:schemeClr>
                </a:solidFill>
                <a:effectLst/>
                <a:latin typeface="微软雅黑" panose="020B0503020204020204" pitchFamily="34" charset="-122"/>
                <a:ea typeface="微软雅黑" panose="020B0503020204020204" pitchFamily="34" charset="-122"/>
                <a:sym typeface="Gill Sans" charset="0"/>
              </a:rPr>
              <a:t>2013</a:t>
            </a:r>
            <a:r>
              <a:rPr lang="zh-CN" altLang="en-US" sz="1400" b="1" dirty="0">
                <a:solidFill>
                  <a:schemeClr val="tx1">
                    <a:lumMod val="95000"/>
                    <a:lumOff val="5000"/>
                  </a:schemeClr>
                </a:solidFill>
                <a:effectLst/>
                <a:latin typeface="微软雅黑" panose="020B0503020204020204" pitchFamily="34" charset="-122"/>
                <a:ea typeface="微软雅黑" panose="020B0503020204020204" pitchFamily="34" charset="-122"/>
                <a:sym typeface="Gill Sans" charset="0"/>
              </a:rPr>
              <a:t>年  </a:t>
            </a:r>
            <a:r>
              <a:rPr lang="en-US" altLang="zh-CN" sz="1400" b="1" dirty="0">
                <a:solidFill>
                  <a:schemeClr val="tx1">
                    <a:lumMod val="95000"/>
                    <a:lumOff val="5000"/>
                  </a:schemeClr>
                </a:solidFill>
                <a:effectLst/>
                <a:latin typeface="微软雅黑" panose="020B0503020204020204" pitchFamily="34" charset="-122"/>
                <a:ea typeface="微软雅黑" panose="020B0503020204020204" pitchFamily="34" charset="-122"/>
                <a:sym typeface="Gill Sans" charset="0"/>
              </a:rPr>
              <a:t>ZF</a:t>
            </a:r>
            <a:r>
              <a:rPr lang="zh-CN" altLang="en-US" sz="1400" b="1" dirty="0">
                <a:solidFill>
                  <a:schemeClr val="tx1">
                    <a:lumMod val="95000"/>
                    <a:lumOff val="5000"/>
                  </a:schemeClr>
                </a:solidFill>
                <a:effectLst/>
                <a:latin typeface="微软雅黑" panose="020B0503020204020204" pitchFamily="34" charset="-122"/>
                <a:ea typeface="微软雅黑" panose="020B0503020204020204" pitchFamily="34" charset="-122"/>
                <a:sym typeface="Gill Sans" charset="0"/>
              </a:rPr>
              <a:t>合作</a:t>
            </a:r>
            <a:endParaRPr lang="zh-CN" altLang="en-US" sz="1400" b="1" dirty="0">
              <a:solidFill>
                <a:schemeClr val="tx1">
                  <a:lumMod val="95000"/>
                  <a:lumOff val="5000"/>
                </a:schemeClr>
              </a:solidFill>
              <a:effectLst/>
              <a:latin typeface="微软雅黑" panose="020B0503020204020204" pitchFamily="34" charset="-122"/>
              <a:ea typeface="微软雅黑" panose="020B0503020204020204" pitchFamily="34" charset="-122"/>
              <a:sym typeface="Gill Sans" charset="0"/>
            </a:endParaRPr>
          </a:p>
        </p:txBody>
      </p:sp>
      <p:sp>
        <p:nvSpPr>
          <p:cNvPr id="24" name="圆角矩形 23"/>
          <p:cNvSpPr/>
          <p:nvPr/>
        </p:nvSpPr>
        <p:spPr>
          <a:xfrm>
            <a:off x="5422900" y="4796790"/>
            <a:ext cx="457200" cy="9632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pitchFamily="34" charset="-122"/>
                <a:ea typeface="微软雅黑" panose="020B0503020204020204" pitchFamily="34" charset="-122"/>
              </a:rPr>
              <a:t>汽机油</a:t>
            </a:r>
            <a:endParaRPr lang="zh-CN" altLang="en-US" b="1">
              <a:latin typeface="微软雅黑" panose="020B0503020204020204" pitchFamily="34" charset="-122"/>
              <a:ea typeface="微软雅黑" panose="020B0503020204020204" pitchFamily="34" charset="-122"/>
            </a:endParaRPr>
          </a:p>
        </p:txBody>
      </p:sp>
      <p:sp>
        <p:nvSpPr>
          <p:cNvPr id="29" name="圆角矩形 28"/>
          <p:cNvSpPr/>
          <p:nvPr/>
        </p:nvSpPr>
        <p:spPr>
          <a:xfrm>
            <a:off x="10838815" y="2633980"/>
            <a:ext cx="953770" cy="4133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chemeClr val="tx1">
                    <a:lumMod val="75000"/>
                    <a:lumOff val="25000"/>
                  </a:schemeClr>
                </a:solidFill>
                <a:effectLst/>
                <a:latin typeface="微软雅黑" panose="020B0503020204020204" pitchFamily="34" charset="-122"/>
                <a:ea typeface="微软雅黑" panose="020B0503020204020204" pitchFamily="34" charset="-122"/>
              </a:rPr>
              <a:t>汽机油</a:t>
            </a:r>
            <a:endParaRPr lang="zh-CN" altLang="en-US" sz="1600" b="1">
              <a:solidFill>
                <a:schemeClr val="tx1">
                  <a:lumMod val="75000"/>
                  <a:lumOff val="25000"/>
                </a:schemeClr>
              </a:solidFill>
              <a:effectLst/>
              <a:latin typeface="微软雅黑" panose="020B0503020204020204" pitchFamily="34" charset="-122"/>
              <a:ea typeface="微软雅黑" panose="020B0503020204020204" pitchFamily="34" charset="-122"/>
            </a:endParaRPr>
          </a:p>
        </p:txBody>
      </p:sp>
      <p:sp>
        <p:nvSpPr>
          <p:cNvPr id="31" name="圆角矩形 30"/>
          <p:cNvSpPr/>
          <p:nvPr/>
        </p:nvSpPr>
        <p:spPr>
          <a:xfrm>
            <a:off x="-31750" y="2576830"/>
            <a:ext cx="1226820" cy="4146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chemeClr val="tx1">
                    <a:lumMod val="75000"/>
                    <a:lumOff val="25000"/>
                  </a:schemeClr>
                </a:solidFill>
                <a:effectLst/>
                <a:latin typeface="微软雅黑" panose="020B0503020204020204" pitchFamily="34" charset="-122"/>
                <a:ea typeface="微软雅黑" panose="020B0503020204020204" pitchFamily="34" charset="-122"/>
              </a:rPr>
              <a:t>变速箱油</a:t>
            </a:r>
            <a:endParaRPr lang="zh-CN" altLang="en-US" sz="1600" b="1">
              <a:solidFill>
                <a:schemeClr val="tx1">
                  <a:lumMod val="75000"/>
                  <a:lumOff val="25000"/>
                </a:schemeClr>
              </a:solidFill>
              <a:effectLst/>
              <a:latin typeface="微软雅黑" panose="020B0503020204020204" pitchFamily="34" charset="-122"/>
              <a:ea typeface="微软雅黑" panose="020B0503020204020204" pitchFamily="34" charset="-122"/>
            </a:endParaRPr>
          </a:p>
        </p:txBody>
      </p:sp>
      <p:pic>
        <p:nvPicPr>
          <p:cNvPr id="34" name="图片 33" descr="广汽Logo"/>
          <p:cNvPicPr>
            <a:picLocks noChangeAspect="1"/>
          </p:cNvPicPr>
          <p:nvPr/>
        </p:nvPicPr>
        <p:blipFill>
          <a:blip r:embed="rId4"/>
          <a:stretch>
            <a:fillRect/>
          </a:stretch>
        </p:blipFill>
        <p:spPr>
          <a:xfrm>
            <a:off x="8064500" y="2376805"/>
            <a:ext cx="1064260" cy="692150"/>
          </a:xfrm>
          <a:prstGeom prst="rect">
            <a:avLst/>
          </a:prstGeom>
        </p:spPr>
      </p:pic>
      <p:sp>
        <p:nvSpPr>
          <p:cNvPr id="35" name="圆角矩形 34"/>
          <p:cNvSpPr/>
          <p:nvPr/>
        </p:nvSpPr>
        <p:spPr>
          <a:xfrm>
            <a:off x="10403840" y="5420995"/>
            <a:ext cx="1788160" cy="6654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t01f028f304764fd2dc"/>
          <p:cNvPicPr>
            <a:picLocks noChangeAspect="1"/>
          </p:cNvPicPr>
          <p:nvPr/>
        </p:nvPicPr>
        <p:blipFill>
          <a:blip r:embed="rId5"/>
          <a:stretch>
            <a:fillRect/>
          </a:stretch>
        </p:blipFill>
        <p:spPr>
          <a:xfrm>
            <a:off x="2344420" y="2380615"/>
            <a:ext cx="1132840" cy="692785"/>
          </a:xfrm>
          <a:prstGeom prst="rect">
            <a:avLst/>
          </a:prstGeom>
        </p:spPr>
      </p:pic>
      <p:pic>
        <p:nvPicPr>
          <p:cNvPr id="19" name="图片 18" descr="未标题-2"/>
          <p:cNvPicPr>
            <a:picLocks noChangeAspect="1"/>
          </p:cNvPicPr>
          <p:nvPr/>
        </p:nvPicPr>
        <p:blipFill>
          <a:blip r:embed="rId6" cstate="print"/>
          <a:srcRect l="48119" t="8808" r="28081" b="8129"/>
          <a:stretch>
            <a:fillRect/>
          </a:stretch>
        </p:blipFill>
        <p:spPr>
          <a:xfrm>
            <a:off x="4997450" y="3813810"/>
            <a:ext cx="933450" cy="1303020"/>
          </a:xfrm>
          <a:prstGeom prst="roundRect">
            <a:avLst/>
          </a:prstGeom>
        </p:spPr>
      </p:pic>
      <p:pic>
        <p:nvPicPr>
          <p:cNvPr id="23" name="图片 22" descr="pc_corp_logo_tm_2c_b"/>
          <p:cNvPicPr>
            <a:picLocks noChangeAspect="1"/>
          </p:cNvPicPr>
          <p:nvPr/>
        </p:nvPicPr>
        <p:blipFill>
          <a:blip r:embed="rId7"/>
          <a:stretch>
            <a:fillRect/>
          </a:stretch>
        </p:blipFill>
        <p:spPr>
          <a:xfrm>
            <a:off x="5992495" y="2050415"/>
            <a:ext cx="1899920" cy="1511300"/>
          </a:xfrm>
          <a:prstGeom prst="rect">
            <a:avLst/>
          </a:prstGeom>
        </p:spPr>
      </p:pic>
      <p:cxnSp>
        <p:nvCxnSpPr>
          <p:cNvPr id="11" name="直接连接符 10"/>
          <p:cNvCxnSpPr/>
          <p:nvPr/>
        </p:nvCxnSpPr>
        <p:spPr>
          <a:xfrm flipH="1">
            <a:off x="8670925" y="3186430"/>
            <a:ext cx="10160" cy="47180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8670925" y="3643630"/>
            <a:ext cx="298450" cy="139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8982075" y="3657600"/>
            <a:ext cx="0" cy="15621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H="1" flipV="1">
            <a:off x="9981565" y="2018030"/>
            <a:ext cx="6350" cy="4705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 name="图片 17" descr="t0117fbc5af55ecdc21"/>
          <p:cNvPicPr>
            <a:picLocks noChangeAspect="1"/>
          </p:cNvPicPr>
          <p:nvPr/>
        </p:nvPicPr>
        <p:blipFill>
          <a:blip r:embed="rId8"/>
          <a:stretch>
            <a:fillRect/>
          </a:stretch>
        </p:blipFill>
        <p:spPr>
          <a:xfrm>
            <a:off x="3577590" y="2372360"/>
            <a:ext cx="1155700" cy="700405"/>
          </a:xfrm>
          <a:prstGeom prst="rect">
            <a:avLst/>
          </a:prstGeom>
        </p:spPr>
      </p:pic>
      <p:sp>
        <p:nvSpPr>
          <p:cNvPr id="15373" name="圆角矩形 87"/>
          <p:cNvSpPr>
            <a:spLocks noChangeArrowheads="1"/>
          </p:cNvSpPr>
          <p:nvPr/>
        </p:nvSpPr>
        <p:spPr bwMode="auto">
          <a:xfrm>
            <a:off x="229870" y="5647690"/>
            <a:ext cx="1178560" cy="438785"/>
          </a:xfrm>
          <a:prstGeom prst="roundRect">
            <a:avLst>
              <a:gd name="adj" fmla="val 9935"/>
            </a:avLst>
          </a:prstGeom>
          <a:solidFill>
            <a:schemeClr val="bg1">
              <a:lumMod val="65000"/>
            </a:schemeClr>
          </a:solidFill>
          <a:ln w="9525">
            <a:noFill/>
            <a:round/>
          </a:ln>
        </p:spPr>
        <p:txBody>
          <a:bodyPr lIns="0" tIns="0" rIns="0" bIns="0" anchor="ctr"/>
          <a:lstStyle/>
          <a:p>
            <a:pPr algn="ctr"/>
            <a:r>
              <a:rPr lang="zh-CN" altLang="en-US" dirty="0">
                <a:solidFill>
                  <a:srgbClr val="FFFFFF"/>
                </a:solidFill>
                <a:latin typeface="微软雅黑" panose="020B0503020204020204" pitchFamily="34" charset="-122"/>
                <a:ea typeface="微软雅黑" panose="020B0503020204020204" pitchFamily="34" charset="-122"/>
                <a:sym typeface="Arial Unicode MS" panose="020B0604020202020204" pitchFamily="34" charset="-122"/>
              </a:rPr>
              <a:t>简要说明</a:t>
            </a:r>
            <a:endParaRPr lang="zh-CN" altLang="en-US" dirty="0">
              <a:solidFill>
                <a:srgbClr val="FFFFFF"/>
              </a:solidFill>
              <a:latin typeface="微软雅黑" panose="020B0503020204020204" pitchFamily="34" charset="-122"/>
              <a:ea typeface="微软雅黑" panose="020B0503020204020204" pitchFamily="34" charset="-122"/>
              <a:sym typeface="Arial Unicode MS" panose="020B0604020202020204" pitchFamily="34" charset="-122"/>
            </a:endParaRPr>
          </a:p>
        </p:txBody>
      </p:sp>
      <p:sp>
        <p:nvSpPr>
          <p:cNvPr id="26" name="Content Placeholder 2"/>
          <p:cNvSpPr txBox="1"/>
          <p:nvPr/>
        </p:nvSpPr>
        <p:spPr>
          <a:xfrm>
            <a:off x="1562100" y="5600700"/>
            <a:ext cx="4318000" cy="837565"/>
          </a:xfrm>
          <a:prstGeom prst="rect">
            <a:avLst/>
          </a:prstGeom>
        </p:spPr>
        <p:txBody>
          <a:bodyPr vert="horz" lIns="91392" tIns="45696" rIns="91392" bIns="45696"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zh-CN" altLang="en-US" dirty="0">
                <a:solidFill>
                  <a:schemeClr val="tx1">
                    <a:lumMod val="95000"/>
                    <a:lumOff val="5000"/>
                  </a:schemeClr>
                </a:solidFill>
                <a:effectLst/>
                <a:latin typeface="微软雅黑" panose="020B0503020204020204" pitchFamily="34" charset="-122"/>
                <a:ea typeface="微软雅黑" panose="020B0503020204020204" pitchFamily="34" charset="-122"/>
                <a:sym typeface="Gill Sans" charset="0"/>
              </a:rPr>
              <a:t>截止到目前，中国市场上高端变速箱油</a:t>
            </a:r>
            <a:r>
              <a:rPr lang="en-US" altLang="zh-CN" dirty="0">
                <a:solidFill>
                  <a:schemeClr val="tx1">
                    <a:lumMod val="95000"/>
                    <a:lumOff val="5000"/>
                  </a:schemeClr>
                </a:solidFill>
                <a:effectLst/>
                <a:latin typeface="微软雅黑" panose="020B0503020204020204" pitchFamily="34" charset="-122"/>
                <a:ea typeface="微软雅黑" panose="020B0503020204020204" pitchFamily="34" charset="-122"/>
                <a:sym typeface="Gill Sans" charset="0"/>
              </a:rPr>
              <a:t>DEXRON Ⅵ </a:t>
            </a:r>
            <a:r>
              <a:rPr lang="en-US" altLang="zh-CN" sz="2000" i="1" dirty="0">
                <a:ln w="10160">
                  <a:solidFill>
                    <a:schemeClr val="accent5"/>
                  </a:solidFill>
                  <a:prstDash val="solid"/>
                </a:ln>
                <a:solidFill>
                  <a:srgbClr val="FFFFFF"/>
                </a:solidFill>
                <a:effectLst/>
                <a:latin typeface="微软雅黑" panose="020B0503020204020204" pitchFamily="34" charset="-122"/>
                <a:ea typeface="微软雅黑" panose="020B0503020204020204" pitchFamily="34" charset="-122"/>
                <a:sym typeface="Gill Sans" charset="0"/>
              </a:rPr>
              <a:t>65 % </a:t>
            </a:r>
            <a:r>
              <a:rPr lang="zh-CN" altLang="en-US" dirty="0">
                <a:solidFill>
                  <a:schemeClr val="tx1">
                    <a:lumMod val="95000"/>
                    <a:lumOff val="5000"/>
                  </a:schemeClr>
                </a:solidFill>
                <a:effectLst/>
                <a:latin typeface="微软雅黑" panose="020B0503020204020204" pitchFamily="34" charset="-122"/>
                <a:ea typeface="微软雅黑" panose="020B0503020204020204" pitchFamily="34" charset="-122"/>
                <a:sym typeface="Gill Sans" charset="0"/>
              </a:rPr>
              <a:t>以上均由我司提供</a:t>
            </a:r>
            <a:r>
              <a:rPr lang="zh-CN" altLang="en-US" sz="1800" dirty="0">
                <a:solidFill>
                  <a:schemeClr val="tx1">
                    <a:lumMod val="95000"/>
                    <a:lumOff val="5000"/>
                  </a:schemeClr>
                </a:solidFill>
                <a:effectLst/>
                <a:latin typeface="微软雅黑" panose="020B0503020204020204" pitchFamily="34" charset="-122"/>
                <a:ea typeface="微软雅黑" panose="020B0503020204020204" pitchFamily="34" charset="-122"/>
                <a:sym typeface="Gill Sans" charset="0"/>
              </a:rPr>
              <a:t>。</a:t>
            </a:r>
            <a:endParaRPr lang="zh-CN" altLang="en-US" sz="1800" dirty="0">
              <a:solidFill>
                <a:schemeClr val="tx1">
                  <a:lumMod val="95000"/>
                  <a:lumOff val="5000"/>
                </a:schemeClr>
              </a:solidFill>
              <a:effectLst/>
              <a:latin typeface="微软雅黑" panose="020B0503020204020204" pitchFamily="34" charset="-122"/>
              <a:ea typeface="微软雅黑" panose="020B0503020204020204" pitchFamily="34" charset="-122"/>
              <a:sym typeface="Gill Sans" charset="0"/>
            </a:endParaRPr>
          </a:p>
          <a:p>
            <a:pPr marL="0" indent="0" algn="just">
              <a:buNone/>
            </a:pPr>
            <a:endParaRPr lang="zh-CN" altLang="en-US" sz="1800" dirty="0">
              <a:solidFill>
                <a:schemeClr val="tx1">
                  <a:lumMod val="95000"/>
                  <a:lumOff val="5000"/>
                </a:schemeClr>
              </a:solidFill>
              <a:effectLst/>
              <a:latin typeface="微软雅黑" panose="020B0503020204020204" pitchFamily="34" charset="-122"/>
              <a:ea typeface="微软雅黑" panose="020B0503020204020204" pitchFamily="34" charset="-122"/>
              <a:sym typeface="Gill Sans" charset="0"/>
            </a:endParaRPr>
          </a:p>
        </p:txBody>
      </p:sp>
      <p:grpSp>
        <p:nvGrpSpPr>
          <p:cNvPr id="39" name="组合 38"/>
          <p:cNvGrpSpPr/>
          <p:nvPr/>
        </p:nvGrpSpPr>
        <p:grpSpPr>
          <a:xfrm>
            <a:off x="3869055" y="921385"/>
            <a:ext cx="1671955" cy="1254760"/>
            <a:chOff x="3671" y="1276"/>
            <a:chExt cx="2633" cy="1976"/>
          </a:xfrm>
        </p:grpSpPr>
        <p:pic>
          <p:nvPicPr>
            <p:cNvPr id="27" name="图片 26" descr="未标题-1"/>
            <p:cNvPicPr>
              <a:picLocks noChangeAspect="1"/>
            </p:cNvPicPr>
            <p:nvPr/>
          </p:nvPicPr>
          <p:blipFill>
            <a:blip r:embed="rId9" cstate="print"/>
            <a:srcRect l="28817" t="3417" r="41389" b="2486"/>
            <a:stretch>
              <a:fillRect/>
            </a:stretch>
          </p:blipFill>
          <p:spPr>
            <a:xfrm>
              <a:off x="5244" y="1342"/>
              <a:ext cx="1061" cy="1885"/>
            </a:xfrm>
            <a:prstGeom prst="rect">
              <a:avLst/>
            </a:prstGeom>
          </p:spPr>
        </p:pic>
        <p:pic>
          <p:nvPicPr>
            <p:cNvPr id="28" name="图片 27" descr="TB2ZDgxiVXXXXcVXpXXXXXXXXXX_!!2654800015.jpg_430x430q90"/>
            <p:cNvPicPr>
              <a:picLocks noChangeAspect="1"/>
            </p:cNvPicPr>
            <p:nvPr/>
          </p:nvPicPr>
          <p:blipFill>
            <a:blip r:embed="rId10" cstate="print"/>
            <a:srcRect l="15078" t="3639" r="14811" b="3383"/>
            <a:stretch>
              <a:fillRect/>
            </a:stretch>
          </p:blipFill>
          <p:spPr>
            <a:xfrm>
              <a:off x="3671" y="1276"/>
              <a:ext cx="1490" cy="1976"/>
            </a:xfrm>
            <a:prstGeom prst="rect">
              <a:avLst/>
            </a:prstGeom>
          </p:spPr>
        </p:pic>
      </p:grpSp>
      <p:pic>
        <p:nvPicPr>
          <p:cNvPr id="6" name="图片 5" descr="广汽Logo"/>
          <p:cNvPicPr>
            <a:picLocks noChangeAspect="1"/>
          </p:cNvPicPr>
          <p:nvPr/>
        </p:nvPicPr>
        <p:blipFill>
          <a:blip r:embed="rId4"/>
          <a:stretch>
            <a:fillRect/>
          </a:stretch>
        </p:blipFill>
        <p:spPr>
          <a:xfrm>
            <a:off x="4827905" y="2381250"/>
            <a:ext cx="1076960" cy="700405"/>
          </a:xfrm>
          <a:prstGeom prst="rect">
            <a:avLst/>
          </a:prstGeom>
        </p:spPr>
      </p:pic>
      <p:grpSp>
        <p:nvGrpSpPr>
          <p:cNvPr id="58" name="组合 57"/>
          <p:cNvGrpSpPr/>
          <p:nvPr/>
        </p:nvGrpSpPr>
        <p:grpSpPr>
          <a:xfrm>
            <a:off x="2378075" y="3673475"/>
            <a:ext cx="1653540" cy="1299210"/>
            <a:chOff x="2183" y="6005"/>
            <a:chExt cx="2604" cy="2046"/>
          </a:xfrm>
        </p:grpSpPr>
        <p:pic>
          <p:nvPicPr>
            <p:cNvPr id="45" name="图片 44" descr="微信图片_20170405140346"/>
            <p:cNvPicPr>
              <a:picLocks noChangeAspect="1"/>
            </p:cNvPicPr>
            <p:nvPr/>
          </p:nvPicPr>
          <p:blipFill>
            <a:blip r:embed="rId11" cstate="print"/>
            <a:stretch>
              <a:fillRect/>
            </a:stretch>
          </p:blipFill>
          <p:spPr>
            <a:xfrm>
              <a:off x="2183" y="6005"/>
              <a:ext cx="1448" cy="2047"/>
            </a:xfrm>
            <a:prstGeom prst="rect">
              <a:avLst/>
            </a:prstGeom>
          </p:spPr>
        </p:pic>
        <p:pic>
          <p:nvPicPr>
            <p:cNvPr id="47" name="图片 46" descr="微信图片_20170405140420"/>
            <p:cNvPicPr>
              <a:picLocks noChangeAspect="1"/>
            </p:cNvPicPr>
            <p:nvPr/>
          </p:nvPicPr>
          <p:blipFill>
            <a:blip r:embed="rId12" cstate="print"/>
            <a:stretch>
              <a:fillRect/>
            </a:stretch>
          </p:blipFill>
          <p:spPr>
            <a:xfrm>
              <a:off x="3809" y="6261"/>
              <a:ext cx="978" cy="1778"/>
            </a:xfrm>
            <a:prstGeom prst="rect">
              <a:avLst/>
            </a:prstGeom>
          </p:spPr>
        </p:pic>
      </p:grpSp>
      <p:cxnSp>
        <p:nvCxnSpPr>
          <p:cNvPr id="48" name="直接连接符 47"/>
          <p:cNvCxnSpPr/>
          <p:nvPr/>
        </p:nvCxnSpPr>
        <p:spPr>
          <a:xfrm flipH="1">
            <a:off x="2834005" y="3157855"/>
            <a:ext cx="3810" cy="3987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2834005" y="3542030"/>
            <a:ext cx="298450" cy="139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a:off x="3131185" y="3569970"/>
            <a:ext cx="0" cy="15621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5147310" y="3186430"/>
            <a:ext cx="10160" cy="47180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5147310" y="3643630"/>
            <a:ext cx="298450" cy="139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a:off x="5464175" y="3657600"/>
            <a:ext cx="0" cy="15621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2410460" y="5028565"/>
            <a:ext cx="2073275" cy="319405"/>
          </a:xfrm>
          <a:prstGeom prst="rect">
            <a:avLst/>
          </a:prstGeom>
          <a:noFill/>
        </p:spPr>
        <p:txBody>
          <a:bodyPr wrap="square" rtlCol="0" anchor="t">
            <a:spAutoFit/>
          </a:bodyPr>
          <a:lstStyle/>
          <a:p>
            <a:pPr algn="just">
              <a:lnSpc>
                <a:spcPct val="100000"/>
              </a:lnSpc>
            </a:pPr>
            <a:r>
              <a:rPr lang="en-US" sz="1400" b="1" dirty="0">
                <a:solidFill>
                  <a:schemeClr val="tx1">
                    <a:lumMod val="95000"/>
                    <a:lumOff val="5000"/>
                  </a:schemeClr>
                </a:solidFill>
                <a:effectLst/>
                <a:latin typeface="微软雅黑" panose="020B0503020204020204" pitchFamily="34" charset="-122"/>
                <a:ea typeface="微软雅黑" panose="020B0503020204020204" pitchFamily="34" charset="-122"/>
                <a:sym typeface="Gill Sans" charset="0"/>
              </a:rPr>
              <a:t>2016</a:t>
            </a:r>
            <a:r>
              <a:rPr lang="zh-CN" altLang="en-US" sz="1400" b="1" dirty="0">
                <a:solidFill>
                  <a:schemeClr val="tx1">
                    <a:lumMod val="95000"/>
                    <a:lumOff val="5000"/>
                  </a:schemeClr>
                </a:solidFill>
                <a:effectLst/>
                <a:latin typeface="微软雅黑" panose="020B0503020204020204" pitchFamily="34" charset="-122"/>
                <a:ea typeface="微软雅黑" panose="020B0503020204020204" pitchFamily="34" charset="-122"/>
                <a:sym typeface="Gill Sans" charset="0"/>
              </a:rPr>
              <a:t>年   通用合作</a:t>
            </a:r>
            <a:endParaRPr lang="zh-CN" altLang="en-US" b="1">
              <a:effectLst/>
            </a:endParaRPr>
          </a:p>
        </p:txBody>
      </p:sp>
      <p:sp>
        <p:nvSpPr>
          <p:cNvPr id="59" name="文本框 58"/>
          <p:cNvSpPr txBox="1"/>
          <p:nvPr/>
        </p:nvSpPr>
        <p:spPr>
          <a:xfrm>
            <a:off x="8713470" y="168275"/>
            <a:ext cx="3118485" cy="483235"/>
          </a:xfrm>
          <a:prstGeom prst="rect">
            <a:avLst/>
          </a:prstGeom>
          <a:noFill/>
        </p:spPr>
        <p:txBody>
          <a:bodyPr wrap="square" rtlCol="0" anchor="t">
            <a:spAutoFit/>
          </a:bodyPr>
          <a:lstStyle/>
          <a:p>
            <a:r>
              <a:rPr lang="en-US" altLang="zh-CN" sz="2400" b="1">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Luoshi  Lubricants</a:t>
            </a:r>
            <a:endParaRPr lang="en-US" altLang="zh-CN" sz="2400" b="1">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pic>
        <p:nvPicPr>
          <p:cNvPr id="60" name="图片 59" descr="20130517090400200"/>
          <p:cNvPicPr>
            <a:picLocks noChangeAspect="1"/>
          </p:cNvPicPr>
          <p:nvPr/>
        </p:nvPicPr>
        <p:blipFill>
          <a:blip r:embed="rId13"/>
          <a:stretch>
            <a:fillRect/>
          </a:stretch>
        </p:blipFill>
        <p:spPr>
          <a:xfrm>
            <a:off x="1083945" y="2381250"/>
            <a:ext cx="1102995" cy="700405"/>
          </a:xfrm>
          <a:prstGeom prst="rect">
            <a:avLst/>
          </a:prstGeom>
        </p:spPr>
      </p:pic>
      <p:cxnSp>
        <p:nvCxnSpPr>
          <p:cNvPr id="61" name="直接箭头连接符 60"/>
          <p:cNvCxnSpPr/>
          <p:nvPr/>
        </p:nvCxnSpPr>
        <p:spPr>
          <a:xfrm flipV="1">
            <a:off x="4158615" y="2136775"/>
            <a:ext cx="2540" cy="3429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直接箭头连接符 62"/>
          <p:cNvCxnSpPr/>
          <p:nvPr/>
        </p:nvCxnSpPr>
        <p:spPr>
          <a:xfrm flipH="1" flipV="1">
            <a:off x="1620520" y="2132965"/>
            <a:ext cx="6350" cy="4705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4" name="组合 63"/>
          <p:cNvGrpSpPr/>
          <p:nvPr/>
        </p:nvGrpSpPr>
        <p:grpSpPr>
          <a:xfrm>
            <a:off x="1148080" y="1026160"/>
            <a:ext cx="1140460" cy="1024255"/>
            <a:chOff x="1849" y="4015"/>
            <a:chExt cx="1796" cy="1782"/>
          </a:xfrm>
        </p:grpSpPr>
        <p:pic>
          <p:nvPicPr>
            <p:cNvPr id="2051" name="Picture 3" descr="C:\Users\Administrator\Desktop\ATF.png"/>
            <p:cNvPicPr>
              <a:picLocks noChangeAspect="1" noChangeArrowheads="1"/>
            </p:cNvPicPr>
            <p:nvPr/>
          </p:nvPicPr>
          <p:blipFill>
            <a:blip r:embed="rId14" cstate="print"/>
            <a:srcRect/>
            <a:stretch>
              <a:fillRect/>
            </a:stretch>
          </p:blipFill>
          <p:spPr bwMode="auto">
            <a:xfrm>
              <a:off x="1849" y="4015"/>
              <a:ext cx="903" cy="1783"/>
            </a:xfrm>
            <a:prstGeom prst="rect">
              <a:avLst/>
            </a:prstGeom>
            <a:noFill/>
          </p:spPr>
        </p:pic>
        <p:pic>
          <p:nvPicPr>
            <p:cNvPr id="2050" name="Picture 2" descr="C:\Users\Administrator\Desktop\temp_F1B477B6-FBD7-49A0-BEE8-87F6C67457B3.jpeg"/>
            <p:cNvPicPr>
              <a:picLocks noChangeAspect="1" noChangeArrowheads="1"/>
            </p:cNvPicPr>
            <p:nvPr/>
          </p:nvPicPr>
          <p:blipFill>
            <a:blip r:embed="rId15" cstate="print"/>
            <a:srcRect/>
            <a:stretch>
              <a:fillRect/>
            </a:stretch>
          </p:blipFill>
          <p:spPr bwMode="auto">
            <a:xfrm>
              <a:off x="2753" y="4015"/>
              <a:ext cx="892" cy="1782"/>
            </a:xfrm>
            <a:prstGeom prst="rect">
              <a:avLst/>
            </a:prstGeom>
            <a:noFill/>
          </p:spPr>
        </p:pic>
      </p:grpSp>
      <p:sp>
        <p:nvSpPr>
          <p:cNvPr id="65" name="Content Placeholder 2"/>
          <p:cNvSpPr txBox="1"/>
          <p:nvPr/>
        </p:nvSpPr>
        <p:spPr>
          <a:xfrm>
            <a:off x="2288540" y="1349375"/>
            <a:ext cx="1573530" cy="349250"/>
          </a:xfrm>
          <a:prstGeom prst="rect">
            <a:avLst/>
          </a:prstGeom>
        </p:spPr>
        <p:txBody>
          <a:bodyPr vert="horz" lIns="91392" tIns="45696" rIns="91392" bIns="45696"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altLang="zh-CN" sz="1400" b="1" dirty="0">
                <a:solidFill>
                  <a:schemeClr val="tx1">
                    <a:lumMod val="95000"/>
                    <a:lumOff val="5000"/>
                  </a:schemeClr>
                </a:solidFill>
                <a:effectLst/>
                <a:latin typeface="微软雅黑" panose="020B0503020204020204" pitchFamily="34" charset="-122"/>
                <a:ea typeface="微软雅黑" panose="020B0503020204020204" pitchFamily="34" charset="-122"/>
                <a:sym typeface="Gill Sans" charset="0"/>
              </a:rPr>
              <a:t>2014</a:t>
            </a:r>
            <a:r>
              <a:rPr lang="zh-CN" altLang="en-US" sz="1400" b="1" dirty="0">
                <a:solidFill>
                  <a:schemeClr val="tx1">
                    <a:lumMod val="95000"/>
                    <a:lumOff val="5000"/>
                  </a:schemeClr>
                </a:solidFill>
                <a:effectLst/>
                <a:latin typeface="微软雅黑" panose="020B0503020204020204" pitchFamily="34" charset="-122"/>
                <a:ea typeface="微软雅黑" panose="020B0503020204020204" pitchFamily="34" charset="-122"/>
                <a:sym typeface="Gill Sans" charset="0"/>
              </a:rPr>
              <a:t>年</a:t>
            </a:r>
            <a:endParaRPr lang="zh-CN" altLang="en-US" sz="1400" b="1" dirty="0">
              <a:solidFill>
                <a:schemeClr val="tx1">
                  <a:lumMod val="95000"/>
                  <a:lumOff val="5000"/>
                </a:schemeClr>
              </a:solidFill>
              <a:effectLst/>
              <a:latin typeface="微软雅黑" panose="020B0503020204020204" pitchFamily="34" charset="-122"/>
              <a:ea typeface="微软雅黑" panose="020B0503020204020204" pitchFamily="34" charset="-122"/>
              <a:sym typeface="Gill Sans" charset="0"/>
            </a:endParaRPr>
          </a:p>
          <a:p>
            <a:pPr marL="0" indent="0" algn="just">
              <a:buNone/>
            </a:pPr>
            <a:r>
              <a:rPr lang="zh-CN" altLang="en-US" sz="1400" b="1" dirty="0">
                <a:solidFill>
                  <a:schemeClr val="tx1">
                    <a:lumMod val="95000"/>
                    <a:lumOff val="5000"/>
                  </a:schemeClr>
                </a:solidFill>
                <a:effectLst/>
                <a:latin typeface="微软雅黑" panose="020B0503020204020204" pitchFamily="34" charset="-122"/>
                <a:ea typeface="微软雅黑" panose="020B0503020204020204" pitchFamily="34" charset="-122"/>
                <a:sym typeface="Gill Sans" charset="0"/>
              </a:rPr>
              <a:t>克莱斯勒合作</a:t>
            </a:r>
            <a:endParaRPr lang="zh-CN" altLang="en-US" sz="1400" b="1" dirty="0">
              <a:solidFill>
                <a:schemeClr val="tx1">
                  <a:lumMod val="95000"/>
                  <a:lumOff val="5000"/>
                </a:schemeClr>
              </a:solidFill>
              <a:effectLst/>
              <a:latin typeface="微软雅黑" panose="020B0503020204020204" pitchFamily="34" charset="-122"/>
              <a:ea typeface="微软雅黑" panose="020B0503020204020204" pitchFamily="34" charset="-122"/>
              <a:sym typeface="Gill Sans" charset="0"/>
            </a:endParaRPr>
          </a:p>
        </p:txBody>
      </p:sp>
      <p:sp>
        <p:nvSpPr>
          <p:cNvPr id="66" name="矩形 65"/>
          <p:cNvSpPr/>
          <p:nvPr/>
        </p:nvSpPr>
        <p:spPr>
          <a:xfrm>
            <a:off x="2045335" y="3698240"/>
            <a:ext cx="2295525" cy="1651000"/>
          </a:xfrm>
          <a:prstGeom prst="rect">
            <a:avLst/>
          </a:prstGeom>
          <a:solidFill>
            <a:schemeClr val="bg1">
              <a:lumMod val="6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down)">
                                      <p:cBhvr>
                                        <p:cTn id="10" dur="500"/>
                                        <p:tgtEl>
                                          <p:spTgt spid="6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down)">
                                      <p:cBhvr>
                                        <p:cTn id="16" dur="500"/>
                                        <p:tgtEl>
                                          <p:spTgt spid="41"/>
                                        </p:tgtEl>
                                      </p:cBhvr>
                                    </p:animEffect>
                                  </p:childTnLst>
                                </p:cTn>
                              </p:par>
                              <p:par>
                                <p:cTn id="17" presetID="2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par>
                                <p:cTn id="20" presetID="22" presetClass="entr" presetSubtype="4"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00"/>
                                        <p:tgtEl>
                                          <p:spTgt spid="3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down)">
                                      <p:cBhvr>
                                        <p:cTn id="28" dur="500"/>
                                        <p:tgtEl>
                                          <p:spTgt spid="3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down)">
                                      <p:cBhvr>
                                        <p:cTn id="34" dur="500"/>
                                        <p:tgtEl>
                                          <p:spTgt spid="38"/>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par>
                                <p:cTn id="41" presetID="22" presetClass="entr" presetSubtype="4"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down)">
                                      <p:cBhvr>
                                        <p:cTn id="43" dur="500"/>
                                        <p:tgtEl>
                                          <p:spTgt spid="34"/>
                                        </p:tgtEl>
                                      </p:cBhvr>
                                    </p:animEffect>
                                  </p:childTnLst>
                                </p:cTn>
                              </p:par>
                              <p:par>
                                <p:cTn id="44" presetID="22" presetClass="entr" presetSubtype="4"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down)">
                                      <p:cBhvr>
                                        <p:cTn id="46" dur="500"/>
                                        <p:tgtEl>
                                          <p:spTgt spid="8"/>
                                        </p:tgtEl>
                                      </p:cBhvr>
                                    </p:animEffect>
                                  </p:childTnLst>
                                </p:cTn>
                              </p:par>
                              <p:par>
                                <p:cTn id="47" presetID="22" presetClass="entr" presetSubtype="4"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500"/>
                                        <p:tgtEl>
                                          <p:spTgt spid="19"/>
                                        </p:tgtEl>
                                      </p:cBhvr>
                                    </p:animEffect>
                                  </p:childTnLst>
                                </p:cTn>
                              </p:par>
                              <p:par>
                                <p:cTn id="50" presetID="22" presetClass="entr" presetSubtype="4"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par>
                                <p:cTn id="53" presetID="22" presetClass="entr" presetSubtype="4"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500"/>
                                        <p:tgtEl>
                                          <p:spTgt spid="11"/>
                                        </p:tgtEl>
                                      </p:cBhvr>
                                    </p:animEffect>
                                  </p:childTnLst>
                                </p:cTn>
                              </p:par>
                              <p:par>
                                <p:cTn id="56" presetID="22" presetClass="entr" presetSubtype="4"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down)">
                                      <p:cBhvr>
                                        <p:cTn id="58" dur="500"/>
                                        <p:tgtEl>
                                          <p:spTgt spid="14"/>
                                        </p:tgtEl>
                                      </p:cBhvr>
                                    </p:animEffect>
                                  </p:childTnLst>
                                </p:cTn>
                              </p:par>
                              <p:par>
                                <p:cTn id="59" presetID="22" presetClass="entr" presetSubtype="4"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00"/>
                                        <p:tgtEl>
                                          <p:spTgt spid="15"/>
                                        </p:tgtEl>
                                      </p:cBhvr>
                                    </p:animEffect>
                                  </p:childTnLst>
                                </p:cTn>
                              </p:par>
                              <p:par>
                                <p:cTn id="62" presetID="22" presetClass="entr" presetSubtype="4" fill="hold"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down)">
                                      <p:cBhvr>
                                        <p:cTn id="64" dur="500"/>
                                        <p:tgtEl>
                                          <p:spTgt spid="17"/>
                                        </p:tgtEl>
                                      </p:cBhvr>
                                    </p:animEffect>
                                  </p:childTnLst>
                                </p:cTn>
                              </p:par>
                              <p:par>
                                <p:cTn id="65" presetID="22" presetClass="entr" presetSubtype="4"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15373"/>
                                        </p:tgtEl>
                                        <p:attrNameLst>
                                          <p:attrName>style.visibility</p:attrName>
                                        </p:attrNameLst>
                                      </p:cBhvr>
                                      <p:to>
                                        <p:strVal val="visible"/>
                                      </p:to>
                                    </p:set>
                                    <p:animEffect transition="in" filter="wipe(down)">
                                      <p:cBhvr>
                                        <p:cTn id="70" dur="500"/>
                                        <p:tgtEl>
                                          <p:spTgt spid="15373"/>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down)">
                                      <p:cBhvr>
                                        <p:cTn id="73" dur="500"/>
                                        <p:tgtEl>
                                          <p:spTgt spid="26"/>
                                        </p:tgtEl>
                                      </p:cBhvr>
                                    </p:animEffect>
                                  </p:childTnLst>
                                </p:cTn>
                              </p:par>
                              <p:par>
                                <p:cTn id="74" presetID="22" presetClass="entr" presetSubtype="4" fill="hold" nodeType="with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down)">
                                      <p:cBhvr>
                                        <p:cTn id="76" dur="500"/>
                                        <p:tgtEl>
                                          <p:spTgt spid="39"/>
                                        </p:tgtEl>
                                      </p:cBhvr>
                                    </p:animEffect>
                                  </p:childTnLst>
                                </p:cTn>
                              </p:par>
                              <p:par>
                                <p:cTn id="77" presetID="22" presetClass="entr" presetSubtype="4" fill="hold" nodeType="with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wipe(down)">
                                      <p:cBhvr>
                                        <p:cTn id="79" dur="500"/>
                                        <p:tgtEl>
                                          <p:spTgt spid="6"/>
                                        </p:tgtEl>
                                      </p:cBhvr>
                                    </p:animEffect>
                                  </p:childTnLst>
                                </p:cTn>
                              </p:par>
                              <p:par>
                                <p:cTn id="80" presetID="22" presetClass="entr" presetSubtype="4" fill="hold" nodeType="with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down)">
                                      <p:cBhvr>
                                        <p:cTn id="82" dur="500"/>
                                        <p:tgtEl>
                                          <p:spTgt spid="58"/>
                                        </p:tgtEl>
                                      </p:cBhvr>
                                    </p:animEffect>
                                  </p:childTnLst>
                                </p:cTn>
                              </p:par>
                              <p:par>
                                <p:cTn id="83" presetID="22" presetClass="entr" presetSubtype="4" fill="hold" nodeType="withEffect">
                                  <p:stCondLst>
                                    <p:cond delay="0"/>
                                  </p:stCondLst>
                                  <p:childTnLst>
                                    <p:set>
                                      <p:cBhvr>
                                        <p:cTn id="84" dur="1" fill="hold">
                                          <p:stCondLst>
                                            <p:cond delay="0"/>
                                          </p:stCondLst>
                                        </p:cTn>
                                        <p:tgtEl>
                                          <p:spTgt spid="48"/>
                                        </p:tgtEl>
                                        <p:attrNameLst>
                                          <p:attrName>style.visibility</p:attrName>
                                        </p:attrNameLst>
                                      </p:cBhvr>
                                      <p:to>
                                        <p:strVal val="visible"/>
                                      </p:to>
                                    </p:set>
                                    <p:animEffect transition="in" filter="wipe(down)">
                                      <p:cBhvr>
                                        <p:cTn id="85" dur="500"/>
                                        <p:tgtEl>
                                          <p:spTgt spid="48"/>
                                        </p:tgtEl>
                                      </p:cBhvr>
                                    </p:animEffect>
                                  </p:childTnLst>
                                </p:cTn>
                              </p:par>
                              <p:par>
                                <p:cTn id="86" presetID="22" presetClass="entr" presetSubtype="4" fill="hold" nodeType="with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wipe(down)">
                                      <p:cBhvr>
                                        <p:cTn id="88" dur="500"/>
                                        <p:tgtEl>
                                          <p:spTgt spid="49"/>
                                        </p:tgtEl>
                                      </p:cBhvr>
                                    </p:animEffect>
                                  </p:childTnLst>
                                </p:cTn>
                              </p:par>
                              <p:par>
                                <p:cTn id="89" presetID="22" presetClass="entr" presetSubtype="4"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down)">
                                      <p:cBhvr>
                                        <p:cTn id="91" dur="500"/>
                                        <p:tgtEl>
                                          <p:spTgt spid="50"/>
                                        </p:tgtEl>
                                      </p:cBhvr>
                                    </p:animEffect>
                                  </p:childTnLst>
                                </p:cTn>
                              </p:par>
                              <p:par>
                                <p:cTn id="92" presetID="22" presetClass="entr" presetSubtype="4" fill="hold" nodeType="withEffect">
                                  <p:stCondLst>
                                    <p:cond delay="0"/>
                                  </p:stCondLst>
                                  <p:childTnLst>
                                    <p:set>
                                      <p:cBhvr>
                                        <p:cTn id="93" dur="1" fill="hold">
                                          <p:stCondLst>
                                            <p:cond delay="0"/>
                                          </p:stCondLst>
                                        </p:cTn>
                                        <p:tgtEl>
                                          <p:spTgt spid="54"/>
                                        </p:tgtEl>
                                        <p:attrNameLst>
                                          <p:attrName>style.visibility</p:attrName>
                                        </p:attrNameLst>
                                      </p:cBhvr>
                                      <p:to>
                                        <p:strVal val="visible"/>
                                      </p:to>
                                    </p:set>
                                    <p:animEffect transition="in" filter="wipe(down)">
                                      <p:cBhvr>
                                        <p:cTn id="94" dur="500"/>
                                        <p:tgtEl>
                                          <p:spTgt spid="54"/>
                                        </p:tgtEl>
                                      </p:cBhvr>
                                    </p:animEffect>
                                  </p:childTnLst>
                                </p:cTn>
                              </p:par>
                              <p:par>
                                <p:cTn id="95" presetID="22" presetClass="entr" presetSubtype="4" fill="hold" nodeType="with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wipe(down)">
                                      <p:cBhvr>
                                        <p:cTn id="97" dur="500"/>
                                        <p:tgtEl>
                                          <p:spTgt spid="55"/>
                                        </p:tgtEl>
                                      </p:cBhvr>
                                    </p:animEffect>
                                  </p:childTnLst>
                                </p:cTn>
                              </p:par>
                              <p:par>
                                <p:cTn id="98" presetID="22" presetClass="entr" presetSubtype="4"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down)">
                                      <p:cBhvr>
                                        <p:cTn id="100" dur="500"/>
                                        <p:tgtEl>
                                          <p:spTgt spid="56"/>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57"/>
                                        </p:tgtEl>
                                        <p:attrNameLst>
                                          <p:attrName>style.visibility</p:attrName>
                                        </p:attrNameLst>
                                      </p:cBhvr>
                                      <p:to>
                                        <p:strVal val="visible"/>
                                      </p:to>
                                    </p:set>
                                    <p:animEffect transition="in" filter="wipe(down)">
                                      <p:cBhvr>
                                        <p:cTn id="103" dur="500"/>
                                        <p:tgtEl>
                                          <p:spTgt spid="57"/>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59"/>
                                        </p:tgtEl>
                                        <p:attrNameLst>
                                          <p:attrName>style.visibility</p:attrName>
                                        </p:attrNameLst>
                                      </p:cBhvr>
                                      <p:to>
                                        <p:strVal val="visible"/>
                                      </p:to>
                                    </p:set>
                                    <p:animEffect transition="in" filter="wipe(down)">
                                      <p:cBhvr>
                                        <p:cTn id="106" dur="500"/>
                                        <p:tgtEl>
                                          <p:spTgt spid="59"/>
                                        </p:tgtEl>
                                      </p:cBhvr>
                                    </p:animEffect>
                                  </p:childTnLst>
                                </p:cTn>
                              </p:par>
                              <p:par>
                                <p:cTn id="107" presetID="22" presetClass="entr" presetSubtype="4" fill="hold" nodeType="withEffect">
                                  <p:stCondLst>
                                    <p:cond delay="0"/>
                                  </p:stCondLst>
                                  <p:childTnLst>
                                    <p:set>
                                      <p:cBhvr>
                                        <p:cTn id="108" dur="1" fill="hold">
                                          <p:stCondLst>
                                            <p:cond delay="0"/>
                                          </p:stCondLst>
                                        </p:cTn>
                                        <p:tgtEl>
                                          <p:spTgt spid="60"/>
                                        </p:tgtEl>
                                        <p:attrNameLst>
                                          <p:attrName>style.visibility</p:attrName>
                                        </p:attrNameLst>
                                      </p:cBhvr>
                                      <p:to>
                                        <p:strVal val="visible"/>
                                      </p:to>
                                    </p:set>
                                    <p:animEffect transition="in" filter="wipe(down)">
                                      <p:cBhvr>
                                        <p:cTn id="109" dur="500"/>
                                        <p:tgtEl>
                                          <p:spTgt spid="60"/>
                                        </p:tgtEl>
                                      </p:cBhvr>
                                    </p:animEffect>
                                  </p:childTnLst>
                                </p:cTn>
                              </p:par>
                              <p:par>
                                <p:cTn id="110" presetID="22" presetClass="entr" presetSubtype="4" fill="hold" nodeType="with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down)">
                                      <p:cBhvr>
                                        <p:cTn id="112" dur="500"/>
                                        <p:tgtEl>
                                          <p:spTgt spid="61"/>
                                        </p:tgtEl>
                                      </p:cBhvr>
                                    </p:animEffect>
                                  </p:childTnLst>
                                </p:cTn>
                              </p:par>
                              <p:par>
                                <p:cTn id="113" presetID="22" presetClass="entr" presetSubtype="4" fill="hold" nodeType="withEffect">
                                  <p:stCondLst>
                                    <p:cond delay="0"/>
                                  </p:stCondLst>
                                  <p:childTnLst>
                                    <p:set>
                                      <p:cBhvr>
                                        <p:cTn id="114" dur="1" fill="hold">
                                          <p:stCondLst>
                                            <p:cond delay="0"/>
                                          </p:stCondLst>
                                        </p:cTn>
                                        <p:tgtEl>
                                          <p:spTgt spid="63"/>
                                        </p:tgtEl>
                                        <p:attrNameLst>
                                          <p:attrName>style.visibility</p:attrName>
                                        </p:attrNameLst>
                                      </p:cBhvr>
                                      <p:to>
                                        <p:strVal val="visible"/>
                                      </p:to>
                                    </p:set>
                                    <p:animEffect transition="in" filter="wipe(down)">
                                      <p:cBhvr>
                                        <p:cTn id="115" dur="500"/>
                                        <p:tgtEl>
                                          <p:spTgt spid="63"/>
                                        </p:tgtEl>
                                      </p:cBhvr>
                                    </p:animEffect>
                                  </p:childTnLst>
                                </p:cTn>
                              </p:par>
                              <p:par>
                                <p:cTn id="116" presetID="22" presetClass="entr" presetSubtype="4" fill="hold" nodeType="withEffect">
                                  <p:stCondLst>
                                    <p:cond delay="0"/>
                                  </p:stCondLst>
                                  <p:childTnLst>
                                    <p:set>
                                      <p:cBhvr>
                                        <p:cTn id="117" dur="1" fill="hold">
                                          <p:stCondLst>
                                            <p:cond delay="0"/>
                                          </p:stCondLst>
                                        </p:cTn>
                                        <p:tgtEl>
                                          <p:spTgt spid="64"/>
                                        </p:tgtEl>
                                        <p:attrNameLst>
                                          <p:attrName>style.visibility</p:attrName>
                                        </p:attrNameLst>
                                      </p:cBhvr>
                                      <p:to>
                                        <p:strVal val="visible"/>
                                      </p:to>
                                    </p:set>
                                    <p:animEffect transition="in" filter="wipe(down)">
                                      <p:cBhvr>
                                        <p:cTn id="118" dur="500"/>
                                        <p:tgtEl>
                                          <p:spTgt spid="64"/>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ipe(down)">
                                      <p:cBhvr>
                                        <p:cTn id="121" dur="500"/>
                                        <p:tgtEl>
                                          <p:spTgt spid="65"/>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66"/>
                                        </p:tgtEl>
                                        <p:attrNameLst>
                                          <p:attrName>style.visibility</p:attrName>
                                        </p:attrNameLst>
                                      </p:cBhvr>
                                      <p:to>
                                        <p:strVal val="visible"/>
                                      </p:to>
                                    </p:set>
                                    <p:animEffect transition="in" filter="wipe(down)">
                                      <p:cBhvr>
                                        <p:cTn id="124" dur="500"/>
                                        <p:tgtEl>
                                          <p:spTgt spid="66"/>
                                        </p:tgtEl>
                                      </p:cBhvr>
                                    </p:animEffect>
                                  </p:childTnLst>
                                </p:cTn>
                              </p:par>
                              <p:par>
                                <p:cTn id="125" presetID="22" presetClass="entr" presetSubtype="4" fill="hold" nodeType="withEffect">
                                  <p:stCondLst>
                                    <p:cond delay="0"/>
                                  </p:stCondLst>
                                  <p:childTnLst>
                                    <p:set>
                                      <p:cBhvr>
                                        <p:cTn id="126" dur="1" fill="hold">
                                          <p:stCondLst>
                                            <p:cond delay="0"/>
                                          </p:stCondLst>
                                        </p:cTn>
                                        <p:tgtEl>
                                          <p:spTgt spid="7"/>
                                        </p:tgtEl>
                                        <p:attrNameLst>
                                          <p:attrName>style.visibility</p:attrName>
                                        </p:attrNameLst>
                                      </p:cBhvr>
                                      <p:to>
                                        <p:strVal val="visible"/>
                                      </p:to>
                                    </p:set>
                                    <p:animEffect transition="in" filter="wipe(down)">
                                      <p:cBhvr>
                                        <p:cTn id="127" dur="500"/>
                                        <p:tgtEl>
                                          <p:spTgt spid="7"/>
                                        </p:tgtEl>
                                      </p:cBhvr>
                                    </p:animEffect>
                                  </p:childTnLst>
                                </p:cTn>
                              </p:par>
                              <p:par>
                                <p:cTn id="128" presetID="22" presetClass="entr" presetSubtype="4" fill="hold" grpId="0" nodeType="withEffect">
                                  <p:stCondLst>
                                    <p:cond delay="0"/>
                                  </p:stCondLst>
                                  <p:childTnLst>
                                    <p:set>
                                      <p:cBhvr>
                                        <p:cTn id="129" dur="1" fill="hold">
                                          <p:stCondLst>
                                            <p:cond delay="0"/>
                                          </p:stCondLst>
                                        </p:cTn>
                                        <p:tgtEl>
                                          <p:spTgt spid="31"/>
                                        </p:tgtEl>
                                        <p:attrNameLst>
                                          <p:attrName>style.visibility</p:attrName>
                                        </p:attrNameLst>
                                      </p:cBhvr>
                                      <p:to>
                                        <p:strVal val="visible"/>
                                      </p:to>
                                    </p:set>
                                    <p:animEffect transition="in" filter="wipe(down)">
                                      <p:cBhvr>
                                        <p:cTn id="130" dur="500"/>
                                        <p:tgtEl>
                                          <p:spTgt spid="31"/>
                                        </p:tgtEl>
                                      </p:cBhvr>
                                    </p:animEffect>
                                  </p:childTnLst>
                                </p:cTn>
                              </p:par>
                              <p:par>
                                <p:cTn id="131" presetID="22" presetClass="entr" presetSubtype="4" fill="hold" grpId="0" nodeType="withEffect">
                                  <p:stCondLst>
                                    <p:cond delay="0"/>
                                  </p:stCondLst>
                                  <p:childTnLst>
                                    <p:set>
                                      <p:cBhvr>
                                        <p:cTn id="132" dur="1" fill="hold">
                                          <p:stCondLst>
                                            <p:cond delay="0"/>
                                          </p:stCondLst>
                                        </p:cTn>
                                        <p:tgtEl>
                                          <p:spTgt spid="9"/>
                                        </p:tgtEl>
                                        <p:attrNameLst>
                                          <p:attrName>style.visibility</p:attrName>
                                        </p:attrNameLst>
                                      </p:cBhvr>
                                      <p:to>
                                        <p:strVal val="visible"/>
                                      </p:to>
                                    </p:set>
                                    <p:animEffect transition="in" filter="wipe(down)">
                                      <p:cBhvr>
                                        <p:cTn id="133" dur="500"/>
                                        <p:tgtEl>
                                          <p:spTgt spid="9"/>
                                        </p:tgtEl>
                                      </p:cBhvr>
                                    </p:animEffect>
                                  </p:childTnLst>
                                </p:cTn>
                              </p:par>
                              <p:par>
                                <p:cTn id="134" presetID="22" presetClass="entr" presetSubtype="4" fill="hold" grpId="0" nodeType="withEffect">
                                  <p:stCondLst>
                                    <p:cond delay="0"/>
                                  </p:stCondLst>
                                  <p:childTnLst>
                                    <p:set>
                                      <p:cBhvr>
                                        <p:cTn id="135" dur="1" fill="hold">
                                          <p:stCondLst>
                                            <p:cond delay="0"/>
                                          </p:stCondLst>
                                        </p:cTn>
                                        <p:tgtEl>
                                          <p:spTgt spid="184"/>
                                        </p:tgtEl>
                                        <p:attrNameLst>
                                          <p:attrName>style.visibility</p:attrName>
                                        </p:attrNameLst>
                                      </p:cBhvr>
                                      <p:to>
                                        <p:strVal val="visible"/>
                                      </p:to>
                                    </p:set>
                                    <p:animEffect transition="in" filter="wipe(down)">
                                      <p:cBhvr>
                                        <p:cTn id="136" dur="500"/>
                                        <p:tgtEl>
                                          <p:spTgt spid="184"/>
                                        </p:tgtEl>
                                      </p:cBhvr>
                                    </p:animEffect>
                                  </p:childTnLst>
                                </p:cTn>
                              </p:par>
                              <p:par>
                                <p:cTn id="137" presetID="22" presetClass="entr" presetSubtype="4" fill="hold" nodeType="withEffect">
                                  <p:stCondLst>
                                    <p:cond delay="0"/>
                                  </p:stCondLst>
                                  <p:childTnLst>
                                    <p:set>
                                      <p:cBhvr>
                                        <p:cTn id="138" dur="1" fill="hold">
                                          <p:stCondLst>
                                            <p:cond delay="0"/>
                                          </p:stCondLst>
                                        </p:cTn>
                                        <p:tgtEl>
                                          <p:spTgt spid="5"/>
                                        </p:tgtEl>
                                        <p:attrNameLst>
                                          <p:attrName>style.visibility</p:attrName>
                                        </p:attrNameLst>
                                      </p:cBhvr>
                                      <p:to>
                                        <p:strVal val="visible"/>
                                      </p:to>
                                    </p:set>
                                    <p:animEffect transition="in" filter="wipe(down)">
                                      <p:cBhvr>
                                        <p:cTn id="139" dur="500"/>
                                        <p:tgtEl>
                                          <p:spTgt spid="5"/>
                                        </p:tgtEl>
                                      </p:cBhvr>
                                    </p:animEffect>
                                  </p:childTnLst>
                                </p:cTn>
                              </p:par>
                              <p:par>
                                <p:cTn id="140" presetID="22" presetClass="entr" presetSubtype="4" fill="hold" grpId="0" nodeType="withEffect">
                                  <p:stCondLst>
                                    <p:cond delay="0"/>
                                  </p:stCondLst>
                                  <p:childTnLst>
                                    <p:set>
                                      <p:cBhvr>
                                        <p:cTn id="141" dur="1" fill="hold">
                                          <p:stCondLst>
                                            <p:cond delay="0"/>
                                          </p:stCondLst>
                                        </p:cTn>
                                        <p:tgtEl>
                                          <p:spTgt spid="10"/>
                                        </p:tgtEl>
                                        <p:attrNameLst>
                                          <p:attrName>style.visibility</p:attrName>
                                        </p:attrNameLst>
                                      </p:cBhvr>
                                      <p:to>
                                        <p:strVal val="visible"/>
                                      </p:to>
                                    </p:set>
                                    <p:animEffect transition="in" filter="wipe(down)">
                                      <p:cBhvr>
                                        <p:cTn id="1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62" grpId="0" animBg="1"/>
      <p:bldP spid="30" grpId="0" animBg="1"/>
      <p:bldP spid="41" grpId="0" animBg="1"/>
      <p:bldP spid="32" grpId="0"/>
      <p:bldP spid="37" grpId="0"/>
      <p:bldP spid="13" grpId="0"/>
      <p:bldP spid="38" grpId="0"/>
      <p:bldP spid="24" grpId="0" animBg="1"/>
      <p:bldP spid="29" grpId="0" animBg="1"/>
      <p:bldP spid="15373" grpId="0" animBg="1"/>
      <p:bldP spid="26" grpId="0"/>
      <p:bldP spid="57" grpId="0"/>
      <p:bldP spid="59" grpId="0"/>
      <p:bldP spid="65" grpId="0"/>
      <p:bldP spid="66" grpId="0" animBg="1"/>
      <p:bldP spid="31" grpId="0" animBg="1"/>
      <p:bldP spid="9" grpId="0" animBg="1"/>
      <p:bldP spid="184"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32000"/>
          </a:schemeClr>
        </a:solidFill>
        <a:effectLst/>
      </p:bgPr>
    </p:bg>
    <p:spTree>
      <p:nvGrpSpPr>
        <p:cNvPr id="1" name=""/>
        <p:cNvGrpSpPr/>
        <p:nvPr/>
      </p:nvGrpSpPr>
      <p:grpSpPr>
        <a:xfrm>
          <a:off x="0" y="0"/>
          <a:ext cx="0" cy="0"/>
          <a:chOff x="0" y="0"/>
          <a:chExt cx="0" cy="0"/>
        </a:xfrm>
      </p:grpSpPr>
      <p:pic>
        <p:nvPicPr>
          <p:cNvPr id="40962" name="图片 1" descr="24AAE62F65BFAFACE8BD59C8FC5E1AD7"/>
          <p:cNvPicPr>
            <a:picLocks noChangeAspect="1"/>
          </p:cNvPicPr>
          <p:nvPr/>
        </p:nvPicPr>
        <p:blipFill>
          <a:blip r:embed="rId1"/>
          <a:stretch>
            <a:fillRect/>
          </a:stretch>
        </p:blipFill>
        <p:spPr>
          <a:xfrm>
            <a:off x="9404350" y="2402840"/>
            <a:ext cx="843915" cy="2418080"/>
          </a:xfrm>
          <a:prstGeom prst="rect">
            <a:avLst/>
          </a:prstGeom>
          <a:noFill/>
          <a:ln w="9525">
            <a:noFill/>
          </a:ln>
        </p:spPr>
      </p:pic>
      <p:pic>
        <p:nvPicPr>
          <p:cNvPr id="40963" name="图片 2" descr="9664B228D1C945F1501CC5496942BCD4"/>
          <p:cNvPicPr>
            <a:picLocks noChangeAspect="1"/>
          </p:cNvPicPr>
          <p:nvPr/>
        </p:nvPicPr>
        <p:blipFill>
          <a:blip r:embed="rId2"/>
          <a:stretch>
            <a:fillRect/>
          </a:stretch>
        </p:blipFill>
        <p:spPr>
          <a:xfrm>
            <a:off x="10552430" y="2782570"/>
            <a:ext cx="971550" cy="2408555"/>
          </a:xfrm>
          <a:prstGeom prst="rect">
            <a:avLst/>
          </a:prstGeom>
          <a:noFill/>
          <a:ln w="9525">
            <a:noFill/>
          </a:ln>
        </p:spPr>
      </p:pic>
      <p:cxnSp>
        <p:nvCxnSpPr>
          <p:cNvPr id="5" name="直接连接符 4"/>
          <p:cNvCxnSpPr/>
          <p:nvPr/>
        </p:nvCxnSpPr>
        <p:spPr>
          <a:xfrm>
            <a:off x="1634426" y="671332"/>
            <a:ext cx="1057154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40673" y="671332"/>
            <a:ext cx="78707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81130" y="23150"/>
            <a:ext cx="1122680" cy="1070610"/>
          </a:xfrm>
          <a:prstGeom prst="rect">
            <a:avLst/>
          </a:prstGeom>
          <a:noFill/>
        </p:spPr>
        <p:txBody>
          <a:bodyPr wrap="none" rtlCol="0">
            <a:spAutoFit/>
          </a:bodyPr>
          <a:lstStyle/>
          <a:p>
            <a:r>
              <a:rPr lang="en-US" altLang="zh-CN" sz="6000" b="1" dirty="0" smtClean="0">
                <a:solidFill>
                  <a:srgbClr val="C00000"/>
                </a:solidFill>
                <a:latin typeface="微软雅黑" panose="020B0503020204020204" pitchFamily="34" charset="-122"/>
                <a:ea typeface="微软雅黑" panose="020B0503020204020204" pitchFamily="34" charset="-122"/>
              </a:rPr>
              <a:t>02</a:t>
            </a:r>
            <a:endParaRPr lang="zh-CN" altLang="en-US" sz="6000" b="1" dirty="0">
              <a:solidFill>
                <a:srgbClr val="C00000"/>
              </a:solidFill>
              <a:latin typeface="微软雅黑" panose="020B0503020204020204" pitchFamily="34" charset="-122"/>
              <a:ea typeface="微软雅黑" panose="020B0503020204020204" pitchFamily="34" charset="-122"/>
            </a:endParaRPr>
          </a:p>
        </p:txBody>
      </p:sp>
      <p:sp>
        <p:nvSpPr>
          <p:cNvPr id="184" name="矩形 183"/>
          <p:cNvSpPr/>
          <p:nvPr/>
        </p:nvSpPr>
        <p:spPr>
          <a:xfrm>
            <a:off x="-416689" y="6724891"/>
            <a:ext cx="13299312" cy="1331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9"/>
          <p:cNvSpPr txBox="1"/>
          <p:nvPr/>
        </p:nvSpPr>
        <p:spPr>
          <a:xfrm>
            <a:off x="1338580" y="130810"/>
            <a:ext cx="4126865" cy="548640"/>
          </a:xfrm>
          <a:prstGeom prst="rect">
            <a:avLst/>
          </a:prstGeom>
          <a:noFill/>
        </p:spPr>
        <p:txBody>
          <a:bodyPr wrap="square" rtlCol="0">
            <a:spAutoFit/>
          </a:bodyPr>
          <a:lstStyle/>
          <a:p>
            <a:pPr algn="ctr"/>
            <a:r>
              <a:rPr lang="zh-CN" altLang="en-US"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骆氏油品</a:t>
            </a:r>
            <a:r>
              <a:rPr lang="en-US" altLang="zh-CN"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a:t>
            </a:r>
            <a:r>
              <a:rPr lang="zh-CN" altLang="en-US"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应用案例</a:t>
            </a:r>
            <a:endParaRPr lang="zh-CN" altLang="en-US"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pic>
        <p:nvPicPr>
          <p:cNvPr id="37889" name="Picture 6"/>
          <p:cNvPicPr>
            <a:picLocks noChangeAspect="1"/>
          </p:cNvPicPr>
          <p:nvPr/>
        </p:nvPicPr>
        <p:blipFill>
          <a:blip r:embed="rId3" cstate="print"/>
          <a:stretch>
            <a:fillRect/>
          </a:stretch>
        </p:blipFill>
        <p:spPr>
          <a:xfrm>
            <a:off x="1802765" y="1993265"/>
            <a:ext cx="728345" cy="1587500"/>
          </a:xfrm>
          <a:prstGeom prst="rect">
            <a:avLst/>
          </a:prstGeom>
          <a:noFill/>
          <a:ln w="9525">
            <a:noFill/>
          </a:ln>
        </p:spPr>
      </p:pic>
      <p:pic>
        <p:nvPicPr>
          <p:cNvPr id="37891" name="Picture 7"/>
          <p:cNvPicPr>
            <a:picLocks noChangeAspect="1"/>
          </p:cNvPicPr>
          <p:nvPr/>
        </p:nvPicPr>
        <p:blipFill>
          <a:blip r:embed="rId4" cstate="print"/>
          <a:stretch>
            <a:fillRect/>
          </a:stretch>
        </p:blipFill>
        <p:spPr>
          <a:xfrm>
            <a:off x="972820" y="1851025"/>
            <a:ext cx="701675" cy="1551305"/>
          </a:xfrm>
          <a:prstGeom prst="rect">
            <a:avLst/>
          </a:prstGeom>
          <a:noFill/>
          <a:ln w="9525">
            <a:noFill/>
          </a:ln>
        </p:spPr>
      </p:pic>
      <p:pic>
        <p:nvPicPr>
          <p:cNvPr id="37893" name="Picture 4"/>
          <p:cNvPicPr>
            <a:picLocks noChangeAspect="1"/>
          </p:cNvPicPr>
          <p:nvPr/>
        </p:nvPicPr>
        <p:blipFill>
          <a:blip r:embed="rId5" cstate="print"/>
          <a:stretch>
            <a:fillRect/>
          </a:stretch>
        </p:blipFill>
        <p:spPr>
          <a:xfrm>
            <a:off x="874395" y="3402330"/>
            <a:ext cx="717550" cy="1687195"/>
          </a:xfrm>
          <a:prstGeom prst="rect">
            <a:avLst/>
          </a:prstGeom>
          <a:noFill/>
          <a:ln w="9525">
            <a:noFill/>
          </a:ln>
        </p:spPr>
      </p:pic>
      <p:pic>
        <p:nvPicPr>
          <p:cNvPr id="37895" name="Picture 5"/>
          <p:cNvPicPr>
            <a:picLocks noChangeAspect="1"/>
          </p:cNvPicPr>
          <p:nvPr/>
        </p:nvPicPr>
        <p:blipFill>
          <a:blip r:embed="rId6" cstate="print"/>
          <a:stretch>
            <a:fillRect/>
          </a:stretch>
        </p:blipFill>
        <p:spPr>
          <a:xfrm>
            <a:off x="1917700" y="3687445"/>
            <a:ext cx="625475" cy="1687830"/>
          </a:xfrm>
          <a:prstGeom prst="rect">
            <a:avLst/>
          </a:prstGeom>
          <a:noFill/>
          <a:ln w="9525">
            <a:noFill/>
          </a:ln>
        </p:spPr>
      </p:pic>
      <p:grpSp>
        <p:nvGrpSpPr>
          <p:cNvPr id="15" name="组合 14"/>
          <p:cNvGrpSpPr/>
          <p:nvPr/>
        </p:nvGrpSpPr>
        <p:grpSpPr>
          <a:xfrm>
            <a:off x="2644775" y="1866900"/>
            <a:ext cx="6657975" cy="3123565"/>
            <a:chOff x="4460" y="3830"/>
            <a:chExt cx="9777" cy="4919"/>
          </a:xfrm>
        </p:grpSpPr>
        <p:grpSp>
          <p:nvGrpSpPr>
            <p:cNvPr id="14" name="组合 13"/>
            <p:cNvGrpSpPr/>
            <p:nvPr/>
          </p:nvGrpSpPr>
          <p:grpSpPr>
            <a:xfrm>
              <a:off x="4460" y="3830"/>
              <a:ext cx="9777" cy="4919"/>
              <a:chOff x="5499" y="3830"/>
              <a:chExt cx="8149" cy="4248"/>
            </a:xfrm>
            <a:solidFill>
              <a:schemeClr val="bg1"/>
            </a:solidFill>
          </p:grpSpPr>
          <p:sp>
            <p:nvSpPr>
              <p:cNvPr id="2" name="左箭头标注 1"/>
              <p:cNvSpPr/>
              <p:nvPr/>
            </p:nvSpPr>
            <p:spPr>
              <a:xfrm>
                <a:off x="5499" y="3831"/>
                <a:ext cx="4068" cy="4247"/>
              </a:xfrm>
              <a:prstGeom prst="leftArrow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右箭头标注 11"/>
              <p:cNvSpPr/>
              <p:nvPr/>
            </p:nvSpPr>
            <p:spPr>
              <a:xfrm>
                <a:off x="9559" y="3830"/>
                <a:ext cx="4089" cy="4248"/>
              </a:xfrm>
              <a:prstGeom prst="rightArrow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6" name="图片 15" descr="3_270_52242_800_800"/>
            <p:cNvPicPr>
              <a:picLocks noChangeAspect="1"/>
            </p:cNvPicPr>
            <p:nvPr/>
          </p:nvPicPr>
          <p:blipFill>
            <a:blip r:embed="rId7"/>
            <a:srcRect t="-8" r="75581" b="77490"/>
            <a:stretch>
              <a:fillRect/>
            </a:stretch>
          </p:blipFill>
          <p:spPr>
            <a:xfrm>
              <a:off x="7777" y="4722"/>
              <a:ext cx="3469" cy="3068"/>
            </a:xfrm>
            <a:prstGeom prst="rect">
              <a:avLst/>
            </a:prstGeom>
          </p:spPr>
        </p:pic>
        <p:pic>
          <p:nvPicPr>
            <p:cNvPr id="3" name="Picture 16" descr="aftermarketwm"/>
            <p:cNvPicPr>
              <a:picLocks noChangeAspect="1" noChangeArrowheads="1"/>
            </p:cNvPicPr>
            <p:nvPr/>
          </p:nvPicPr>
          <p:blipFill>
            <a:blip r:embed="rId8" cstate="print"/>
            <a:srcRect/>
            <a:stretch>
              <a:fillRect/>
            </a:stretch>
          </p:blipFill>
          <p:spPr bwMode="auto">
            <a:xfrm>
              <a:off x="11957" y="5680"/>
              <a:ext cx="1634" cy="1240"/>
            </a:xfrm>
            <a:prstGeom prst="rect">
              <a:avLst/>
            </a:prstGeom>
            <a:noFill/>
            <a:ln w="9525">
              <a:noFill/>
              <a:miter lim="800000"/>
              <a:headEnd/>
              <a:tailEnd/>
            </a:ln>
          </p:spPr>
        </p:pic>
      </p:grpSp>
      <p:sp>
        <p:nvSpPr>
          <p:cNvPr id="11" name="圆角矩形 10"/>
          <p:cNvSpPr/>
          <p:nvPr/>
        </p:nvSpPr>
        <p:spPr>
          <a:xfrm>
            <a:off x="7475855" y="1483360"/>
            <a:ext cx="2894965" cy="18878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descr="20130517090400200"/>
          <p:cNvPicPr>
            <a:picLocks noChangeAspect="1"/>
          </p:cNvPicPr>
          <p:nvPr/>
        </p:nvPicPr>
        <p:blipFill>
          <a:blip r:embed="rId9"/>
          <a:stretch>
            <a:fillRect/>
          </a:stretch>
        </p:blipFill>
        <p:spPr>
          <a:xfrm>
            <a:off x="3256915" y="3035300"/>
            <a:ext cx="1102995" cy="787400"/>
          </a:xfrm>
          <a:prstGeom prst="rect">
            <a:avLst/>
          </a:prstGeom>
        </p:spPr>
      </p:pic>
      <p:sp>
        <p:nvSpPr>
          <p:cNvPr id="18" name="圆角矩形 17"/>
          <p:cNvSpPr/>
          <p:nvPr/>
        </p:nvSpPr>
        <p:spPr>
          <a:xfrm>
            <a:off x="4569460" y="4449445"/>
            <a:ext cx="2867025" cy="5251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lumMod val="75000"/>
                    <a:lumOff val="25000"/>
                  </a:schemeClr>
                </a:solidFill>
                <a:effectLst/>
                <a:latin typeface="微软雅黑" panose="020B0503020204020204" pitchFamily="34" charset="-122"/>
                <a:ea typeface="微软雅黑" panose="020B0503020204020204" pitchFamily="34" charset="-122"/>
              </a:rPr>
              <a:t>深度养护品</a:t>
            </a:r>
            <a:endParaRPr lang="zh-CN" altLang="en-US" b="1">
              <a:solidFill>
                <a:schemeClr val="tx1">
                  <a:lumMod val="75000"/>
                  <a:lumOff val="25000"/>
                </a:schemeClr>
              </a:solidFill>
              <a:effectLst/>
              <a:latin typeface="微软雅黑" panose="020B0503020204020204" pitchFamily="34" charset="-122"/>
              <a:ea typeface="微软雅黑" panose="020B0503020204020204" pitchFamily="34" charset="-122"/>
            </a:endParaRPr>
          </a:p>
        </p:txBody>
      </p:sp>
      <p:sp>
        <p:nvSpPr>
          <p:cNvPr id="19" name="圆角矩形 18"/>
          <p:cNvSpPr/>
          <p:nvPr/>
        </p:nvSpPr>
        <p:spPr>
          <a:xfrm>
            <a:off x="282575" y="5375275"/>
            <a:ext cx="2867025" cy="5251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tx1">
                    <a:lumMod val="75000"/>
                    <a:lumOff val="25000"/>
                  </a:schemeClr>
                </a:solidFill>
                <a:effectLst/>
                <a:latin typeface="微软雅黑" panose="020B0503020204020204" pitchFamily="34" charset="-122"/>
                <a:ea typeface="微软雅黑" panose="020B0503020204020204" pitchFamily="34" charset="-122"/>
              </a:rPr>
              <a:t>2014</a:t>
            </a:r>
            <a:r>
              <a:rPr lang="zh-CN" altLang="en-US" b="1">
                <a:solidFill>
                  <a:schemeClr val="tx1">
                    <a:lumMod val="75000"/>
                    <a:lumOff val="25000"/>
                  </a:schemeClr>
                </a:solidFill>
                <a:effectLst/>
                <a:latin typeface="微软雅黑" panose="020B0503020204020204" pitchFamily="34" charset="-122"/>
                <a:ea typeface="微软雅黑" panose="020B0503020204020204" pitchFamily="34" charset="-122"/>
              </a:rPr>
              <a:t>年  克莱斯勒合作</a:t>
            </a:r>
            <a:endParaRPr lang="zh-CN" altLang="en-US" b="1">
              <a:solidFill>
                <a:schemeClr val="tx1">
                  <a:lumMod val="75000"/>
                  <a:lumOff val="25000"/>
                </a:schemeClr>
              </a:solidFill>
              <a:effectLst/>
              <a:latin typeface="微软雅黑" panose="020B0503020204020204" pitchFamily="34" charset="-122"/>
              <a:ea typeface="微软雅黑" panose="020B0503020204020204" pitchFamily="34" charset="-122"/>
            </a:endParaRPr>
          </a:p>
        </p:txBody>
      </p:sp>
      <p:sp>
        <p:nvSpPr>
          <p:cNvPr id="20" name="圆角矩形 19"/>
          <p:cNvSpPr/>
          <p:nvPr/>
        </p:nvSpPr>
        <p:spPr>
          <a:xfrm>
            <a:off x="8883650" y="5375275"/>
            <a:ext cx="2867025" cy="5251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tx1">
                    <a:lumMod val="75000"/>
                    <a:lumOff val="25000"/>
                  </a:schemeClr>
                </a:solidFill>
                <a:effectLst/>
                <a:latin typeface="微软雅黑" panose="020B0503020204020204" pitchFamily="34" charset="-122"/>
                <a:ea typeface="微软雅黑" panose="020B0503020204020204" pitchFamily="34" charset="-122"/>
              </a:rPr>
              <a:t>2015</a:t>
            </a:r>
            <a:r>
              <a:rPr lang="zh-CN" altLang="en-US" b="1">
                <a:solidFill>
                  <a:schemeClr val="tx1">
                    <a:lumMod val="75000"/>
                    <a:lumOff val="25000"/>
                  </a:schemeClr>
                </a:solidFill>
                <a:effectLst/>
                <a:latin typeface="微软雅黑" panose="020B0503020204020204" pitchFamily="34" charset="-122"/>
                <a:ea typeface="微软雅黑" panose="020B0503020204020204" pitchFamily="34" charset="-122"/>
              </a:rPr>
              <a:t>年  德尔福合作</a:t>
            </a:r>
            <a:endParaRPr lang="zh-CN" altLang="en-US" b="1">
              <a:solidFill>
                <a:schemeClr val="tx1">
                  <a:lumMod val="75000"/>
                  <a:lumOff val="25000"/>
                </a:schemeClr>
              </a:solidFill>
              <a:effectLst/>
              <a:latin typeface="微软雅黑" panose="020B0503020204020204" pitchFamily="34" charset="-122"/>
              <a:ea typeface="微软雅黑" panose="020B0503020204020204" pitchFamily="34" charset="-122"/>
            </a:endParaRPr>
          </a:p>
        </p:txBody>
      </p:sp>
      <p:sp>
        <p:nvSpPr>
          <p:cNvPr id="21" name="文本框 20"/>
          <p:cNvSpPr txBox="1"/>
          <p:nvPr/>
        </p:nvSpPr>
        <p:spPr>
          <a:xfrm>
            <a:off x="8657590" y="235585"/>
            <a:ext cx="2988945" cy="483235"/>
          </a:xfrm>
          <a:prstGeom prst="rect">
            <a:avLst/>
          </a:prstGeom>
          <a:noFill/>
        </p:spPr>
        <p:txBody>
          <a:bodyPr wrap="square" rtlCol="0" anchor="t">
            <a:spAutoFit/>
          </a:bodyPr>
          <a:lstStyle/>
          <a:p>
            <a:r>
              <a:rPr lang="en-US" altLang="zh-CN" sz="2400" b="1">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Luoshi  Lubricants</a:t>
            </a:r>
            <a:endParaRPr lang="en-US" altLang="zh-CN" sz="2400" b="1">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wipe(down)">
                                      <p:cBhvr>
                                        <p:cTn id="7" dur="500"/>
                                        <p:tgtEl>
                                          <p:spTgt spid="40962"/>
                                        </p:tgtEl>
                                      </p:cBhvr>
                                    </p:animEffect>
                                  </p:childTnLst>
                                </p:cTn>
                              </p:par>
                              <p:par>
                                <p:cTn id="8" presetID="22" presetClass="entr" presetSubtype="4" fill="hold" nodeType="withEffect">
                                  <p:stCondLst>
                                    <p:cond delay="0"/>
                                  </p:stCondLst>
                                  <p:childTnLst>
                                    <p:set>
                                      <p:cBhvr>
                                        <p:cTn id="9" dur="1" fill="hold">
                                          <p:stCondLst>
                                            <p:cond delay="0"/>
                                          </p:stCondLst>
                                        </p:cTn>
                                        <p:tgtEl>
                                          <p:spTgt spid="40963"/>
                                        </p:tgtEl>
                                        <p:attrNameLst>
                                          <p:attrName>style.visibility</p:attrName>
                                        </p:attrNameLst>
                                      </p:cBhvr>
                                      <p:to>
                                        <p:strVal val="visible"/>
                                      </p:to>
                                    </p:set>
                                    <p:animEffect transition="in" filter="wipe(down)">
                                      <p:cBhvr>
                                        <p:cTn id="10" dur="500"/>
                                        <p:tgtEl>
                                          <p:spTgt spid="4096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down)">
                                      <p:cBhvr>
                                        <p:cTn id="16" dur="500"/>
                                        <p:tgtEl>
                                          <p:spTgt spid="32"/>
                                        </p:tgtEl>
                                      </p:cBhvr>
                                    </p:animEffect>
                                  </p:childTnLst>
                                </p:cTn>
                              </p:par>
                              <p:par>
                                <p:cTn id="17" presetID="22" presetClass="entr" presetSubtype="4" fill="hold" nodeType="withEffect">
                                  <p:stCondLst>
                                    <p:cond delay="0"/>
                                  </p:stCondLst>
                                  <p:childTnLst>
                                    <p:set>
                                      <p:cBhvr>
                                        <p:cTn id="18" dur="1" fill="hold">
                                          <p:stCondLst>
                                            <p:cond delay="0"/>
                                          </p:stCondLst>
                                        </p:cTn>
                                        <p:tgtEl>
                                          <p:spTgt spid="37889"/>
                                        </p:tgtEl>
                                        <p:attrNameLst>
                                          <p:attrName>style.visibility</p:attrName>
                                        </p:attrNameLst>
                                      </p:cBhvr>
                                      <p:to>
                                        <p:strVal val="visible"/>
                                      </p:to>
                                    </p:set>
                                    <p:animEffect transition="in" filter="wipe(down)">
                                      <p:cBhvr>
                                        <p:cTn id="19" dur="500"/>
                                        <p:tgtEl>
                                          <p:spTgt spid="37889"/>
                                        </p:tgtEl>
                                      </p:cBhvr>
                                    </p:animEffect>
                                  </p:childTnLst>
                                </p:cTn>
                              </p:par>
                              <p:par>
                                <p:cTn id="20" presetID="22" presetClass="entr" presetSubtype="4" fill="hold" nodeType="withEffect">
                                  <p:stCondLst>
                                    <p:cond delay="0"/>
                                  </p:stCondLst>
                                  <p:childTnLst>
                                    <p:set>
                                      <p:cBhvr>
                                        <p:cTn id="21" dur="1" fill="hold">
                                          <p:stCondLst>
                                            <p:cond delay="0"/>
                                          </p:stCondLst>
                                        </p:cTn>
                                        <p:tgtEl>
                                          <p:spTgt spid="37891"/>
                                        </p:tgtEl>
                                        <p:attrNameLst>
                                          <p:attrName>style.visibility</p:attrName>
                                        </p:attrNameLst>
                                      </p:cBhvr>
                                      <p:to>
                                        <p:strVal val="visible"/>
                                      </p:to>
                                    </p:set>
                                    <p:animEffect transition="in" filter="wipe(down)">
                                      <p:cBhvr>
                                        <p:cTn id="22" dur="500"/>
                                        <p:tgtEl>
                                          <p:spTgt spid="37891"/>
                                        </p:tgtEl>
                                      </p:cBhvr>
                                    </p:animEffect>
                                  </p:childTnLst>
                                </p:cTn>
                              </p:par>
                              <p:par>
                                <p:cTn id="23" presetID="22" presetClass="entr" presetSubtype="4" fill="hold" nodeType="withEffect">
                                  <p:stCondLst>
                                    <p:cond delay="0"/>
                                  </p:stCondLst>
                                  <p:childTnLst>
                                    <p:set>
                                      <p:cBhvr>
                                        <p:cTn id="24" dur="1" fill="hold">
                                          <p:stCondLst>
                                            <p:cond delay="0"/>
                                          </p:stCondLst>
                                        </p:cTn>
                                        <p:tgtEl>
                                          <p:spTgt spid="37893"/>
                                        </p:tgtEl>
                                        <p:attrNameLst>
                                          <p:attrName>style.visibility</p:attrName>
                                        </p:attrNameLst>
                                      </p:cBhvr>
                                      <p:to>
                                        <p:strVal val="visible"/>
                                      </p:to>
                                    </p:set>
                                    <p:animEffect transition="in" filter="wipe(down)">
                                      <p:cBhvr>
                                        <p:cTn id="25" dur="500"/>
                                        <p:tgtEl>
                                          <p:spTgt spid="37893"/>
                                        </p:tgtEl>
                                      </p:cBhvr>
                                    </p:animEffect>
                                  </p:childTnLst>
                                </p:cTn>
                              </p:par>
                              <p:par>
                                <p:cTn id="26" presetID="22" presetClass="entr" presetSubtype="4" fill="hold" nodeType="withEffect">
                                  <p:stCondLst>
                                    <p:cond delay="0"/>
                                  </p:stCondLst>
                                  <p:childTnLst>
                                    <p:set>
                                      <p:cBhvr>
                                        <p:cTn id="27" dur="1" fill="hold">
                                          <p:stCondLst>
                                            <p:cond delay="0"/>
                                          </p:stCondLst>
                                        </p:cTn>
                                        <p:tgtEl>
                                          <p:spTgt spid="37895"/>
                                        </p:tgtEl>
                                        <p:attrNameLst>
                                          <p:attrName>style.visibility</p:attrName>
                                        </p:attrNameLst>
                                      </p:cBhvr>
                                      <p:to>
                                        <p:strVal val="visible"/>
                                      </p:to>
                                    </p:set>
                                    <p:animEffect transition="in" filter="wipe(down)">
                                      <p:cBhvr>
                                        <p:cTn id="28" dur="500"/>
                                        <p:tgtEl>
                                          <p:spTgt spid="37895"/>
                                        </p:tgtEl>
                                      </p:cBhvr>
                                    </p:animEffect>
                                  </p:childTnLst>
                                </p:cTn>
                              </p:par>
                              <p:par>
                                <p:cTn id="29" presetID="2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par>
                                <p:cTn id="35" presetID="2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500"/>
                                        <p:tgtEl>
                                          <p:spTgt spid="20"/>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down)">
                                      <p:cBhvr>
                                        <p:cTn id="49" dur="500"/>
                                        <p:tgtEl>
                                          <p:spTgt spid="21"/>
                                        </p:tgtEl>
                                      </p:cBhvr>
                                    </p:animEffect>
                                  </p:childTnLst>
                                </p:cTn>
                              </p:par>
                              <p:par>
                                <p:cTn id="50" presetID="22" presetClass="entr" presetSubtype="4"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down)">
                                      <p:cBhvr>
                                        <p:cTn id="52" dur="500"/>
                                        <p:tgtEl>
                                          <p:spTgt spid="5"/>
                                        </p:tgtEl>
                                      </p:cBhvr>
                                    </p:animEffect>
                                  </p:childTnLst>
                                </p:cTn>
                              </p:par>
                              <p:par>
                                <p:cTn id="53" presetID="22" presetClass="entr" presetSubtype="4"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500"/>
                                        <p:tgtEl>
                                          <p:spTgt spid="7"/>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84"/>
                                        </p:tgtEl>
                                        <p:attrNameLst>
                                          <p:attrName>style.visibility</p:attrName>
                                        </p:attrNameLst>
                                      </p:cBhvr>
                                      <p:to>
                                        <p:strVal val="visible"/>
                                      </p:to>
                                    </p:set>
                                    <p:animEffect transition="in" filter="wipe(down)">
                                      <p:cBhvr>
                                        <p:cTn id="58"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2" grpId="0"/>
      <p:bldP spid="11" grpId="0" animBg="1"/>
      <p:bldP spid="18" grpId="0" animBg="1"/>
      <p:bldP spid="19" grpId="0" animBg="1"/>
      <p:bldP spid="20" grpId="0" animBg="1"/>
      <p:bldP spid="21" grpId="0"/>
      <p:bldP spid="18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0"/>
          </a:schemeClr>
        </a:solidFill>
        <a:effectLst/>
      </p:bgPr>
    </p:bg>
    <p:spTree>
      <p:nvGrpSpPr>
        <p:cNvPr id="1" name=""/>
        <p:cNvGrpSpPr/>
        <p:nvPr/>
      </p:nvGrpSpPr>
      <p:grpSpPr>
        <a:xfrm>
          <a:off x="0" y="0"/>
          <a:ext cx="0" cy="0"/>
          <a:chOff x="0" y="0"/>
          <a:chExt cx="0" cy="0"/>
        </a:xfrm>
      </p:grpSpPr>
      <p:grpSp>
        <p:nvGrpSpPr>
          <p:cNvPr id="11" name="组合 10"/>
          <p:cNvGrpSpPr/>
          <p:nvPr/>
        </p:nvGrpSpPr>
        <p:grpSpPr>
          <a:xfrm>
            <a:off x="5685750" y="1845945"/>
            <a:ext cx="6322624" cy="4011417"/>
            <a:chOff x="7415" y="453"/>
            <a:chExt cx="12157" cy="8882"/>
          </a:xfrm>
        </p:grpSpPr>
        <p:sp>
          <p:nvSpPr>
            <p:cNvPr id="20" name="Freeform 13"/>
            <p:cNvSpPr>
              <a:spLocks noChangeArrowheads="1"/>
            </p:cNvSpPr>
            <p:nvPr/>
          </p:nvSpPr>
          <p:spPr bwMode="auto">
            <a:xfrm>
              <a:off x="7415" y="5370"/>
              <a:ext cx="785" cy="2253"/>
            </a:xfrm>
            <a:custGeom>
              <a:avLst/>
              <a:gdLst>
                <a:gd name="T0" fmla="*/ 0 w 314"/>
                <a:gd name="T1" fmla="*/ 0 h 901"/>
                <a:gd name="T2" fmla="*/ 2147483647 w 314"/>
                <a:gd name="T3" fmla="*/ 2147483647 h 901"/>
                <a:gd name="T4" fmla="*/ 2147483647 w 314"/>
                <a:gd name="T5" fmla="*/ 2147483647 h 901"/>
                <a:gd name="T6" fmla="*/ 0 w 314"/>
                <a:gd name="T7" fmla="*/ 2147483647 h 901"/>
                <a:gd name="T8" fmla="*/ 0 w 314"/>
                <a:gd name="T9" fmla="*/ 0 h 901"/>
                <a:gd name="T10" fmla="*/ 0 w 314"/>
                <a:gd name="T11" fmla="*/ 0 h 901"/>
                <a:gd name="T12" fmla="*/ 0 60000 65536"/>
                <a:gd name="T13" fmla="*/ 0 60000 65536"/>
                <a:gd name="T14" fmla="*/ 0 60000 65536"/>
                <a:gd name="T15" fmla="*/ 0 60000 65536"/>
                <a:gd name="T16" fmla="*/ 0 60000 65536"/>
                <a:gd name="T17" fmla="*/ 0 60000 65536"/>
                <a:gd name="T18" fmla="*/ 0 w 314"/>
                <a:gd name="T19" fmla="*/ 0 h 901"/>
                <a:gd name="T20" fmla="*/ 314 w 314"/>
                <a:gd name="T21" fmla="*/ 901 h 901"/>
              </a:gdLst>
              <a:ahLst/>
              <a:cxnLst>
                <a:cxn ang="T12">
                  <a:pos x="T0" y="T1"/>
                </a:cxn>
                <a:cxn ang="T13">
                  <a:pos x="T2" y="T3"/>
                </a:cxn>
                <a:cxn ang="T14">
                  <a:pos x="T4" y="T5"/>
                </a:cxn>
                <a:cxn ang="T15">
                  <a:pos x="T6" y="T7"/>
                </a:cxn>
                <a:cxn ang="T16">
                  <a:pos x="T8" y="T9"/>
                </a:cxn>
                <a:cxn ang="T17">
                  <a:pos x="T10" y="T11"/>
                </a:cxn>
              </a:cxnLst>
              <a:rect l="T18" t="T19" r="T20" b="T21"/>
              <a:pathLst>
                <a:path w="314" h="901">
                  <a:moveTo>
                    <a:pt x="0" y="0"/>
                  </a:moveTo>
                  <a:lnTo>
                    <a:pt x="314" y="299"/>
                  </a:lnTo>
                  <a:lnTo>
                    <a:pt x="314" y="901"/>
                  </a:lnTo>
                  <a:lnTo>
                    <a:pt x="0" y="603"/>
                  </a:lnTo>
                  <a:lnTo>
                    <a:pt x="0" y="0"/>
                  </a:lnTo>
                  <a:close/>
                </a:path>
              </a:pathLst>
            </a:custGeom>
            <a:solidFill>
              <a:srgbClr val="D46B00"/>
            </a:solidFill>
            <a:ln w="9525">
              <a:noFill/>
              <a:miter lim="800000"/>
            </a:ln>
          </p:spPr>
          <p:txBody>
            <a:bodyPr/>
            <a:lstStyle/>
            <a:p>
              <a:endParaRPr lang="zh-CN" altLang="zh-CN">
                <a:solidFill>
                  <a:srgbClr val="000000"/>
                </a:solidFill>
                <a:latin typeface="Calibri" panose="020F0502020204030204" charset="0"/>
                <a:ea typeface="微软雅黑" panose="020B0503020204020204" pitchFamily="34" charset="-122"/>
                <a:sym typeface="Calibri" panose="020F0502020204030204" charset="0"/>
              </a:endParaRPr>
            </a:p>
          </p:txBody>
        </p:sp>
        <p:sp>
          <p:nvSpPr>
            <p:cNvPr id="21" name="Freeform 14"/>
            <p:cNvSpPr>
              <a:spLocks noEditPoints="1" noChangeArrowheads="1"/>
            </p:cNvSpPr>
            <p:nvPr/>
          </p:nvSpPr>
          <p:spPr bwMode="auto">
            <a:xfrm>
              <a:off x="7415" y="6680"/>
              <a:ext cx="785" cy="798"/>
            </a:xfrm>
            <a:custGeom>
              <a:avLst/>
              <a:gdLst>
                <a:gd name="T0" fmla="*/ 2147483647 w 60"/>
                <a:gd name="T1" fmla="*/ 2147483647 h 61"/>
                <a:gd name="T2" fmla="*/ 2147483647 w 60"/>
                <a:gd name="T3" fmla="*/ 2147483647 h 61"/>
                <a:gd name="T4" fmla="*/ 2147483647 w 60"/>
                <a:gd name="T5" fmla="*/ 2147483647 h 61"/>
                <a:gd name="T6" fmla="*/ 2147483647 w 60"/>
                <a:gd name="T7" fmla="*/ 2147483647 h 61"/>
                <a:gd name="T8" fmla="*/ 2147483647 w 60"/>
                <a:gd name="T9" fmla="*/ 2147483647 h 61"/>
                <a:gd name="T10" fmla="*/ 2147483647 w 60"/>
                <a:gd name="T11" fmla="*/ 2147483647 h 61"/>
                <a:gd name="T12" fmla="*/ 2147483647 w 60"/>
                <a:gd name="T13" fmla="*/ 2147483647 h 61"/>
                <a:gd name="T14" fmla="*/ 0 w 60"/>
                <a:gd name="T15" fmla="*/ 2147483647 h 61"/>
                <a:gd name="T16" fmla="*/ 0 w 60"/>
                <a:gd name="T17" fmla="*/ 0 h 61"/>
                <a:gd name="T18" fmla="*/ 2147483647 w 60"/>
                <a:gd name="T19" fmla="*/ 2147483647 h 61"/>
                <a:gd name="T20" fmla="*/ 2147483647 w 60"/>
                <a:gd name="T21" fmla="*/ 2147483647 h 61"/>
                <a:gd name="T22" fmla="*/ 2147483647 w 60"/>
                <a:gd name="T23" fmla="*/ 2147483647 h 61"/>
                <a:gd name="T24" fmla="*/ 2147483647 w 60"/>
                <a:gd name="T25" fmla="*/ 2147483647 h 61"/>
                <a:gd name="T26" fmla="*/ 0 w 60"/>
                <a:gd name="T27" fmla="*/ 2147483647 h 61"/>
                <a:gd name="T28" fmla="*/ 2147483647 w 60"/>
                <a:gd name="T29" fmla="*/ 2147483647 h 61"/>
                <a:gd name="T30" fmla="*/ 2147483647 w 60"/>
                <a:gd name="T31" fmla="*/ 2147483647 h 61"/>
                <a:gd name="T32" fmla="*/ 2147483647 w 60"/>
                <a:gd name="T33" fmla="*/ 2147483647 h 61"/>
                <a:gd name="T34" fmla="*/ 2147483647 w 60"/>
                <a:gd name="T35" fmla="*/ 2147483647 h 61"/>
                <a:gd name="T36" fmla="*/ 2147483647 w 60"/>
                <a:gd name="T37" fmla="*/ 2147483647 h 61"/>
                <a:gd name="T38" fmla="*/ 2147483647 w 60"/>
                <a:gd name="T39" fmla="*/ 2147483647 h 61"/>
                <a:gd name="T40" fmla="*/ 2147483647 w 60"/>
                <a:gd name="T41" fmla="*/ 2147483647 h 61"/>
                <a:gd name="T42" fmla="*/ 2147483647 w 60"/>
                <a:gd name="T43" fmla="*/ 2147483647 h 61"/>
                <a:gd name="T44" fmla="*/ 2147483647 w 60"/>
                <a:gd name="T45" fmla="*/ 2147483647 h 61"/>
                <a:gd name="T46" fmla="*/ 2147483647 w 60"/>
                <a:gd name="T47" fmla="*/ 2147483647 h 61"/>
                <a:gd name="T48" fmla="*/ 2147483647 w 60"/>
                <a:gd name="T49" fmla="*/ 2147483647 h 61"/>
                <a:gd name="T50" fmla="*/ 2147483647 w 60"/>
                <a:gd name="T51" fmla="*/ 2147483647 h 61"/>
                <a:gd name="T52" fmla="*/ 2147483647 w 60"/>
                <a:gd name="T53" fmla="*/ 2147483647 h 61"/>
                <a:gd name="T54" fmla="*/ 2147483647 w 60"/>
                <a:gd name="T55" fmla="*/ 2147483647 h 61"/>
                <a:gd name="T56" fmla="*/ 2147483647 w 60"/>
                <a:gd name="T57" fmla="*/ 2147483647 h 61"/>
                <a:gd name="T58" fmla="*/ 2147483647 w 60"/>
                <a:gd name="T59" fmla="*/ 2147483647 h 61"/>
                <a:gd name="T60" fmla="*/ 2147483647 w 60"/>
                <a:gd name="T61" fmla="*/ 2147483647 h 61"/>
                <a:gd name="T62" fmla="*/ 2147483647 w 60"/>
                <a:gd name="T63" fmla="*/ 2147483647 h 61"/>
                <a:gd name="T64" fmla="*/ 2147483647 w 60"/>
                <a:gd name="T65" fmla="*/ 2147483647 h 61"/>
                <a:gd name="T66" fmla="*/ 2147483647 w 60"/>
                <a:gd name="T67" fmla="*/ 2147483647 h 61"/>
                <a:gd name="T68" fmla="*/ 2147483647 w 60"/>
                <a:gd name="T69" fmla="*/ 2147483647 h 61"/>
                <a:gd name="T70" fmla="*/ 2147483647 w 60"/>
                <a:gd name="T71" fmla="*/ 2147483647 h 61"/>
                <a:gd name="T72" fmla="*/ 2147483647 w 60"/>
                <a:gd name="T73" fmla="*/ 2147483647 h 61"/>
                <a:gd name="T74" fmla="*/ 2147483647 w 60"/>
                <a:gd name="T75" fmla="*/ 2147483647 h 61"/>
                <a:gd name="T76" fmla="*/ 2147483647 w 60"/>
                <a:gd name="T77" fmla="*/ 2147483647 h 61"/>
                <a:gd name="T78" fmla="*/ 2147483647 w 60"/>
                <a:gd name="T79" fmla="*/ 2147483647 h 61"/>
                <a:gd name="T80" fmla="*/ 2147483647 w 60"/>
                <a:gd name="T81" fmla="*/ 2147483647 h 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
                <a:gd name="T124" fmla="*/ 0 h 61"/>
                <a:gd name="T125" fmla="*/ 60 w 60"/>
                <a:gd name="T126" fmla="*/ 61 h 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 h="61">
                  <a:moveTo>
                    <a:pt x="60" y="57"/>
                  </a:moveTo>
                  <a:cubicBezTo>
                    <a:pt x="60" y="61"/>
                    <a:pt x="60" y="61"/>
                    <a:pt x="60" y="61"/>
                  </a:cubicBezTo>
                  <a:cubicBezTo>
                    <a:pt x="58" y="59"/>
                    <a:pt x="56" y="57"/>
                    <a:pt x="53" y="55"/>
                  </a:cubicBezTo>
                  <a:cubicBezTo>
                    <a:pt x="53" y="55"/>
                    <a:pt x="53" y="54"/>
                    <a:pt x="53" y="53"/>
                  </a:cubicBezTo>
                  <a:cubicBezTo>
                    <a:pt x="53" y="53"/>
                    <a:pt x="53" y="53"/>
                    <a:pt x="53" y="53"/>
                  </a:cubicBezTo>
                  <a:cubicBezTo>
                    <a:pt x="54" y="52"/>
                    <a:pt x="55" y="52"/>
                    <a:pt x="56" y="53"/>
                  </a:cubicBezTo>
                  <a:cubicBezTo>
                    <a:pt x="57" y="54"/>
                    <a:pt x="58" y="56"/>
                    <a:pt x="60" y="57"/>
                  </a:cubicBezTo>
                  <a:close/>
                  <a:moveTo>
                    <a:pt x="0" y="4"/>
                  </a:moveTo>
                  <a:cubicBezTo>
                    <a:pt x="0" y="0"/>
                    <a:pt x="0" y="0"/>
                    <a:pt x="0" y="0"/>
                  </a:cubicBezTo>
                  <a:cubicBezTo>
                    <a:pt x="1" y="1"/>
                    <a:pt x="2" y="2"/>
                    <a:pt x="3" y="3"/>
                  </a:cubicBezTo>
                  <a:cubicBezTo>
                    <a:pt x="4" y="4"/>
                    <a:pt x="4" y="5"/>
                    <a:pt x="4" y="6"/>
                  </a:cubicBezTo>
                  <a:cubicBezTo>
                    <a:pt x="4" y="6"/>
                    <a:pt x="4" y="6"/>
                    <a:pt x="4" y="6"/>
                  </a:cubicBezTo>
                  <a:cubicBezTo>
                    <a:pt x="3" y="6"/>
                    <a:pt x="2" y="6"/>
                    <a:pt x="1" y="6"/>
                  </a:cubicBezTo>
                  <a:cubicBezTo>
                    <a:pt x="1" y="5"/>
                    <a:pt x="0" y="5"/>
                    <a:pt x="0" y="4"/>
                  </a:cubicBezTo>
                  <a:close/>
                  <a:moveTo>
                    <a:pt x="10" y="10"/>
                  </a:moveTo>
                  <a:cubicBezTo>
                    <a:pt x="13" y="12"/>
                    <a:pt x="16" y="15"/>
                    <a:pt x="19" y="18"/>
                  </a:cubicBezTo>
                  <a:cubicBezTo>
                    <a:pt x="19" y="18"/>
                    <a:pt x="19" y="19"/>
                    <a:pt x="19" y="20"/>
                  </a:cubicBezTo>
                  <a:cubicBezTo>
                    <a:pt x="19" y="20"/>
                    <a:pt x="19" y="20"/>
                    <a:pt x="19" y="20"/>
                  </a:cubicBezTo>
                  <a:cubicBezTo>
                    <a:pt x="18" y="21"/>
                    <a:pt x="17" y="21"/>
                    <a:pt x="16" y="20"/>
                  </a:cubicBezTo>
                  <a:cubicBezTo>
                    <a:pt x="14" y="17"/>
                    <a:pt x="11" y="15"/>
                    <a:pt x="8" y="12"/>
                  </a:cubicBezTo>
                  <a:cubicBezTo>
                    <a:pt x="7" y="11"/>
                    <a:pt x="7" y="10"/>
                    <a:pt x="8" y="10"/>
                  </a:cubicBezTo>
                  <a:cubicBezTo>
                    <a:pt x="8" y="10"/>
                    <a:pt x="8" y="10"/>
                    <a:pt x="8" y="10"/>
                  </a:cubicBezTo>
                  <a:cubicBezTo>
                    <a:pt x="8" y="9"/>
                    <a:pt x="9" y="9"/>
                    <a:pt x="10" y="10"/>
                  </a:cubicBezTo>
                  <a:close/>
                  <a:moveTo>
                    <a:pt x="25" y="24"/>
                  </a:moveTo>
                  <a:cubicBezTo>
                    <a:pt x="28" y="27"/>
                    <a:pt x="31" y="30"/>
                    <a:pt x="34" y="32"/>
                  </a:cubicBezTo>
                  <a:cubicBezTo>
                    <a:pt x="35" y="33"/>
                    <a:pt x="35" y="34"/>
                    <a:pt x="34" y="35"/>
                  </a:cubicBezTo>
                  <a:cubicBezTo>
                    <a:pt x="34" y="35"/>
                    <a:pt x="34" y="35"/>
                    <a:pt x="34" y="35"/>
                  </a:cubicBezTo>
                  <a:cubicBezTo>
                    <a:pt x="33" y="35"/>
                    <a:pt x="32" y="35"/>
                    <a:pt x="32" y="35"/>
                  </a:cubicBezTo>
                  <a:cubicBezTo>
                    <a:pt x="29" y="32"/>
                    <a:pt x="26" y="29"/>
                    <a:pt x="23" y="27"/>
                  </a:cubicBezTo>
                  <a:cubicBezTo>
                    <a:pt x="22" y="26"/>
                    <a:pt x="22" y="25"/>
                    <a:pt x="23" y="24"/>
                  </a:cubicBezTo>
                  <a:cubicBezTo>
                    <a:pt x="23" y="24"/>
                    <a:pt x="23" y="24"/>
                    <a:pt x="23" y="24"/>
                  </a:cubicBezTo>
                  <a:cubicBezTo>
                    <a:pt x="24" y="24"/>
                    <a:pt x="25" y="23"/>
                    <a:pt x="25" y="24"/>
                  </a:cubicBezTo>
                  <a:close/>
                  <a:moveTo>
                    <a:pt x="41" y="39"/>
                  </a:moveTo>
                  <a:cubicBezTo>
                    <a:pt x="43" y="41"/>
                    <a:pt x="46" y="44"/>
                    <a:pt x="49" y="47"/>
                  </a:cubicBezTo>
                  <a:cubicBezTo>
                    <a:pt x="50" y="47"/>
                    <a:pt x="50" y="48"/>
                    <a:pt x="49" y="49"/>
                  </a:cubicBezTo>
                  <a:cubicBezTo>
                    <a:pt x="49" y="49"/>
                    <a:pt x="49" y="49"/>
                    <a:pt x="49" y="49"/>
                  </a:cubicBezTo>
                  <a:cubicBezTo>
                    <a:pt x="48" y="50"/>
                    <a:pt x="47" y="50"/>
                    <a:pt x="47" y="49"/>
                  </a:cubicBezTo>
                  <a:cubicBezTo>
                    <a:pt x="44" y="46"/>
                    <a:pt x="41" y="44"/>
                    <a:pt x="38" y="41"/>
                  </a:cubicBezTo>
                  <a:cubicBezTo>
                    <a:pt x="38" y="40"/>
                    <a:pt x="38" y="39"/>
                    <a:pt x="38" y="39"/>
                  </a:cubicBezTo>
                  <a:cubicBezTo>
                    <a:pt x="38" y="39"/>
                    <a:pt x="38" y="39"/>
                    <a:pt x="38" y="39"/>
                  </a:cubicBezTo>
                  <a:cubicBezTo>
                    <a:pt x="39" y="38"/>
                    <a:pt x="40" y="38"/>
                    <a:pt x="41" y="39"/>
                  </a:cubicBezTo>
                  <a:close/>
                </a:path>
              </a:pathLst>
            </a:custGeom>
            <a:solidFill>
              <a:srgbClr val="F4B400"/>
            </a:solidFill>
            <a:ln w="9525">
              <a:noFill/>
              <a:miter lim="800000"/>
            </a:ln>
          </p:spPr>
          <p:txBody>
            <a:bodyPr/>
            <a:lstStyle/>
            <a:p>
              <a:endParaRPr lang="zh-CN" altLang="zh-CN">
                <a:solidFill>
                  <a:srgbClr val="000000"/>
                </a:solidFill>
                <a:latin typeface="Calibri" panose="020F0502020204030204" charset="0"/>
                <a:ea typeface="微软雅黑" panose="020B0503020204020204" pitchFamily="34" charset="-122"/>
                <a:sym typeface="Calibri" panose="020F0502020204030204" charset="0"/>
              </a:endParaRPr>
            </a:p>
          </p:txBody>
        </p:sp>
        <p:sp>
          <p:nvSpPr>
            <p:cNvPr id="25" name="Freeform 18"/>
            <p:cNvSpPr>
              <a:spLocks noChangeArrowheads="1"/>
            </p:cNvSpPr>
            <p:nvPr/>
          </p:nvSpPr>
          <p:spPr bwMode="auto">
            <a:xfrm>
              <a:off x="7415" y="2885"/>
              <a:ext cx="785" cy="2253"/>
            </a:xfrm>
            <a:custGeom>
              <a:avLst/>
              <a:gdLst>
                <a:gd name="T0" fmla="*/ 0 w 314"/>
                <a:gd name="T1" fmla="*/ 0 h 901"/>
                <a:gd name="T2" fmla="*/ 2147483647 w 314"/>
                <a:gd name="T3" fmla="*/ 2147483647 h 901"/>
                <a:gd name="T4" fmla="*/ 2147483647 w 314"/>
                <a:gd name="T5" fmla="*/ 2147483647 h 901"/>
                <a:gd name="T6" fmla="*/ 0 w 314"/>
                <a:gd name="T7" fmla="*/ 2147483647 h 901"/>
                <a:gd name="T8" fmla="*/ 0 w 314"/>
                <a:gd name="T9" fmla="*/ 0 h 901"/>
                <a:gd name="T10" fmla="*/ 0 w 314"/>
                <a:gd name="T11" fmla="*/ 0 h 901"/>
                <a:gd name="T12" fmla="*/ 0 60000 65536"/>
                <a:gd name="T13" fmla="*/ 0 60000 65536"/>
                <a:gd name="T14" fmla="*/ 0 60000 65536"/>
                <a:gd name="T15" fmla="*/ 0 60000 65536"/>
                <a:gd name="T16" fmla="*/ 0 60000 65536"/>
                <a:gd name="T17" fmla="*/ 0 60000 65536"/>
                <a:gd name="T18" fmla="*/ 0 w 314"/>
                <a:gd name="T19" fmla="*/ 0 h 901"/>
                <a:gd name="T20" fmla="*/ 314 w 314"/>
                <a:gd name="T21" fmla="*/ 901 h 901"/>
              </a:gdLst>
              <a:ahLst/>
              <a:cxnLst>
                <a:cxn ang="T12">
                  <a:pos x="T0" y="T1"/>
                </a:cxn>
                <a:cxn ang="T13">
                  <a:pos x="T2" y="T3"/>
                </a:cxn>
                <a:cxn ang="T14">
                  <a:pos x="T4" y="T5"/>
                </a:cxn>
                <a:cxn ang="T15">
                  <a:pos x="T6" y="T7"/>
                </a:cxn>
                <a:cxn ang="T16">
                  <a:pos x="T8" y="T9"/>
                </a:cxn>
                <a:cxn ang="T17">
                  <a:pos x="T10" y="T11"/>
                </a:cxn>
              </a:cxnLst>
              <a:rect l="T18" t="T19" r="T20" b="T21"/>
              <a:pathLst>
                <a:path w="314" h="901">
                  <a:moveTo>
                    <a:pt x="0" y="0"/>
                  </a:moveTo>
                  <a:lnTo>
                    <a:pt x="314" y="299"/>
                  </a:lnTo>
                  <a:lnTo>
                    <a:pt x="314" y="901"/>
                  </a:lnTo>
                  <a:lnTo>
                    <a:pt x="0" y="602"/>
                  </a:lnTo>
                  <a:lnTo>
                    <a:pt x="0" y="0"/>
                  </a:lnTo>
                  <a:close/>
                </a:path>
              </a:pathLst>
            </a:custGeom>
            <a:solidFill>
              <a:srgbClr val="3D4947"/>
            </a:solidFill>
            <a:ln w="9525">
              <a:noFill/>
              <a:miter lim="800000"/>
            </a:ln>
          </p:spPr>
          <p:txBody>
            <a:bodyPr/>
            <a:lstStyle/>
            <a:p>
              <a:endParaRPr lang="zh-CN" altLang="zh-CN">
                <a:solidFill>
                  <a:srgbClr val="000000"/>
                </a:solidFill>
                <a:latin typeface="Calibri" panose="020F0502020204030204" charset="0"/>
                <a:ea typeface="微软雅黑" panose="020B0503020204020204" pitchFamily="34" charset="-122"/>
                <a:sym typeface="Calibri" panose="020F0502020204030204" charset="0"/>
              </a:endParaRPr>
            </a:p>
          </p:txBody>
        </p:sp>
        <p:sp>
          <p:nvSpPr>
            <p:cNvPr id="27" name="Freeform 19"/>
            <p:cNvSpPr>
              <a:spLocks noEditPoints="1" noChangeArrowheads="1"/>
            </p:cNvSpPr>
            <p:nvPr/>
          </p:nvSpPr>
          <p:spPr bwMode="auto">
            <a:xfrm>
              <a:off x="7415" y="4195"/>
              <a:ext cx="785" cy="798"/>
            </a:xfrm>
            <a:custGeom>
              <a:avLst/>
              <a:gdLst>
                <a:gd name="T0" fmla="*/ 2147483647 w 60"/>
                <a:gd name="T1" fmla="*/ 2147483647 h 61"/>
                <a:gd name="T2" fmla="*/ 2147483647 w 60"/>
                <a:gd name="T3" fmla="*/ 2147483647 h 61"/>
                <a:gd name="T4" fmla="*/ 2147483647 w 60"/>
                <a:gd name="T5" fmla="*/ 2147483647 h 61"/>
                <a:gd name="T6" fmla="*/ 2147483647 w 60"/>
                <a:gd name="T7" fmla="*/ 2147483647 h 61"/>
                <a:gd name="T8" fmla="*/ 2147483647 w 60"/>
                <a:gd name="T9" fmla="*/ 2147483647 h 61"/>
                <a:gd name="T10" fmla="*/ 2147483647 w 60"/>
                <a:gd name="T11" fmla="*/ 2147483647 h 61"/>
                <a:gd name="T12" fmla="*/ 2147483647 w 60"/>
                <a:gd name="T13" fmla="*/ 2147483647 h 61"/>
                <a:gd name="T14" fmla="*/ 0 w 60"/>
                <a:gd name="T15" fmla="*/ 2147483647 h 61"/>
                <a:gd name="T16" fmla="*/ 0 w 60"/>
                <a:gd name="T17" fmla="*/ 0 h 61"/>
                <a:gd name="T18" fmla="*/ 2147483647 w 60"/>
                <a:gd name="T19" fmla="*/ 2147483647 h 61"/>
                <a:gd name="T20" fmla="*/ 2147483647 w 60"/>
                <a:gd name="T21" fmla="*/ 2147483647 h 61"/>
                <a:gd name="T22" fmla="*/ 2147483647 w 60"/>
                <a:gd name="T23" fmla="*/ 2147483647 h 61"/>
                <a:gd name="T24" fmla="*/ 2147483647 w 60"/>
                <a:gd name="T25" fmla="*/ 2147483647 h 61"/>
                <a:gd name="T26" fmla="*/ 0 w 60"/>
                <a:gd name="T27" fmla="*/ 2147483647 h 61"/>
                <a:gd name="T28" fmla="*/ 2147483647 w 60"/>
                <a:gd name="T29" fmla="*/ 2147483647 h 61"/>
                <a:gd name="T30" fmla="*/ 2147483647 w 60"/>
                <a:gd name="T31" fmla="*/ 2147483647 h 61"/>
                <a:gd name="T32" fmla="*/ 2147483647 w 60"/>
                <a:gd name="T33" fmla="*/ 2147483647 h 61"/>
                <a:gd name="T34" fmla="*/ 2147483647 w 60"/>
                <a:gd name="T35" fmla="*/ 2147483647 h 61"/>
                <a:gd name="T36" fmla="*/ 2147483647 w 60"/>
                <a:gd name="T37" fmla="*/ 2147483647 h 61"/>
                <a:gd name="T38" fmla="*/ 2147483647 w 60"/>
                <a:gd name="T39" fmla="*/ 2147483647 h 61"/>
                <a:gd name="T40" fmla="*/ 2147483647 w 60"/>
                <a:gd name="T41" fmla="*/ 2147483647 h 61"/>
                <a:gd name="T42" fmla="*/ 2147483647 w 60"/>
                <a:gd name="T43" fmla="*/ 2147483647 h 61"/>
                <a:gd name="T44" fmla="*/ 2147483647 w 60"/>
                <a:gd name="T45" fmla="*/ 2147483647 h 61"/>
                <a:gd name="T46" fmla="*/ 2147483647 w 60"/>
                <a:gd name="T47" fmla="*/ 2147483647 h 61"/>
                <a:gd name="T48" fmla="*/ 2147483647 w 60"/>
                <a:gd name="T49" fmla="*/ 2147483647 h 61"/>
                <a:gd name="T50" fmla="*/ 2147483647 w 60"/>
                <a:gd name="T51" fmla="*/ 2147483647 h 61"/>
                <a:gd name="T52" fmla="*/ 2147483647 w 60"/>
                <a:gd name="T53" fmla="*/ 2147483647 h 61"/>
                <a:gd name="T54" fmla="*/ 2147483647 w 60"/>
                <a:gd name="T55" fmla="*/ 2147483647 h 61"/>
                <a:gd name="T56" fmla="*/ 2147483647 w 60"/>
                <a:gd name="T57" fmla="*/ 2147483647 h 61"/>
                <a:gd name="T58" fmla="*/ 2147483647 w 60"/>
                <a:gd name="T59" fmla="*/ 2147483647 h 61"/>
                <a:gd name="T60" fmla="*/ 2147483647 w 60"/>
                <a:gd name="T61" fmla="*/ 2147483647 h 61"/>
                <a:gd name="T62" fmla="*/ 2147483647 w 60"/>
                <a:gd name="T63" fmla="*/ 2147483647 h 61"/>
                <a:gd name="T64" fmla="*/ 2147483647 w 60"/>
                <a:gd name="T65" fmla="*/ 2147483647 h 61"/>
                <a:gd name="T66" fmla="*/ 2147483647 w 60"/>
                <a:gd name="T67" fmla="*/ 2147483647 h 61"/>
                <a:gd name="T68" fmla="*/ 2147483647 w 60"/>
                <a:gd name="T69" fmla="*/ 2147483647 h 61"/>
                <a:gd name="T70" fmla="*/ 2147483647 w 60"/>
                <a:gd name="T71" fmla="*/ 2147483647 h 61"/>
                <a:gd name="T72" fmla="*/ 2147483647 w 60"/>
                <a:gd name="T73" fmla="*/ 2147483647 h 61"/>
                <a:gd name="T74" fmla="*/ 2147483647 w 60"/>
                <a:gd name="T75" fmla="*/ 2147483647 h 61"/>
                <a:gd name="T76" fmla="*/ 2147483647 w 60"/>
                <a:gd name="T77" fmla="*/ 2147483647 h 61"/>
                <a:gd name="T78" fmla="*/ 2147483647 w 60"/>
                <a:gd name="T79" fmla="*/ 2147483647 h 61"/>
                <a:gd name="T80" fmla="*/ 2147483647 w 60"/>
                <a:gd name="T81" fmla="*/ 2147483647 h 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
                <a:gd name="T124" fmla="*/ 0 h 61"/>
                <a:gd name="T125" fmla="*/ 60 w 60"/>
                <a:gd name="T126" fmla="*/ 61 h 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 h="61">
                  <a:moveTo>
                    <a:pt x="60" y="57"/>
                  </a:moveTo>
                  <a:cubicBezTo>
                    <a:pt x="60" y="61"/>
                    <a:pt x="60" y="61"/>
                    <a:pt x="60" y="61"/>
                  </a:cubicBezTo>
                  <a:cubicBezTo>
                    <a:pt x="58" y="59"/>
                    <a:pt x="56" y="57"/>
                    <a:pt x="53" y="55"/>
                  </a:cubicBezTo>
                  <a:cubicBezTo>
                    <a:pt x="53" y="55"/>
                    <a:pt x="53" y="54"/>
                    <a:pt x="53" y="53"/>
                  </a:cubicBezTo>
                  <a:cubicBezTo>
                    <a:pt x="53" y="53"/>
                    <a:pt x="53" y="53"/>
                    <a:pt x="53" y="53"/>
                  </a:cubicBezTo>
                  <a:cubicBezTo>
                    <a:pt x="54" y="52"/>
                    <a:pt x="55" y="52"/>
                    <a:pt x="56" y="53"/>
                  </a:cubicBezTo>
                  <a:cubicBezTo>
                    <a:pt x="57" y="54"/>
                    <a:pt x="58" y="55"/>
                    <a:pt x="60" y="57"/>
                  </a:cubicBezTo>
                  <a:close/>
                  <a:moveTo>
                    <a:pt x="0" y="4"/>
                  </a:moveTo>
                  <a:cubicBezTo>
                    <a:pt x="0" y="0"/>
                    <a:pt x="0" y="0"/>
                    <a:pt x="0" y="0"/>
                  </a:cubicBezTo>
                  <a:cubicBezTo>
                    <a:pt x="1" y="1"/>
                    <a:pt x="2" y="2"/>
                    <a:pt x="3" y="3"/>
                  </a:cubicBezTo>
                  <a:cubicBezTo>
                    <a:pt x="4" y="4"/>
                    <a:pt x="4" y="5"/>
                    <a:pt x="4" y="6"/>
                  </a:cubicBezTo>
                  <a:cubicBezTo>
                    <a:pt x="4" y="6"/>
                    <a:pt x="4" y="6"/>
                    <a:pt x="4" y="6"/>
                  </a:cubicBezTo>
                  <a:cubicBezTo>
                    <a:pt x="3" y="6"/>
                    <a:pt x="2" y="6"/>
                    <a:pt x="1" y="6"/>
                  </a:cubicBezTo>
                  <a:cubicBezTo>
                    <a:pt x="1" y="5"/>
                    <a:pt x="0" y="5"/>
                    <a:pt x="0" y="4"/>
                  </a:cubicBezTo>
                  <a:close/>
                  <a:moveTo>
                    <a:pt x="10" y="10"/>
                  </a:moveTo>
                  <a:cubicBezTo>
                    <a:pt x="13" y="12"/>
                    <a:pt x="16" y="15"/>
                    <a:pt x="19" y="18"/>
                  </a:cubicBezTo>
                  <a:cubicBezTo>
                    <a:pt x="19" y="18"/>
                    <a:pt x="19" y="19"/>
                    <a:pt x="19" y="20"/>
                  </a:cubicBezTo>
                  <a:cubicBezTo>
                    <a:pt x="19" y="20"/>
                    <a:pt x="19" y="20"/>
                    <a:pt x="19" y="20"/>
                  </a:cubicBezTo>
                  <a:cubicBezTo>
                    <a:pt x="18" y="21"/>
                    <a:pt x="17" y="21"/>
                    <a:pt x="16" y="20"/>
                  </a:cubicBezTo>
                  <a:cubicBezTo>
                    <a:pt x="14" y="17"/>
                    <a:pt x="11" y="15"/>
                    <a:pt x="8" y="12"/>
                  </a:cubicBezTo>
                  <a:cubicBezTo>
                    <a:pt x="7" y="11"/>
                    <a:pt x="7" y="10"/>
                    <a:pt x="8" y="10"/>
                  </a:cubicBezTo>
                  <a:cubicBezTo>
                    <a:pt x="8" y="10"/>
                    <a:pt x="8" y="10"/>
                    <a:pt x="8" y="10"/>
                  </a:cubicBezTo>
                  <a:cubicBezTo>
                    <a:pt x="8" y="9"/>
                    <a:pt x="9" y="9"/>
                    <a:pt x="10" y="10"/>
                  </a:cubicBezTo>
                  <a:close/>
                  <a:moveTo>
                    <a:pt x="25" y="24"/>
                  </a:moveTo>
                  <a:cubicBezTo>
                    <a:pt x="28" y="27"/>
                    <a:pt x="31" y="29"/>
                    <a:pt x="34" y="32"/>
                  </a:cubicBezTo>
                  <a:cubicBezTo>
                    <a:pt x="35" y="33"/>
                    <a:pt x="35" y="34"/>
                    <a:pt x="34" y="35"/>
                  </a:cubicBezTo>
                  <a:cubicBezTo>
                    <a:pt x="34" y="35"/>
                    <a:pt x="34" y="35"/>
                    <a:pt x="34" y="35"/>
                  </a:cubicBezTo>
                  <a:cubicBezTo>
                    <a:pt x="33" y="35"/>
                    <a:pt x="32" y="35"/>
                    <a:pt x="32" y="35"/>
                  </a:cubicBezTo>
                  <a:cubicBezTo>
                    <a:pt x="29" y="32"/>
                    <a:pt x="26" y="29"/>
                    <a:pt x="23" y="26"/>
                  </a:cubicBezTo>
                  <a:cubicBezTo>
                    <a:pt x="22" y="26"/>
                    <a:pt x="22" y="25"/>
                    <a:pt x="23" y="24"/>
                  </a:cubicBezTo>
                  <a:cubicBezTo>
                    <a:pt x="23" y="24"/>
                    <a:pt x="23" y="24"/>
                    <a:pt x="23" y="24"/>
                  </a:cubicBezTo>
                  <a:cubicBezTo>
                    <a:pt x="24" y="23"/>
                    <a:pt x="25" y="23"/>
                    <a:pt x="25" y="24"/>
                  </a:cubicBezTo>
                  <a:close/>
                  <a:moveTo>
                    <a:pt x="41" y="39"/>
                  </a:moveTo>
                  <a:cubicBezTo>
                    <a:pt x="43" y="41"/>
                    <a:pt x="46" y="44"/>
                    <a:pt x="49" y="47"/>
                  </a:cubicBezTo>
                  <a:cubicBezTo>
                    <a:pt x="50" y="47"/>
                    <a:pt x="50" y="48"/>
                    <a:pt x="49" y="49"/>
                  </a:cubicBezTo>
                  <a:cubicBezTo>
                    <a:pt x="49" y="49"/>
                    <a:pt x="49" y="49"/>
                    <a:pt x="49" y="49"/>
                  </a:cubicBezTo>
                  <a:cubicBezTo>
                    <a:pt x="48" y="50"/>
                    <a:pt x="47" y="50"/>
                    <a:pt x="47" y="49"/>
                  </a:cubicBezTo>
                  <a:cubicBezTo>
                    <a:pt x="44" y="46"/>
                    <a:pt x="41" y="44"/>
                    <a:pt x="38" y="41"/>
                  </a:cubicBezTo>
                  <a:cubicBezTo>
                    <a:pt x="38" y="40"/>
                    <a:pt x="38" y="39"/>
                    <a:pt x="38" y="39"/>
                  </a:cubicBezTo>
                  <a:cubicBezTo>
                    <a:pt x="38" y="39"/>
                    <a:pt x="38" y="39"/>
                    <a:pt x="38" y="39"/>
                  </a:cubicBezTo>
                  <a:cubicBezTo>
                    <a:pt x="39" y="38"/>
                    <a:pt x="40" y="38"/>
                    <a:pt x="41" y="39"/>
                  </a:cubicBezTo>
                  <a:close/>
                </a:path>
              </a:pathLst>
            </a:custGeom>
            <a:solidFill>
              <a:srgbClr val="4B5754"/>
            </a:solidFill>
            <a:ln w="9525">
              <a:noFill/>
              <a:miter lim="800000"/>
            </a:ln>
          </p:spPr>
          <p:txBody>
            <a:bodyPr/>
            <a:lstStyle/>
            <a:p>
              <a:endParaRPr lang="zh-CN" altLang="zh-CN">
                <a:solidFill>
                  <a:srgbClr val="000000"/>
                </a:solidFill>
                <a:latin typeface="Calibri" panose="020F0502020204030204" charset="0"/>
                <a:ea typeface="微软雅黑" panose="020B0503020204020204" pitchFamily="34" charset="-122"/>
                <a:sym typeface="Calibri" panose="020F0502020204030204" charset="0"/>
              </a:endParaRPr>
            </a:p>
          </p:txBody>
        </p:sp>
        <p:sp>
          <p:nvSpPr>
            <p:cNvPr id="31" name="Freeform 23"/>
            <p:cNvSpPr>
              <a:spLocks noChangeArrowheads="1"/>
            </p:cNvSpPr>
            <p:nvPr/>
          </p:nvSpPr>
          <p:spPr bwMode="auto">
            <a:xfrm>
              <a:off x="7415" y="453"/>
              <a:ext cx="785" cy="2252"/>
            </a:xfrm>
            <a:custGeom>
              <a:avLst/>
              <a:gdLst>
                <a:gd name="T0" fmla="*/ 0 w 314"/>
                <a:gd name="T1" fmla="*/ 0 h 901"/>
                <a:gd name="T2" fmla="*/ 2147483647 w 314"/>
                <a:gd name="T3" fmla="*/ 2147483647 h 901"/>
                <a:gd name="T4" fmla="*/ 2147483647 w 314"/>
                <a:gd name="T5" fmla="*/ 2147483647 h 901"/>
                <a:gd name="T6" fmla="*/ 0 w 314"/>
                <a:gd name="T7" fmla="*/ 2147483647 h 901"/>
                <a:gd name="T8" fmla="*/ 0 w 314"/>
                <a:gd name="T9" fmla="*/ 0 h 901"/>
                <a:gd name="T10" fmla="*/ 0 w 314"/>
                <a:gd name="T11" fmla="*/ 0 h 901"/>
                <a:gd name="T12" fmla="*/ 0 60000 65536"/>
                <a:gd name="T13" fmla="*/ 0 60000 65536"/>
                <a:gd name="T14" fmla="*/ 0 60000 65536"/>
                <a:gd name="T15" fmla="*/ 0 60000 65536"/>
                <a:gd name="T16" fmla="*/ 0 60000 65536"/>
                <a:gd name="T17" fmla="*/ 0 60000 65536"/>
                <a:gd name="T18" fmla="*/ 0 w 314"/>
                <a:gd name="T19" fmla="*/ 0 h 901"/>
                <a:gd name="T20" fmla="*/ 314 w 314"/>
                <a:gd name="T21" fmla="*/ 901 h 901"/>
              </a:gdLst>
              <a:ahLst/>
              <a:cxnLst>
                <a:cxn ang="T12">
                  <a:pos x="T0" y="T1"/>
                </a:cxn>
                <a:cxn ang="T13">
                  <a:pos x="T2" y="T3"/>
                </a:cxn>
                <a:cxn ang="T14">
                  <a:pos x="T4" y="T5"/>
                </a:cxn>
                <a:cxn ang="T15">
                  <a:pos x="T6" y="T7"/>
                </a:cxn>
                <a:cxn ang="T16">
                  <a:pos x="T8" y="T9"/>
                </a:cxn>
                <a:cxn ang="T17">
                  <a:pos x="T10" y="T11"/>
                </a:cxn>
              </a:cxnLst>
              <a:rect l="T18" t="T19" r="T20" b="T21"/>
              <a:pathLst>
                <a:path w="314" h="901">
                  <a:moveTo>
                    <a:pt x="0" y="0"/>
                  </a:moveTo>
                  <a:lnTo>
                    <a:pt x="314" y="299"/>
                  </a:lnTo>
                  <a:lnTo>
                    <a:pt x="314" y="901"/>
                  </a:lnTo>
                  <a:lnTo>
                    <a:pt x="0" y="602"/>
                  </a:lnTo>
                  <a:lnTo>
                    <a:pt x="0" y="0"/>
                  </a:lnTo>
                  <a:close/>
                </a:path>
              </a:pathLst>
            </a:custGeom>
            <a:solidFill>
              <a:srgbClr val="CD4019"/>
            </a:solidFill>
            <a:ln w="9525">
              <a:noFill/>
              <a:miter lim="800000"/>
            </a:ln>
          </p:spPr>
          <p:txBody>
            <a:bodyPr/>
            <a:lstStyle/>
            <a:p>
              <a:endParaRPr lang="zh-CN" altLang="zh-CN">
                <a:solidFill>
                  <a:srgbClr val="000000"/>
                </a:solidFill>
                <a:latin typeface="Calibri" panose="020F0502020204030204" charset="0"/>
                <a:ea typeface="微软雅黑" panose="020B0503020204020204" pitchFamily="34" charset="-122"/>
                <a:sym typeface="Calibri" panose="020F0502020204030204" charset="0"/>
              </a:endParaRPr>
            </a:p>
          </p:txBody>
        </p:sp>
        <p:sp>
          <p:nvSpPr>
            <p:cNvPr id="32" name="Freeform 24"/>
            <p:cNvSpPr>
              <a:spLocks noEditPoints="1" noChangeArrowheads="1"/>
            </p:cNvSpPr>
            <p:nvPr/>
          </p:nvSpPr>
          <p:spPr bwMode="auto">
            <a:xfrm>
              <a:off x="7415" y="1748"/>
              <a:ext cx="785" cy="812"/>
            </a:xfrm>
            <a:custGeom>
              <a:avLst/>
              <a:gdLst>
                <a:gd name="T0" fmla="*/ 2147483647 w 60"/>
                <a:gd name="T1" fmla="*/ 2147483647 h 62"/>
                <a:gd name="T2" fmla="*/ 2147483647 w 60"/>
                <a:gd name="T3" fmla="*/ 2147483647 h 62"/>
                <a:gd name="T4" fmla="*/ 2147483647 w 60"/>
                <a:gd name="T5" fmla="*/ 2147483647 h 62"/>
                <a:gd name="T6" fmla="*/ 2147483647 w 60"/>
                <a:gd name="T7" fmla="*/ 2147483647 h 62"/>
                <a:gd name="T8" fmla="*/ 2147483647 w 60"/>
                <a:gd name="T9" fmla="*/ 2147483647 h 62"/>
                <a:gd name="T10" fmla="*/ 2147483647 w 60"/>
                <a:gd name="T11" fmla="*/ 2147483647 h 62"/>
                <a:gd name="T12" fmla="*/ 2147483647 w 60"/>
                <a:gd name="T13" fmla="*/ 2147483647 h 62"/>
                <a:gd name="T14" fmla="*/ 0 w 60"/>
                <a:gd name="T15" fmla="*/ 2147483647 h 62"/>
                <a:gd name="T16" fmla="*/ 0 w 60"/>
                <a:gd name="T17" fmla="*/ 0 h 62"/>
                <a:gd name="T18" fmla="*/ 2147483647 w 60"/>
                <a:gd name="T19" fmla="*/ 2147483647 h 62"/>
                <a:gd name="T20" fmla="*/ 2147483647 w 60"/>
                <a:gd name="T21" fmla="*/ 2147483647 h 62"/>
                <a:gd name="T22" fmla="*/ 2147483647 w 60"/>
                <a:gd name="T23" fmla="*/ 2147483647 h 62"/>
                <a:gd name="T24" fmla="*/ 2147483647 w 60"/>
                <a:gd name="T25" fmla="*/ 2147483647 h 62"/>
                <a:gd name="T26" fmla="*/ 0 w 60"/>
                <a:gd name="T27" fmla="*/ 2147483647 h 62"/>
                <a:gd name="T28" fmla="*/ 2147483647 w 60"/>
                <a:gd name="T29" fmla="*/ 2147483647 h 62"/>
                <a:gd name="T30" fmla="*/ 2147483647 w 60"/>
                <a:gd name="T31" fmla="*/ 2147483647 h 62"/>
                <a:gd name="T32" fmla="*/ 2147483647 w 60"/>
                <a:gd name="T33" fmla="*/ 2147483647 h 62"/>
                <a:gd name="T34" fmla="*/ 2147483647 w 60"/>
                <a:gd name="T35" fmla="*/ 2147483647 h 62"/>
                <a:gd name="T36" fmla="*/ 2147483647 w 60"/>
                <a:gd name="T37" fmla="*/ 2147483647 h 62"/>
                <a:gd name="T38" fmla="*/ 2147483647 w 60"/>
                <a:gd name="T39" fmla="*/ 2147483647 h 62"/>
                <a:gd name="T40" fmla="*/ 2147483647 w 60"/>
                <a:gd name="T41" fmla="*/ 2147483647 h 62"/>
                <a:gd name="T42" fmla="*/ 2147483647 w 60"/>
                <a:gd name="T43" fmla="*/ 2147483647 h 62"/>
                <a:gd name="T44" fmla="*/ 2147483647 w 60"/>
                <a:gd name="T45" fmla="*/ 2147483647 h 62"/>
                <a:gd name="T46" fmla="*/ 2147483647 w 60"/>
                <a:gd name="T47" fmla="*/ 2147483647 h 62"/>
                <a:gd name="T48" fmla="*/ 2147483647 w 60"/>
                <a:gd name="T49" fmla="*/ 2147483647 h 62"/>
                <a:gd name="T50" fmla="*/ 2147483647 w 60"/>
                <a:gd name="T51" fmla="*/ 2147483647 h 62"/>
                <a:gd name="T52" fmla="*/ 2147483647 w 60"/>
                <a:gd name="T53" fmla="*/ 2147483647 h 62"/>
                <a:gd name="T54" fmla="*/ 2147483647 w 60"/>
                <a:gd name="T55" fmla="*/ 2147483647 h 62"/>
                <a:gd name="T56" fmla="*/ 2147483647 w 60"/>
                <a:gd name="T57" fmla="*/ 2147483647 h 62"/>
                <a:gd name="T58" fmla="*/ 2147483647 w 60"/>
                <a:gd name="T59" fmla="*/ 2147483647 h 62"/>
                <a:gd name="T60" fmla="*/ 2147483647 w 60"/>
                <a:gd name="T61" fmla="*/ 2147483647 h 62"/>
                <a:gd name="T62" fmla="*/ 2147483647 w 60"/>
                <a:gd name="T63" fmla="*/ 2147483647 h 62"/>
                <a:gd name="T64" fmla="*/ 2147483647 w 60"/>
                <a:gd name="T65" fmla="*/ 2147483647 h 62"/>
                <a:gd name="T66" fmla="*/ 2147483647 w 60"/>
                <a:gd name="T67" fmla="*/ 2147483647 h 62"/>
                <a:gd name="T68" fmla="*/ 2147483647 w 60"/>
                <a:gd name="T69" fmla="*/ 2147483647 h 62"/>
                <a:gd name="T70" fmla="*/ 2147483647 w 60"/>
                <a:gd name="T71" fmla="*/ 2147483647 h 62"/>
                <a:gd name="T72" fmla="*/ 2147483647 w 60"/>
                <a:gd name="T73" fmla="*/ 2147483647 h 62"/>
                <a:gd name="T74" fmla="*/ 2147483647 w 60"/>
                <a:gd name="T75" fmla="*/ 2147483647 h 62"/>
                <a:gd name="T76" fmla="*/ 2147483647 w 60"/>
                <a:gd name="T77" fmla="*/ 2147483647 h 62"/>
                <a:gd name="T78" fmla="*/ 2147483647 w 60"/>
                <a:gd name="T79" fmla="*/ 2147483647 h 62"/>
                <a:gd name="T80" fmla="*/ 2147483647 w 60"/>
                <a:gd name="T81" fmla="*/ 2147483647 h 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
                <a:gd name="T124" fmla="*/ 0 h 62"/>
                <a:gd name="T125" fmla="*/ 60 w 60"/>
                <a:gd name="T126" fmla="*/ 62 h 6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 h="62">
                  <a:moveTo>
                    <a:pt x="60" y="57"/>
                  </a:moveTo>
                  <a:cubicBezTo>
                    <a:pt x="60" y="62"/>
                    <a:pt x="60" y="62"/>
                    <a:pt x="60" y="62"/>
                  </a:cubicBezTo>
                  <a:cubicBezTo>
                    <a:pt x="58" y="60"/>
                    <a:pt x="56" y="58"/>
                    <a:pt x="53" y="56"/>
                  </a:cubicBezTo>
                  <a:cubicBezTo>
                    <a:pt x="53" y="56"/>
                    <a:pt x="53" y="55"/>
                    <a:pt x="53" y="54"/>
                  </a:cubicBezTo>
                  <a:cubicBezTo>
                    <a:pt x="53" y="54"/>
                    <a:pt x="53" y="54"/>
                    <a:pt x="53" y="54"/>
                  </a:cubicBezTo>
                  <a:cubicBezTo>
                    <a:pt x="54" y="53"/>
                    <a:pt x="55" y="53"/>
                    <a:pt x="56" y="54"/>
                  </a:cubicBezTo>
                  <a:cubicBezTo>
                    <a:pt x="57" y="55"/>
                    <a:pt x="58" y="56"/>
                    <a:pt x="60" y="57"/>
                  </a:cubicBezTo>
                  <a:close/>
                  <a:moveTo>
                    <a:pt x="0" y="5"/>
                  </a:moveTo>
                  <a:cubicBezTo>
                    <a:pt x="0" y="0"/>
                    <a:pt x="0" y="0"/>
                    <a:pt x="0" y="0"/>
                  </a:cubicBezTo>
                  <a:cubicBezTo>
                    <a:pt x="1" y="2"/>
                    <a:pt x="2" y="3"/>
                    <a:pt x="3" y="4"/>
                  </a:cubicBezTo>
                  <a:cubicBezTo>
                    <a:pt x="4" y="5"/>
                    <a:pt x="4" y="6"/>
                    <a:pt x="4" y="6"/>
                  </a:cubicBezTo>
                  <a:cubicBezTo>
                    <a:pt x="4" y="6"/>
                    <a:pt x="4" y="6"/>
                    <a:pt x="4" y="6"/>
                  </a:cubicBezTo>
                  <a:cubicBezTo>
                    <a:pt x="3" y="7"/>
                    <a:pt x="2" y="7"/>
                    <a:pt x="1" y="6"/>
                  </a:cubicBezTo>
                  <a:cubicBezTo>
                    <a:pt x="1" y="6"/>
                    <a:pt x="0" y="5"/>
                    <a:pt x="0" y="5"/>
                  </a:cubicBezTo>
                  <a:close/>
                  <a:moveTo>
                    <a:pt x="10" y="10"/>
                  </a:moveTo>
                  <a:cubicBezTo>
                    <a:pt x="13" y="13"/>
                    <a:pt x="16" y="16"/>
                    <a:pt x="19" y="18"/>
                  </a:cubicBezTo>
                  <a:cubicBezTo>
                    <a:pt x="19" y="19"/>
                    <a:pt x="19" y="20"/>
                    <a:pt x="19" y="21"/>
                  </a:cubicBezTo>
                  <a:cubicBezTo>
                    <a:pt x="19" y="21"/>
                    <a:pt x="19" y="21"/>
                    <a:pt x="19" y="21"/>
                  </a:cubicBezTo>
                  <a:cubicBezTo>
                    <a:pt x="18" y="21"/>
                    <a:pt x="17" y="22"/>
                    <a:pt x="16" y="21"/>
                  </a:cubicBezTo>
                  <a:cubicBezTo>
                    <a:pt x="14" y="18"/>
                    <a:pt x="11" y="15"/>
                    <a:pt x="8" y="13"/>
                  </a:cubicBezTo>
                  <a:cubicBezTo>
                    <a:pt x="7" y="12"/>
                    <a:pt x="7" y="11"/>
                    <a:pt x="8" y="10"/>
                  </a:cubicBezTo>
                  <a:cubicBezTo>
                    <a:pt x="8" y="10"/>
                    <a:pt x="8" y="10"/>
                    <a:pt x="8" y="10"/>
                  </a:cubicBezTo>
                  <a:cubicBezTo>
                    <a:pt x="8" y="10"/>
                    <a:pt x="9" y="10"/>
                    <a:pt x="10" y="10"/>
                  </a:cubicBezTo>
                  <a:close/>
                  <a:moveTo>
                    <a:pt x="25" y="25"/>
                  </a:moveTo>
                  <a:cubicBezTo>
                    <a:pt x="28" y="28"/>
                    <a:pt x="31" y="30"/>
                    <a:pt x="34" y="33"/>
                  </a:cubicBezTo>
                  <a:cubicBezTo>
                    <a:pt x="35" y="34"/>
                    <a:pt x="35" y="35"/>
                    <a:pt x="34" y="35"/>
                  </a:cubicBezTo>
                  <a:cubicBezTo>
                    <a:pt x="34" y="35"/>
                    <a:pt x="34" y="35"/>
                    <a:pt x="34" y="35"/>
                  </a:cubicBezTo>
                  <a:cubicBezTo>
                    <a:pt x="33" y="36"/>
                    <a:pt x="32" y="36"/>
                    <a:pt x="32" y="35"/>
                  </a:cubicBezTo>
                  <a:cubicBezTo>
                    <a:pt x="29" y="33"/>
                    <a:pt x="26" y="30"/>
                    <a:pt x="23" y="27"/>
                  </a:cubicBezTo>
                  <a:cubicBezTo>
                    <a:pt x="22" y="27"/>
                    <a:pt x="22" y="26"/>
                    <a:pt x="23" y="25"/>
                  </a:cubicBezTo>
                  <a:cubicBezTo>
                    <a:pt x="23" y="25"/>
                    <a:pt x="23" y="25"/>
                    <a:pt x="23" y="25"/>
                  </a:cubicBezTo>
                  <a:cubicBezTo>
                    <a:pt x="24" y="24"/>
                    <a:pt x="25" y="24"/>
                    <a:pt x="25" y="25"/>
                  </a:cubicBezTo>
                  <a:close/>
                  <a:moveTo>
                    <a:pt x="41" y="39"/>
                  </a:moveTo>
                  <a:cubicBezTo>
                    <a:pt x="43" y="42"/>
                    <a:pt x="46" y="45"/>
                    <a:pt x="49" y="47"/>
                  </a:cubicBezTo>
                  <a:cubicBezTo>
                    <a:pt x="50" y="48"/>
                    <a:pt x="50" y="49"/>
                    <a:pt x="49" y="50"/>
                  </a:cubicBezTo>
                  <a:cubicBezTo>
                    <a:pt x="49" y="50"/>
                    <a:pt x="49" y="50"/>
                    <a:pt x="49" y="50"/>
                  </a:cubicBezTo>
                  <a:cubicBezTo>
                    <a:pt x="48" y="50"/>
                    <a:pt x="47" y="50"/>
                    <a:pt x="47" y="50"/>
                  </a:cubicBezTo>
                  <a:cubicBezTo>
                    <a:pt x="44" y="47"/>
                    <a:pt x="41" y="44"/>
                    <a:pt x="38" y="42"/>
                  </a:cubicBezTo>
                  <a:cubicBezTo>
                    <a:pt x="38" y="41"/>
                    <a:pt x="38" y="40"/>
                    <a:pt x="38" y="39"/>
                  </a:cubicBezTo>
                  <a:cubicBezTo>
                    <a:pt x="38" y="39"/>
                    <a:pt x="38" y="39"/>
                    <a:pt x="38" y="39"/>
                  </a:cubicBezTo>
                  <a:cubicBezTo>
                    <a:pt x="39" y="39"/>
                    <a:pt x="40" y="39"/>
                    <a:pt x="41" y="39"/>
                  </a:cubicBezTo>
                  <a:close/>
                </a:path>
              </a:pathLst>
            </a:custGeom>
            <a:solidFill>
              <a:srgbClr val="E84A1F"/>
            </a:solidFill>
            <a:ln w="9525">
              <a:noFill/>
              <a:miter lim="800000"/>
            </a:ln>
          </p:spPr>
          <p:txBody>
            <a:bodyPr/>
            <a:lstStyle/>
            <a:p>
              <a:endParaRPr lang="zh-CN" altLang="zh-CN">
                <a:solidFill>
                  <a:srgbClr val="000000"/>
                </a:solidFill>
                <a:latin typeface="Calibri" panose="020F0502020204030204" charset="0"/>
                <a:ea typeface="微软雅黑" panose="020B0503020204020204" pitchFamily="34" charset="-122"/>
                <a:sym typeface="Calibri" panose="020F0502020204030204" charset="0"/>
              </a:endParaRPr>
            </a:p>
          </p:txBody>
        </p:sp>
        <p:sp>
          <p:nvSpPr>
            <p:cNvPr id="33" name="Freeform 26"/>
            <p:cNvSpPr>
              <a:spLocks noChangeArrowheads="1"/>
            </p:cNvSpPr>
            <p:nvPr/>
          </p:nvSpPr>
          <p:spPr bwMode="auto">
            <a:xfrm>
              <a:off x="7900" y="610"/>
              <a:ext cx="2735" cy="1505"/>
            </a:xfrm>
            <a:custGeom>
              <a:avLst/>
              <a:gdLst>
                <a:gd name="T0" fmla="*/ 0 w 1094"/>
                <a:gd name="T1" fmla="*/ 0 h 602"/>
                <a:gd name="T2" fmla="*/ 2147483647 w 1094"/>
                <a:gd name="T3" fmla="*/ 0 h 602"/>
                <a:gd name="T4" fmla="*/ 2147483647 w 1094"/>
                <a:gd name="T5" fmla="*/ 2147483647 h 602"/>
                <a:gd name="T6" fmla="*/ 2147483647 w 1094"/>
                <a:gd name="T7" fmla="*/ 2147483647 h 602"/>
                <a:gd name="T8" fmla="*/ 0 w 1094"/>
                <a:gd name="T9" fmla="*/ 2147483647 h 602"/>
                <a:gd name="T10" fmla="*/ 0 w 1094"/>
                <a:gd name="T11" fmla="*/ 0 h 602"/>
                <a:gd name="T12" fmla="*/ 0 w 1094"/>
                <a:gd name="T13" fmla="*/ 0 h 602"/>
                <a:gd name="T14" fmla="*/ 0 60000 65536"/>
                <a:gd name="T15" fmla="*/ 0 60000 65536"/>
                <a:gd name="T16" fmla="*/ 0 60000 65536"/>
                <a:gd name="T17" fmla="*/ 0 60000 65536"/>
                <a:gd name="T18" fmla="*/ 0 60000 65536"/>
                <a:gd name="T19" fmla="*/ 0 60000 65536"/>
                <a:gd name="T20" fmla="*/ 0 60000 65536"/>
                <a:gd name="T21" fmla="*/ 0 w 1094"/>
                <a:gd name="T22" fmla="*/ 0 h 602"/>
                <a:gd name="T23" fmla="*/ 1094 w 1094"/>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4" h="602">
                  <a:moveTo>
                    <a:pt x="0" y="0"/>
                  </a:moveTo>
                  <a:lnTo>
                    <a:pt x="911" y="0"/>
                  </a:lnTo>
                  <a:lnTo>
                    <a:pt x="1094" y="304"/>
                  </a:lnTo>
                  <a:lnTo>
                    <a:pt x="911" y="602"/>
                  </a:lnTo>
                  <a:lnTo>
                    <a:pt x="0" y="602"/>
                  </a:lnTo>
                  <a:lnTo>
                    <a:pt x="0" y="0"/>
                  </a:lnTo>
                  <a:close/>
                </a:path>
              </a:pathLst>
            </a:custGeom>
            <a:solidFill>
              <a:srgbClr val="C9CACA"/>
            </a:solidFill>
            <a:ln w="9525">
              <a:noFill/>
              <a:miter lim="800000"/>
            </a:ln>
          </p:spPr>
          <p:txBody>
            <a:bodyPr/>
            <a:lstStyle/>
            <a:p>
              <a:endParaRPr lang="zh-CN" altLang="zh-CN">
                <a:solidFill>
                  <a:srgbClr val="000000"/>
                </a:solidFill>
                <a:latin typeface="Calibri" panose="020F0502020204030204" charset="0"/>
                <a:ea typeface="微软雅黑" panose="020B0503020204020204" pitchFamily="34" charset="-122"/>
                <a:sym typeface="Calibri" panose="020F0502020204030204" charset="0"/>
              </a:endParaRPr>
            </a:p>
          </p:txBody>
        </p:sp>
        <p:sp>
          <p:nvSpPr>
            <p:cNvPr id="34" name="Freeform 27"/>
            <p:cNvSpPr>
              <a:spLocks noChangeArrowheads="1"/>
            </p:cNvSpPr>
            <p:nvPr/>
          </p:nvSpPr>
          <p:spPr bwMode="auto">
            <a:xfrm>
              <a:off x="7415" y="453"/>
              <a:ext cx="3078" cy="1505"/>
            </a:xfrm>
            <a:custGeom>
              <a:avLst/>
              <a:gdLst>
                <a:gd name="T0" fmla="*/ 0 w 1231"/>
                <a:gd name="T1" fmla="*/ 0 h 602"/>
                <a:gd name="T2" fmla="*/ 2147483647 w 1231"/>
                <a:gd name="T3" fmla="*/ 0 h 602"/>
                <a:gd name="T4" fmla="*/ 2147483647 w 1231"/>
                <a:gd name="T5" fmla="*/ 2147483647 h 602"/>
                <a:gd name="T6" fmla="*/ 2147483647 w 1231"/>
                <a:gd name="T7" fmla="*/ 2147483647 h 602"/>
                <a:gd name="T8" fmla="*/ 0 w 1231"/>
                <a:gd name="T9" fmla="*/ 2147483647 h 602"/>
                <a:gd name="T10" fmla="*/ 0 w 1231"/>
                <a:gd name="T11" fmla="*/ 0 h 602"/>
                <a:gd name="T12" fmla="*/ 0 w 1231"/>
                <a:gd name="T13" fmla="*/ 0 h 602"/>
                <a:gd name="T14" fmla="*/ 0 60000 65536"/>
                <a:gd name="T15" fmla="*/ 0 60000 65536"/>
                <a:gd name="T16" fmla="*/ 0 60000 65536"/>
                <a:gd name="T17" fmla="*/ 0 60000 65536"/>
                <a:gd name="T18" fmla="*/ 0 60000 65536"/>
                <a:gd name="T19" fmla="*/ 0 60000 65536"/>
                <a:gd name="T20" fmla="*/ 0 60000 65536"/>
                <a:gd name="T21" fmla="*/ 0 w 1231"/>
                <a:gd name="T22" fmla="*/ 0 h 602"/>
                <a:gd name="T23" fmla="*/ 1231 w 1231"/>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1" h="602">
                  <a:moveTo>
                    <a:pt x="0" y="0"/>
                  </a:moveTo>
                  <a:lnTo>
                    <a:pt x="1047" y="0"/>
                  </a:lnTo>
                  <a:lnTo>
                    <a:pt x="1231" y="299"/>
                  </a:lnTo>
                  <a:lnTo>
                    <a:pt x="1047" y="602"/>
                  </a:lnTo>
                  <a:lnTo>
                    <a:pt x="0" y="602"/>
                  </a:lnTo>
                  <a:lnTo>
                    <a:pt x="0" y="0"/>
                  </a:lnTo>
                  <a:close/>
                </a:path>
              </a:pathLst>
            </a:custGeom>
            <a:solidFill>
              <a:srgbClr val="E84A1F"/>
            </a:solidFill>
            <a:ln w="9525">
              <a:noFill/>
              <a:miter lim="800000"/>
            </a:ln>
          </p:spPr>
          <p:txBody>
            <a:bodyPr/>
            <a:lstStyle/>
            <a:p>
              <a:endParaRPr lang="zh-CN" altLang="zh-CN">
                <a:solidFill>
                  <a:srgbClr val="000000"/>
                </a:solidFill>
                <a:latin typeface="Calibri" panose="020F0502020204030204" charset="0"/>
                <a:ea typeface="微软雅黑" panose="020B0503020204020204" pitchFamily="34" charset="-122"/>
                <a:sym typeface="Calibri" panose="020F0502020204030204" charset="0"/>
              </a:endParaRPr>
            </a:p>
          </p:txBody>
        </p:sp>
        <p:sp>
          <p:nvSpPr>
            <p:cNvPr id="35" name="Freeform 28"/>
            <p:cNvSpPr>
              <a:spLocks noEditPoints="1" noChangeArrowheads="1"/>
            </p:cNvSpPr>
            <p:nvPr/>
          </p:nvSpPr>
          <p:spPr bwMode="auto">
            <a:xfrm>
              <a:off x="7415" y="1278"/>
              <a:ext cx="2893" cy="575"/>
            </a:xfrm>
            <a:custGeom>
              <a:avLst/>
              <a:gdLst>
                <a:gd name="T0" fmla="*/ 2147483647 w 221"/>
                <a:gd name="T1" fmla="*/ 2147483647 h 44"/>
                <a:gd name="T2" fmla="*/ 2147483647 w 221"/>
                <a:gd name="T3" fmla="*/ 2147483647 h 44"/>
                <a:gd name="T4" fmla="*/ 2147483647 w 221"/>
                <a:gd name="T5" fmla="*/ 2147483647 h 44"/>
                <a:gd name="T6" fmla="*/ 2147483647 w 221"/>
                <a:gd name="T7" fmla="*/ 2147483647 h 44"/>
                <a:gd name="T8" fmla="*/ 2147483647 w 221"/>
                <a:gd name="T9" fmla="*/ 2147483647 h 44"/>
                <a:gd name="T10" fmla="*/ 2147483647 w 221"/>
                <a:gd name="T11" fmla="*/ 2147483647 h 44"/>
                <a:gd name="T12" fmla="*/ 2147483647 w 221"/>
                <a:gd name="T13" fmla="*/ 2147483647 h 44"/>
                <a:gd name="T14" fmla="*/ 2147483647 w 221"/>
                <a:gd name="T15" fmla="*/ 2147483647 h 44"/>
                <a:gd name="T16" fmla="*/ 2147483647 w 221"/>
                <a:gd name="T17" fmla="*/ 2147483647 h 44"/>
                <a:gd name="T18" fmla="*/ 2147483647 w 221"/>
                <a:gd name="T19" fmla="*/ 2147483647 h 44"/>
                <a:gd name="T20" fmla="*/ 2147483647 w 221"/>
                <a:gd name="T21" fmla="*/ 2147483647 h 44"/>
                <a:gd name="T22" fmla="*/ 2147483647 w 221"/>
                <a:gd name="T23" fmla="*/ 2147483647 h 44"/>
                <a:gd name="T24" fmla="*/ 2147483647 w 221"/>
                <a:gd name="T25" fmla="*/ 2147483647 h 44"/>
                <a:gd name="T26" fmla="*/ 2147483647 w 221"/>
                <a:gd name="T27" fmla="*/ 2147483647 h 44"/>
                <a:gd name="T28" fmla="*/ 2147483647 w 221"/>
                <a:gd name="T29" fmla="*/ 2147483647 h 44"/>
                <a:gd name="T30" fmla="*/ 2147483647 w 221"/>
                <a:gd name="T31" fmla="*/ 2147483647 h 44"/>
                <a:gd name="T32" fmla="*/ 2147483647 w 221"/>
                <a:gd name="T33" fmla="*/ 2147483647 h 44"/>
                <a:gd name="T34" fmla="*/ 2147483647 w 221"/>
                <a:gd name="T35" fmla="*/ 2147483647 h 44"/>
                <a:gd name="T36" fmla="*/ 2147483647 w 221"/>
                <a:gd name="T37" fmla="*/ 2147483647 h 44"/>
                <a:gd name="T38" fmla="*/ 0 w 221"/>
                <a:gd name="T39" fmla="*/ 2147483647 h 44"/>
                <a:gd name="T40" fmla="*/ 2147483647 w 221"/>
                <a:gd name="T41" fmla="*/ 2147483647 h 44"/>
                <a:gd name="T42" fmla="*/ 2147483647 w 221"/>
                <a:gd name="T43" fmla="*/ 2147483647 h 44"/>
                <a:gd name="T44" fmla="*/ 0 w 221"/>
                <a:gd name="T45" fmla="*/ 2147483647 h 44"/>
                <a:gd name="T46" fmla="*/ 2147483647 w 221"/>
                <a:gd name="T47" fmla="*/ 2147483647 h 44"/>
                <a:gd name="T48" fmla="*/ 2147483647 w 221"/>
                <a:gd name="T49" fmla="*/ 2147483647 h 44"/>
                <a:gd name="T50" fmla="*/ 2147483647 w 221"/>
                <a:gd name="T51" fmla="*/ 2147483647 h 44"/>
                <a:gd name="T52" fmla="*/ 2147483647 w 221"/>
                <a:gd name="T53" fmla="*/ 2147483647 h 44"/>
                <a:gd name="T54" fmla="*/ 2147483647 w 221"/>
                <a:gd name="T55" fmla="*/ 2147483647 h 44"/>
                <a:gd name="T56" fmla="*/ 2147483647 w 221"/>
                <a:gd name="T57" fmla="*/ 2147483647 h 44"/>
                <a:gd name="T58" fmla="*/ 2147483647 w 221"/>
                <a:gd name="T59" fmla="*/ 2147483647 h 44"/>
                <a:gd name="T60" fmla="*/ 2147483647 w 221"/>
                <a:gd name="T61" fmla="*/ 2147483647 h 44"/>
                <a:gd name="T62" fmla="*/ 2147483647 w 221"/>
                <a:gd name="T63" fmla="*/ 2147483647 h 44"/>
                <a:gd name="T64" fmla="*/ 2147483647 w 221"/>
                <a:gd name="T65" fmla="*/ 2147483647 h 44"/>
                <a:gd name="T66" fmla="*/ 2147483647 w 221"/>
                <a:gd name="T67" fmla="*/ 2147483647 h 44"/>
                <a:gd name="T68" fmla="*/ 2147483647 w 221"/>
                <a:gd name="T69" fmla="*/ 2147483647 h 44"/>
                <a:gd name="T70" fmla="*/ 2147483647 w 221"/>
                <a:gd name="T71" fmla="*/ 2147483647 h 44"/>
                <a:gd name="T72" fmla="*/ 2147483647 w 221"/>
                <a:gd name="T73" fmla="*/ 2147483647 h 44"/>
                <a:gd name="T74" fmla="*/ 2147483647 w 221"/>
                <a:gd name="T75" fmla="*/ 2147483647 h 44"/>
                <a:gd name="T76" fmla="*/ 2147483647 w 221"/>
                <a:gd name="T77" fmla="*/ 2147483647 h 44"/>
                <a:gd name="T78" fmla="*/ 2147483647 w 221"/>
                <a:gd name="T79" fmla="*/ 2147483647 h 44"/>
                <a:gd name="T80" fmla="*/ 2147483647 w 221"/>
                <a:gd name="T81" fmla="*/ 2147483647 h 44"/>
                <a:gd name="T82" fmla="*/ 2147483647 w 221"/>
                <a:gd name="T83" fmla="*/ 2147483647 h 44"/>
                <a:gd name="T84" fmla="*/ 2147483647 w 221"/>
                <a:gd name="T85" fmla="*/ 2147483647 h 44"/>
                <a:gd name="T86" fmla="*/ 2147483647 w 221"/>
                <a:gd name="T87" fmla="*/ 2147483647 h 44"/>
                <a:gd name="T88" fmla="*/ 2147483647 w 221"/>
                <a:gd name="T89" fmla="*/ 2147483647 h 44"/>
                <a:gd name="T90" fmla="*/ 2147483647 w 221"/>
                <a:gd name="T91" fmla="*/ 2147483647 h 44"/>
                <a:gd name="T92" fmla="*/ 2147483647 w 221"/>
                <a:gd name="T93" fmla="*/ 2147483647 h 44"/>
                <a:gd name="T94" fmla="*/ 2147483647 w 221"/>
                <a:gd name="T95" fmla="*/ 2147483647 h 44"/>
                <a:gd name="T96" fmla="*/ 2147483647 w 221"/>
                <a:gd name="T97" fmla="*/ 2147483647 h 44"/>
                <a:gd name="T98" fmla="*/ 2147483647 w 221"/>
                <a:gd name="T99" fmla="*/ 2147483647 h 44"/>
                <a:gd name="T100" fmla="*/ 2147483647 w 221"/>
                <a:gd name="T101" fmla="*/ 2147483647 h 44"/>
                <a:gd name="T102" fmla="*/ 2147483647 w 221"/>
                <a:gd name="T103" fmla="*/ 2147483647 h 44"/>
                <a:gd name="T104" fmla="*/ 2147483647 w 221"/>
                <a:gd name="T105" fmla="*/ 2147483647 h 44"/>
                <a:gd name="T106" fmla="*/ 2147483647 w 221"/>
                <a:gd name="T107" fmla="*/ 2147483647 h 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1"/>
                <a:gd name="T163" fmla="*/ 0 h 44"/>
                <a:gd name="T164" fmla="*/ 221 w 221"/>
                <a:gd name="T165" fmla="*/ 44 h 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rgbClr val="F7BF9E"/>
            </a:solidFill>
            <a:ln w="9525">
              <a:noFill/>
              <a:miter lim="800000"/>
            </a:ln>
          </p:spPr>
          <p:txBody>
            <a:bodyPr/>
            <a:lstStyle/>
            <a:p>
              <a:endParaRPr lang="zh-CN" altLang="zh-CN">
                <a:solidFill>
                  <a:srgbClr val="000000"/>
                </a:solidFill>
                <a:latin typeface="Calibri" panose="020F0502020204030204" charset="0"/>
                <a:ea typeface="微软雅黑" panose="020B0503020204020204" pitchFamily="34" charset="-122"/>
                <a:sym typeface="Calibri" panose="020F0502020204030204" charset="0"/>
              </a:endParaRPr>
            </a:p>
          </p:txBody>
        </p:sp>
        <p:sp>
          <p:nvSpPr>
            <p:cNvPr id="36" name="Freeform 29"/>
            <p:cNvSpPr>
              <a:spLocks noEditPoints="1" noChangeArrowheads="1"/>
            </p:cNvSpPr>
            <p:nvPr/>
          </p:nvSpPr>
          <p:spPr bwMode="auto">
            <a:xfrm>
              <a:off x="7415" y="545"/>
              <a:ext cx="2945" cy="680"/>
            </a:xfrm>
            <a:custGeom>
              <a:avLst/>
              <a:gdLst>
                <a:gd name="T0" fmla="*/ 2147483647 w 225"/>
                <a:gd name="T1" fmla="*/ 0 h 52"/>
                <a:gd name="T2" fmla="*/ 2147483647 w 225"/>
                <a:gd name="T3" fmla="*/ 2147483647 h 52"/>
                <a:gd name="T4" fmla="*/ 2147483647 w 225"/>
                <a:gd name="T5" fmla="*/ 2147483647 h 52"/>
                <a:gd name="T6" fmla="*/ 2147483647 w 225"/>
                <a:gd name="T7" fmla="*/ 2147483647 h 52"/>
                <a:gd name="T8" fmla="*/ 2147483647 w 225"/>
                <a:gd name="T9" fmla="*/ 2147483647 h 52"/>
                <a:gd name="T10" fmla="*/ 2147483647 w 225"/>
                <a:gd name="T11" fmla="*/ 2147483647 h 52"/>
                <a:gd name="T12" fmla="*/ 2147483647 w 225"/>
                <a:gd name="T13" fmla="*/ 2147483647 h 52"/>
                <a:gd name="T14" fmla="*/ 2147483647 w 225"/>
                <a:gd name="T15" fmla="*/ 2147483647 h 52"/>
                <a:gd name="T16" fmla="*/ 2147483647 w 225"/>
                <a:gd name="T17" fmla="*/ 2147483647 h 52"/>
                <a:gd name="T18" fmla="*/ 2147483647 w 225"/>
                <a:gd name="T19" fmla="*/ 2147483647 h 52"/>
                <a:gd name="T20" fmla="*/ 2147483647 w 225"/>
                <a:gd name="T21" fmla="*/ 2147483647 h 52"/>
                <a:gd name="T22" fmla="*/ 2147483647 w 225"/>
                <a:gd name="T23" fmla="*/ 2147483647 h 52"/>
                <a:gd name="T24" fmla="*/ 2147483647 w 225"/>
                <a:gd name="T25" fmla="*/ 2147483647 h 52"/>
                <a:gd name="T26" fmla="*/ 2147483647 w 225"/>
                <a:gd name="T27" fmla="*/ 0 h 52"/>
                <a:gd name="T28" fmla="*/ 2147483647 w 225"/>
                <a:gd name="T29" fmla="*/ 2147483647 h 52"/>
                <a:gd name="T30" fmla="*/ 2147483647 w 225"/>
                <a:gd name="T31" fmla="*/ 2147483647 h 52"/>
                <a:gd name="T32" fmla="*/ 2147483647 w 225"/>
                <a:gd name="T33" fmla="*/ 2147483647 h 52"/>
                <a:gd name="T34" fmla="*/ 2147483647 w 225"/>
                <a:gd name="T35" fmla="*/ 2147483647 h 52"/>
                <a:gd name="T36" fmla="*/ 2147483647 w 225"/>
                <a:gd name="T37" fmla="*/ 2147483647 h 52"/>
                <a:gd name="T38" fmla="*/ 2147483647 w 225"/>
                <a:gd name="T39" fmla="*/ 2147483647 h 52"/>
                <a:gd name="T40" fmla="*/ 2147483647 w 225"/>
                <a:gd name="T41" fmla="*/ 2147483647 h 52"/>
                <a:gd name="T42" fmla="*/ 2147483647 w 225"/>
                <a:gd name="T43" fmla="*/ 2147483647 h 52"/>
                <a:gd name="T44" fmla="*/ 2147483647 w 225"/>
                <a:gd name="T45" fmla="*/ 2147483647 h 52"/>
                <a:gd name="T46" fmla="*/ 2147483647 w 225"/>
                <a:gd name="T47" fmla="*/ 2147483647 h 52"/>
                <a:gd name="T48" fmla="*/ 0 w 225"/>
                <a:gd name="T49" fmla="*/ 0 h 52"/>
                <a:gd name="T50" fmla="*/ 2147483647 w 225"/>
                <a:gd name="T51" fmla="*/ 2147483647 h 52"/>
                <a:gd name="T52" fmla="*/ 2147483647 w 225"/>
                <a:gd name="T53" fmla="*/ 2147483647 h 52"/>
                <a:gd name="T54" fmla="*/ 2147483647 w 225"/>
                <a:gd name="T55" fmla="*/ 0 h 52"/>
                <a:gd name="T56" fmla="*/ 2147483647 w 225"/>
                <a:gd name="T57" fmla="*/ 2147483647 h 52"/>
                <a:gd name="T58" fmla="*/ 2147483647 w 225"/>
                <a:gd name="T59" fmla="*/ 2147483647 h 52"/>
                <a:gd name="T60" fmla="*/ 2147483647 w 225"/>
                <a:gd name="T61" fmla="*/ 2147483647 h 52"/>
                <a:gd name="T62" fmla="*/ 2147483647 w 225"/>
                <a:gd name="T63" fmla="*/ 0 h 52"/>
                <a:gd name="T64" fmla="*/ 2147483647 w 225"/>
                <a:gd name="T65" fmla="*/ 0 h 52"/>
                <a:gd name="T66" fmla="*/ 2147483647 w 225"/>
                <a:gd name="T67" fmla="*/ 2147483647 h 52"/>
                <a:gd name="T68" fmla="*/ 2147483647 w 225"/>
                <a:gd name="T69" fmla="*/ 2147483647 h 52"/>
                <a:gd name="T70" fmla="*/ 2147483647 w 225"/>
                <a:gd name="T71" fmla="*/ 2147483647 h 52"/>
                <a:gd name="T72" fmla="*/ 2147483647 w 225"/>
                <a:gd name="T73" fmla="*/ 0 h 52"/>
                <a:gd name="T74" fmla="*/ 2147483647 w 225"/>
                <a:gd name="T75" fmla="*/ 2147483647 h 52"/>
                <a:gd name="T76" fmla="*/ 2147483647 w 225"/>
                <a:gd name="T77" fmla="*/ 2147483647 h 52"/>
                <a:gd name="T78" fmla="*/ 2147483647 w 225"/>
                <a:gd name="T79" fmla="*/ 2147483647 h 52"/>
                <a:gd name="T80" fmla="*/ 2147483647 w 225"/>
                <a:gd name="T81" fmla="*/ 0 h 52"/>
                <a:gd name="T82" fmla="*/ 2147483647 w 225"/>
                <a:gd name="T83" fmla="*/ 0 h 52"/>
                <a:gd name="T84" fmla="*/ 2147483647 w 225"/>
                <a:gd name="T85" fmla="*/ 2147483647 h 52"/>
                <a:gd name="T86" fmla="*/ 2147483647 w 225"/>
                <a:gd name="T87" fmla="*/ 2147483647 h 52"/>
                <a:gd name="T88" fmla="*/ 2147483647 w 225"/>
                <a:gd name="T89" fmla="*/ 2147483647 h 52"/>
                <a:gd name="T90" fmla="*/ 2147483647 w 225"/>
                <a:gd name="T91" fmla="*/ 0 h 52"/>
                <a:gd name="T92" fmla="*/ 2147483647 w 225"/>
                <a:gd name="T93" fmla="*/ 2147483647 h 52"/>
                <a:gd name="T94" fmla="*/ 2147483647 w 225"/>
                <a:gd name="T95" fmla="*/ 2147483647 h 52"/>
                <a:gd name="T96" fmla="*/ 2147483647 w 225"/>
                <a:gd name="T97" fmla="*/ 2147483647 h 52"/>
                <a:gd name="T98" fmla="*/ 2147483647 w 225"/>
                <a:gd name="T99" fmla="*/ 0 h 52"/>
                <a:gd name="T100" fmla="*/ 2147483647 w 225"/>
                <a:gd name="T101" fmla="*/ 0 h 52"/>
                <a:gd name="T102" fmla="*/ 2147483647 w 225"/>
                <a:gd name="T103" fmla="*/ 2147483647 h 52"/>
                <a:gd name="T104" fmla="*/ 2147483647 w 225"/>
                <a:gd name="T105" fmla="*/ 2147483647 h 52"/>
                <a:gd name="T106" fmla="*/ 2147483647 w 225"/>
                <a:gd name="T107" fmla="*/ 2147483647 h 52"/>
                <a:gd name="T108" fmla="*/ 2147483647 w 225"/>
                <a:gd name="T109" fmla="*/ 0 h 52"/>
                <a:gd name="T110" fmla="*/ 2147483647 w 225"/>
                <a:gd name="T111" fmla="*/ 2147483647 h 52"/>
                <a:gd name="T112" fmla="*/ 2147483647 w 225"/>
                <a:gd name="T113" fmla="*/ 2147483647 h 52"/>
                <a:gd name="T114" fmla="*/ 2147483647 w 225"/>
                <a:gd name="T115" fmla="*/ 2147483647 h 52"/>
                <a:gd name="T116" fmla="*/ 2147483647 w 225"/>
                <a:gd name="T117" fmla="*/ 0 h 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5"/>
                <a:gd name="T178" fmla="*/ 0 h 52"/>
                <a:gd name="T179" fmla="*/ 225 w 225"/>
                <a:gd name="T180" fmla="*/ 52 h 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rgbClr val="F7BF9E"/>
            </a:solidFill>
            <a:ln w="9525">
              <a:noFill/>
              <a:miter lim="800000"/>
            </a:ln>
          </p:spPr>
          <p:txBody>
            <a:bodyPr/>
            <a:lstStyle/>
            <a:p>
              <a:endParaRPr lang="zh-CN" altLang="zh-CN">
                <a:solidFill>
                  <a:srgbClr val="000000"/>
                </a:solidFill>
                <a:latin typeface="Calibri" panose="020F0502020204030204" charset="0"/>
                <a:ea typeface="微软雅黑" panose="020B0503020204020204" pitchFamily="34" charset="-122"/>
                <a:sym typeface="Calibri" panose="020F0502020204030204" charset="0"/>
              </a:endParaRPr>
            </a:p>
          </p:txBody>
        </p:sp>
        <p:sp>
          <p:nvSpPr>
            <p:cNvPr id="37" name="Freeform 30"/>
            <p:cNvSpPr>
              <a:spLocks noChangeArrowheads="1"/>
            </p:cNvSpPr>
            <p:nvPr/>
          </p:nvSpPr>
          <p:spPr bwMode="auto">
            <a:xfrm>
              <a:off x="7900" y="3043"/>
              <a:ext cx="2735" cy="1505"/>
            </a:xfrm>
            <a:custGeom>
              <a:avLst/>
              <a:gdLst>
                <a:gd name="T0" fmla="*/ 0 w 1094"/>
                <a:gd name="T1" fmla="*/ 0 h 602"/>
                <a:gd name="T2" fmla="*/ 2147483647 w 1094"/>
                <a:gd name="T3" fmla="*/ 0 h 602"/>
                <a:gd name="T4" fmla="*/ 2147483647 w 1094"/>
                <a:gd name="T5" fmla="*/ 2147483647 h 602"/>
                <a:gd name="T6" fmla="*/ 2147483647 w 1094"/>
                <a:gd name="T7" fmla="*/ 2147483647 h 602"/>
                <a:gd name="T8" fmla="*/ 0 w 1094"/>
                <a:gd name="T9" fmla="*/ 2147483647 h 602"/>
                <a:gd name="T10" fmla="*/ 0 w 1094"/>
                <a:gd name="T11" fmla="*/ 0 h 602"/>
                <a:gd name="T12" fmla="*/ 0 w 1094"/>
                <a:gd name="T13" fmla="*/ 0 h 602"/>
                <a:gd name="T14" fmla="*/ 0 60000 65536"/>
                <a:gd name="T15" fmla="*/ 0 60000 65536"/>
                <a:gd name="T16" fmla="*/ 0 60000 65536"/>
                <a:gd name="T17" fmla="*/ 0 60000 65536"/>
                <a:gd name="T18" fmla="*/ 0 60000 65536"/>
                <a:gd name="T19" fmla="*/ 0 60000 65536"/>
                <a:gd name="T20" fmla="*/ 0 60000 65536"/>
                <a:gd name="T21" fmla="*/ 0 w 1094"/>
                <a:gd name="T22" fmla="*/ 0 h 602"/>
                <a:gd name="T23" fmla="*/ 1094 w 1094"/>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4" h="602">
                  <a:moveTo>
                    <a:pt x="0" y="0"/>
                  </a:moveTo>
                  <a:lnTo>
                    <a:pt x="911" y="0"/>
                  </a:lnTo>
                  <a:lnTo>
                    <a:pt x="1094" y="304"/>
                  </a:lnTo>
                  <a:lnTo>
                    <a:pt x="911" y="602"/>
                  </a:lnTo>
                  <a:lnTo>
                    <a:pt x="0" y="602"/>
                  </a:lnTo>
                  <a:lnTo>
                    <a:pt x="0" y="0"/>
                  </a:lnTo>
                  <a:close/>
                </a:path>
              </a:pathLst>
            </a:custGeom>
            <a:solidFill>
              <a:srgbClr val="C9CACA"/>
            </a:solidFill>
            <a:ln w="9525">
              <a:noFill/>
              <a:miter lim="800000"/>
            </a:ln>
          </p:spPr>
          <p:txBody>
            <a:bodyPr/>
            <a:lstStyle/>
            <a:p>
              <a:endParaRPr lang="zh-CN" altLang="zh-CN">
                <a:solidFill>
                  <a:srgbClr val="000000"/>
                </a:solidFill>
                <a:latin typeface="Calibri" panose="020F0502020204030204" charset="0"/>
                <a:ea typeface="微软雅黑" panose="020B0503020204020204" pitchFamily="34" charset="-122"/>
                <a:sym typeface="Calibri" panose="020F0502020204030204" charset="0"/>
              </a:endParaRPr>
            </a:p>
          </p:txBody>
        </p:sp>
        <p:sp>
          <p:nvSpPr>
            <p:cNvPr id="38" name="Freeform 31"/>
            <p:cNvSpPr>
              <a:spLocks noChangeArrowheads="1"/>
            </p:cNvSpPr>
            <p:nvPr/>
          </p:nvSpPr>
          <p:spPr bwMode="auto">
            <a:xfrm>
              <a:off x="7415" y="2885"/>
              <a:ext cx="3078" cy="1505"/>
            </a:xfrm>
            <a:custGeom>
              <a:avLst/>
              <a:gdLst>
                <a:gd name="T0" fmla="*/ 0 w 1231"/>
                <a:gd name="T1" fmla="*/ 0 h 602"/>
                <a:gd name="T2" fmla="*/ 2147483647 w 1231"/>
                <a:gd name="T3" fmla="*/ 0 h 602"/>
                <a:gd name="T4" fmla="*/ 2147483647 w 1231"/>
                <a:gd name="T5" fmla="*/ 2147483647 h 602"/>
                <a:gd name="T6" fmla="*/ 2147483647 w 1231"/>
                <a:gd name="T7" fmla="*/ 2147483647 h 602"/>
                <a:gd name="T8" fmla="*/ 0 w 1231"/>
                <a:gd name="T9" fmla="*/ 2147483647 h 602"/>
                <a:gd name="T10" fmla="*/ 0 w 1231"/>
                <a:gd name="T11" fmla="*/ 0 h 602"/>
                <a:gd name="T12" fmla="*/ 0 w 1231"/>
                <a:gd name="T13" fmla="*/ 0 h 602"/>
                <a:gd name="T14" fmla="*/ 0 60000 65536"/>
                <a:gd name="T15" fmla="*/ 0 60000 65536"/>
                <a:gd name="T16" fmla="*/ 0 60000 65536"/>
                <a:gd name="T17" fmla="*/ 0 60000 65536"/>
                <a:gd name="T18" fmla="*/ 0 60000 65536"/>
                <a:gd name="T19" fmla="*/ 0 60000 65536"/>
                <a:gd name="T20" fmla="*/ 0 60000 65536"/>
                <a:gd name="T21" fmla="*/ 0 w 1231"/>
                <a:gd name="T22" fmla="*/ 0 h 602"/>
                <a:gd name="T23" fmla="*/ 1231 w 1231"/>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1" h="602">
                  <a:moveTo>
                    <a:pt x="0" y="0"/>
                  </a:moveTo>
                  <a:lnTo>
                    <a:pt x="1047" y="0"/>
                  </a:lnTo>
                  <a:lnTo>
                    <a:pt x="1231" y="299"/>
                  </a:lnTo>
                  <a:lnTo>
                    <a:pt x="1047" y="602"/>
                  </a:lnTo>
                  <a:lnTo>
                    <a:pt x="0" y="602"/>
                  </a:lnTo>
                  <a:lnTo>
                    <a:pt x="0" y="0"/>
                  </a:lnTo>
                  <a:close/>
                </a:path>
              </a:pathLst>
            </a:custGeom>
            <a:solidFill>
              <a:srgbClr val="4B5754"/>
            </a:solidFill>
            <a:ln w="9525">
              <a:noFill/>
              <a:miter lim="800000"/>
            </a:ln>
          </p:spPr>
          <p:txBody>
            <a:bodyPr/>
            <a:lstStyle/>
            <a:p>
              <a:endParaRPr lang="zh-CN" altLang="zh-CN">
                <a:solidFill>
                  <a:srgbClr val="000000"/>
                </a:solidFill>
                <a:latin typeface="Calibri" panose="020F0502020204030204" charset="0"/>
                <a:ea typeface="微软雅黑" panose="020B0503020204020204" pitchFamily="34" charset="-122"/>
                <a:sym typeface="Calibri" panose="020F0502020204030204" charset="0"/>
              </a:endParaRPr>
            </a:p>
          </p:txBody>
        </p:sp>
        <p:sp>
          <p:nvSpPr>
            <p:cNvPr id="39" name="Freeform 32"/>
            <p:cNvSpPr>
              <a:spLocks noEditPoints="1" noChangeArrowheads="1"/>
            </p:cNvSpPr>
            <p:nvPr/>
          </p:nvSpPr>
          <p:spPr bwMode="auto">
            <a:xfrm>
              <a:off x="7415" y="3723"/>
              <a:ext cx="2893" cy="577"/>
            </a:xfrm>
            <a:custGeom>
              <a:avLst/>
              <a:gdLst>
                <a:gd name="T0" fmla="*/ 2147483647 w 221"/>
                <a:gd name="T1" fmla="*/ 2147483647 h 44"/>
                <a:gd name="T2" fmla="*/ 2147483647 w 221"/>
                <a:gd name="T3" fmla="*/ 2147483647 h 44"/>
                <a:gd name="T4" fmla="*/ 2147483647 w 221"/>
                <a:gd name="T5" fmla="*/ 2147483647 h 44"/>
                <a:gd name="T6" fmla="*/ 2147483647 w 221"/>
                <a:gd name="T7" fmla="*/ 2147483647 h 44"/>
                <a:gd name="T8" fmla="*/ 2147483647 w 221"/>
                <a:gd name="T9" fmla="*/ 2147483647 h 44"/>
                <a:gd name="T10" fmla="*/ 2147483647 w 221"/>
                <a:gd name="T11" fmla="*/ 2147483647 h 44"/>
                <a:gd name="T12" fmla="*/ 2147483647 w 221"/>
                <a:gd name="T13" fmla="*/ 2147483647 h 44"/>
                <a:gd name="T14" fmla="*/ 2147483647 w 221"/>
                <a:gd name="T15" fmla="*/ 2147483647 h 44"/>
                <a:gd name="T16" fmla="*/ 2147483647 w 221"/>
                <a:gd name="T17" fmla="*/ 2147483647 h 44"/>
                <a:gd name="T18" fmla="*/ 2147483647 w 221"/>
                <a:gd name="T19" fmla="*/ 2147483647 h 44"/>
                <a:gd name="T20" fmla="*/ 2147483647 w 221"/>
                <a:gd name="T21" fmla="*/ 2147483647 h 44"/>
                <a:gd name="T22" fmla="*/ 2147483647 w 221"/>
                <a:gd name="T23" fmla="*/ 2147483647 h 44"/>
                <a:gd name="T24" fmla="*/ 2147483647 w 221"/>
                <a:gd name="T25" fmla="*/ 2147483647 h 44"/>
                <a:gd name="T26" fmla="*/ 2147483647 w 221"/>
                <a:gd name="T27" fmla="*/ 0 h 44"/>
                <a:gd name="T28" fmla="*/ 2147483647 w 221"/>
                <a:gd name="T29" fmla="*/ 2147483647 h 44"/>
                <a:gd name="T30" fmla="*/ 2147483647 w 221"/>
                <a:gd name="T31" fmla="*/ 2147483647 h 44"/>
                <a:gd name="T32" fmla="*/ 2147483647 w 221"/>
                <a:gd name="T33" fmla="*/ 2147483647 h 44"/>
                <a:gd name="T34" fmla="*/ 2147483647 w 221"/>
                <a:gd name="T35" fmla="*/ 2147483647 h 44"/>
                <a:gd name="T36" fmla="*/ 2147483647 w 221"/>
                <a:gd name="T37" fmla="*/ 2147483647 h 44"/>
                <a:gd name="T38" fmla="*/ 0 w 221"/>
                <a:gd name="T39" fmla="*/ 2147483647 h 44"/>
                <a:gd name="T40" fmla="*/ 2147483647 w 221"/>
                <a:gd name="T41" fmla="*/ 2147483647 h 44"/>
                <a:gd name="T42" fmla="*/ 2147483647 w 221"/>
                <a:gd name="T43" fmla="*/ 2147483647 h 44"/>
                <a:gd name="T44" fmla="*/ 0 w 221"/>
                <a:gd name="T45" fmla="*/ 2147483647 h 44"/>
                <a:gd name="T46" fmla="*/ 2147483647 w 221"/>
                <a:gd name="T47" fmla="*/ 2147483647 h 44"/>
                <a:gd name="T48" fmla="*/ 2147483647 w 221"/>
                <a:gd name="T49" fmla="*/ 2147483647 h 44"/>
                <a:gd name="T50" fmla="*/ 2147483647 w 221"/>
                <a:gd name="T51" fmla="*/ 2147483647 h 44"/>
                <a:gd name="T52" fmla="*/ 2147483647 w 221"/>
                <a:gd name="T53" fmla="*/ 2147483647 h 44"/>
                <a:gd name="T54" fmla="*/ 2147483647 w 221"/>
                <a:gd name="T55" fmla="*/ 2147483647 h 44"/>
                <a:gd name="T56" fmla="*/ 2147483647 w 221"/>
                <a:gd name="T57" fmla="*/ 2147483647 h 44"/>
                <a:gd name="T58" fmla="*/ 2147483647 w 221"/>
                <a:gd name="T59" fmla="*/ 2147483647 h 44"/>
                <a:gd name="T60" fmla="*/ 2147483647 w 221"/>
                <a:gd name="T61" fmla="*/ 2147483647 h 44"/>
                <a:gd name="T62" fmla="*/ 2147483647 w 221"/>
                <a:gd name="T63" fmla="*/ 2147483647 h 44"/>
                <a:gd name="T64" fmla="*/ 2147483647 w 221"/>
                <a:gd name="T65" fmla="*/ 2147483647 h 44"/>
                <a:gd name="T66" fmla="*/ 2147483647 w 221"/>
                <a:gd name="T67" fmla="*/ 2147483647 h 44"/>
                <a:gd name="T68" fmla="*/ 2147483647 w 221"/>
                <a:gd name="T69" fmla="*/ 2147483647 h 44"/>
                <a:gd name="T70" fmla="*/ 2147483647 w 221"/>
                <a:gd name="T71" fmla="*/ 2147483647 h 44"/>
                <a:gd name="T72" fmla="*/ 2147483647 w 221"/>
                <a:gd name="T73" fmla="*/ 2147483647 h 44"/>
                <a:gd name="T74" fmla="*/ 2147483647 w 221"/>
                <a:gd name="T75" fmla="*/ 2147483647 h 44"/>
                <a:gd name="T76" fmla="*/ 2147483647 w 221"/>
                <a:gd name="T77" fmla="*/ 2147483647 h 44"/>
                <a:gd name="T78" fmla="*/ 2147483647 w 221"/>
                <a:gd name="T79" fmla="*/ 2147483647 h 44"/>
                <a:gd name="T80" fmla="*/ 2147483647 w 221"/>
                <a:gd name="T81" fmla="*/ 2147483647 h 44"/>
                <a:gd name="T82" fmla="*/ 2147483647 w 221"/>
                <a:gd name="T83" fmla="*/ 2147483647 h 44"/>
                <a:gd name="T84" fmla="*/ 2147483647 w 221"/>
                <a:gd name="T85" fmla="*/ 2147483647 h 44"/>
                <a:gd name="T86" fmla="*/ 2147483647 w 221"/>
                <a:gd name="T87" fmla="*/ 2147483647 h 44"/>
                <a:gd name="T88" fmla="*/ 2147483647 w 221"/>
                <a:gd name="T89" fmla="*/ 2147483647 h 44"/>
                <a:gd name="T90" fmla="*/ 2147483647 w 221"/>
                <a:gd name="T91" fmla="*/ 2147483647 h 44"/>
                <a:gd name="T92" fmla="*/ 2147483647 w 221"/>
                <a:gd name="T93" fmla="*/ 2147483647 h 44"/>
                <a:gd name="T94" fmla="*/ 2147483647 w 221"/>
                <a:gd name="T95" fmla="*/ 2147483647 h 44"/>
                <a:gd name="T96" fmla="*/ 2147483647 w 221"/>
                <a:gd name="T97" fmla="*/ 2147483647 h 44"/>
                <a:gd name="T98" fmla="*/ 2147483647 w 221"/>
                <a:gd name="T99" fmla="*/ 2147483647 h 44"/>
                <a:gd name="T100" fmla="*/ 2147483647 w 221"/>
                <a:gd name="T101" fmla="*/ 2147483647 h 44"/>
                <a:gd name="T102" fmla="*/ 2147483647 w 221"/>
                <a:gd name="T103" fmla="*/ 2147483647 h 44"/>
                <a:gd name="T104" fmla="*/ 2147483647 w 221"/>
                <a:gd name="T105" fmla="*/ 2147483647 h 44"/>
                <a:gd name="T106" fmla="*/ 2147483647 w 221"/>
                <a:gd name="T107" fmla="*/ 2147483647 h 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1"/>
                <a:gd name="T163" fmla="*/ 0 h 44"/>
                <a:gd name="T164" fmla="*/ 221 w 221"/>
                <a:gd name="T165" fmla="*/ 44 h 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1" h="44">
                  <a:moveTo>
                    <a:pt x="19" y="44"/>
                  </a:moveTo>
                  <a:cubicBezTo>
                    <a:pt x="22" y="44"/>
                    <a:pt x="26" y="44"/>
                    <a:pt x="30" y="44"/>
                  </a:cubicBezTo>
                  <a:cubicBezTo>
                    <a:pt x="31" y="44"/>
                    <a:pt x="32" y="43"/>
                    <a:pt x="32" y="42"/>
                  </a:cubicBezTo>
                  <a:cubicBezTo>
                    <a:pt x="32" y="42"/>
                    <a:pt x="32" y="42"/>
                    <a:pt x="32" y="42"/>
                  </a:cubicBezTo>
                  <a:cubicBezTo>
                    <a:pt x="32" y="41"/>
                    <a:pt x="31" y="40"/>
                    <a:pt x="30" y="40"/>
                  </a:cubicBezTo>
                  <a:cubicBezTo>
                    <a:pt x="26" y="40"/>
                    <a:pt x="22" y="40"/>
                    <a:pt x="19" y="40"/>
                  </a:cubicBezTo>
                  <a:cubicBezTo>
                    <a:pt x="18" y="40"/>
                    <a:pt x="17" y="41"/>
                    <a:pt x="17" y="42"/>
                  </a:cubicBezTo>
                  <a:cubicBezTo>
                    <a:pt x="17" y="42"/>
                    <a:pt x="17" y="42"/>
                    <a:pt x="17" y="42"/>
                  </a:cubicBezTo>
                  <a:cubicBezTo>
                    <a:pt x="17" y="43"/>
                    <a:pt x="18" y="44"/>
                    <a:pt x="19" y="44"/>
                  </a:cubicBezTo>
                  <a:close/>
                  <a:moveTo>
                    <a:pt x="196" y="42"/>
                  </a:moveTo>
                  <a:cubicBezTo>
                    <a:pt x="196" y="41"/>
                    <a:pt x="197" y="40"/>
                    <a:pt x="198" y="38"/>
                  </a:cubicBezTo>
                  <a:cubicBezTo>
                    <a:pt x="199" y="38"/>
                    <a:pt x="198" y="36"/>
                    <a:pt x="198" y="36"/>
                  </a:cubicBezTo>
                  <a:cubicBezTo>
                    <a:pt x="198" y="36"/>
                    <a:pt x="198" y="36"/>
                    <a:pt x="198" y="36"/>
                  </a:cubicBezTo>
                  <a:cubicBezTo>
                    <a:pt x="197" y="36"/>
                    <a:pt x="196" y="36"/>
                    <a:pt x="195" y="37"/>
                  </a:cubicBezTo>
                  <a:cubicBezTo>
                    <a:pt x="195" y="38"/>
                    <a:pt x="194" y="39"/>
                    <a:pt x="193" y="40"/>
                  </a:cubicBezTo>
                  <a:cubicBezTo>
                    <a:pt x="190" y="40"/>
                    <a:pt x="190" y="40"/>
                    <a:pt x="186" y="40"/>
                  </a:cubicBezTo>
                  <a:cubicBezTo>
                    <a:pt x="186" y="40"/>
                    <a:pt x="185" y="41"/>
                    <a:pt x="185" y="42"/>
                  </a:cubicBezTo>
                  <a:cubicBezTo>
                    <a:pt x="185" y="42"/>
                    <a:pt x="185" y="42"/>
                    <a:pt x="185" y="42"/>
                  </a:cubicBezTo>
                  <a:cubicBezTo>
                    <a:pt x="185" y="43"/>
                    <a:pt x="186" y="44"/>
                    <a:pt x="186" y="44"/>
                  </a:cubicBezTo>
                  <a:cubicBezTo>
                    <a:pt x="194" y="44"/>
                    <a:pt x="194" y="44"/>
                    <a:pt x="194" y="44"/>
                  </a:cubicBezTo>
                  <a:cubicBezTo>
                    <a:pt x="195" y="44"/>
                    <a:pt x="195" y="43"/>
                    <a:pt x="196" y="42"/>
                  </a:cubicBezTo>
                  <a:close/>
                  <a:moveTo>
                    <a:pt x="217" y="1"/>
                  </a:moveTo>
                  <a:cubicBezTo>
                    <a:pt x="215" y="4"/>
                    <a:pt x="213" y="7"/>
                    <a:pt x="211" y="11"/>
                  </a:cubicBezTo>
                  <a:cubicBezTo>
                    <a:pt x="211" y="12"/>
                    <a:pt x="211" y="13"/>
                    <a:pt x="212" y="13"/>
                  </a:cubicBezTo>
                  <a:cubicBezTo>
                    <a:pt x="212" y="13"/>
                    <a:pt x="212" y="13"/>
                    <a:pt x="212" y="13"/>
                  </a:cubicBezTo>
                  <a:cubicBezTo>
                    <a:pt x="212" y="14"/>
                    <a:pt x="213" y="13"/>
                    <a:pt x="214" y="12"/>
                  </a:cubicBezTo>
                  <a:cubicBezTo>
                    <a:pt x="216" y="9"/>
                    <a:pt x="218" y="6"/>
                    <a:pt x="220" y="2"/>
                  </a:cubicBezTo>
                  <a:cubicBezTo>
                    <a:pt x="221" y="2"/>
                    <a:pt x="220" y="1"/>
                    <a:pt x="219" y="0"/>
                  </a:cubicBezTo>
                  <a:cubicBezTo>
                    <a:pt x="219" y="0"/>
                    <a:pt x="219" y="0"/>
                    <a:pt x="219" y="0"/>
                  </a:cubicBezTo>
                  <a:cubicBezTo>
                    <a:pt x="219" y="0"/>
                    <a:pt x="218" y="0"/>
                    <a:pt x="217" y="1"/>
                  </a:cubicBezTo>
                  <a:close/>
                  <a:moveTo>
                    <a:pt x="206" y="19"/>
                  </a:moveTo>
                  <a:cubicBezTo>
                    <a:pt x="204" y="22"/>
                    <a:pt x="202" y="25"/>
                    <a:pt x="200" y="29"/>
                  </a:cubicBezTo>
                  <a:cubicBezTo>
                    <a:pt x="200" y="29"/>
                    <a:pt x="200" y="30"/>
                    <a:pt x="201" y="31"/>
                  </a:cubicBezTo>
                  <a:cubicBezTo>
                    <a:pt x="201" y="31"/>
                    <a:pt x="201" y="31"/>
                    <a:pt x="201" y="31"/>
                  </a:cubicBezTo>
                  <a:cubicBezTo>
                    <a:pt x="201" y="31"/>
                    <a:pt x="203" y="31"/>
                    <a:pt x="203" y="30"/>
                  </a:cubicBezTo>
                  <a:cubicBezTo>
                    <a:pt x="205" y="27"/>
                    <a:pt x="207" y="24"/>
                    <a:pt x="209" y="20"/>
                  </a:cubicBezTo>
                  <a:cubicBezTo>
                    <a:pt x="210" y="20"/>
                    <a:pt x="209" y="19"/>
                    <a:pt x="209" y="18"/>
                  </a:cubicBezTo>
                  <a:cubicBezTo>
                    <a:pt x="209" y="18"/>
                    <a:pt x="209" y="18"/>
                    <a:pt x="209" y="18"/>
                  </a:cubicBezTo>
                  <a:cubicBezTo>
                    <a:pt x="208" y="18"/>
                    <a:pt x="207" y="18"/>
                    <a:pt x="206" y="19"/>
                  </a:cubicBezTo>
                  <a:close/>
                  <a:moveTo>
                    <a:pt x="0" y="40"/>
                  </a:moveTo>
                  <a:cubicBezTo>
                    <a:pt x="0" y="44"/>
                    <a:pt x="0" y="44"/>
                    <a:pt x="0" y="44"/>
                  </a:cubicBezTo>
                  <a:cubicBezTo>
                    <a:pt x="8" y="44"/>
                    <a:pt x="8" y="44"/>
                    <a:pt x="8" y="44"/>
                  </a:cubicBezTo>
                  <a:cubicBezTo>
                    <a:pt x="9" y="44"/>
                    <a:pt x="10" y="43"/>
                    <a:pt x="10" y="42"/>
                  </a:cubicBezTo>
                  <a:cubicBezTo>
                    <a:pt x="10" y="42"/>
                    <a:pt x="10" y="42"/>
                    <a:pt x="10" y="42"/>
                  </a:cubicBezTo>
                  <a:cubicBezTo>
                    <a:pt x="10" y="41"/>
                    <a:pt x="9" y="40"/>
                    <a:pt x="8" y="40"/>
                  </a:cubicBezTo>
                  <a:cubicBezTo>
                    <a:pt x="0" y="40"/>
                    <a:pt x="0" y="40"/>
                    <a:pt x="0" y="40"/>
                  </a:cubicBezTo>
                  <a:close/>
                  <a:moveTo>
                    <a:pt x="40" y="44"/>
                  </a:moveTo>
                  <a:cubicBezTo>
                    <a:pt x="43" y="44"/>
                    <a:pt x="47" y="44"/>
                    <a:pt x="51" y="44"/>
                  </a:cubicBezTo>
                  <a:cubicBezTo>
                    <a:pt x="52" y="44"/>
                    <a:pt x="53" y="43"/>
                    <a:pt x="53" y="42"/>
                  </a:cubicBezTo>
                  <a:cubicBezTo>
                    <a:pt x="53" y="42"/>
                    <a:pt x="53" y="42"/>
                    <a:pt x="53" y="42"/>
                  </a:cubicBezTo>
                  <a:cubicBezTo>
                    <a:pt x="53" y="41"/>
                    <a:pt x="52" y="40"/>
                    <a:pt x="51" y="40"/>
                  </a:cubicBezTo>
                  <a:cubicBezTo>
                    <a:pt x="47" y="40"/>
                    <a:pt x="43" y="40"/>
                    <a:pt x="40" y="40"/>
                  </a:cubicBezTo>
                  <a:cubicBezTo>
                    <a:pt x="39" y="40"/>
                    <a:pt x="38" y="41"/>
                    <a:pt x="38" y="42"/>
                  </a:cubicBezTo>
                  <a:cubicBezTo>
                    <a:pt x="38" y="42"/>
                    <a:pt x="38" y="42"/>
                    <a:pt x="38" y="42"/>
                  </a:cubicBezTo>
                  <a:cubicBezTo>
                    <a:pt x="38" y="43"/>
                    <a:pt x="39" y="44"/>
                    <a:pt x="40" y="44"/>
                  </a:cubicBezTo>
                  <a:close/>
                  <a:moveTo>
                    <a:pt x="60" y="44"/>
                  </a:moveTo>
                  <a:cubicBezTo>
                    <a:pt x="64" y="44"/>
                    <a:pt x="68" y="44"/>
                    <a:pt x="72" y="44"/>
                  </a:cubicBezTo>
                  <a:cubicBezTo>
                    <a:pt x="73" y="44"/>
                    <a:pt x="74" y="43"/>
                    <a:pt x="74" y="42"/>
                  </a:cubicBezTo>
                  <a:cubicBezTo>
                    <a:pt x="74" y="42"/>
                    <a:pt x="74" y="42"/>
                    <a:pt x="74" y="42"/>
                  </a:cubicBezTo>
                  <a:cubicBezTo>
                    <a:pt x="74" y="41"/>
                    <a:pt x="73" y="40"/>
                    <a:pt x="72" y="40"/>
                  </a:cubicBezTo>
                  <a:cubicBezTo>
                    <a:pt x="68" y="40"/>
                    <a:pt x="64" y="40"/>
                    <a:pt x="60" y="40"/>
                  </a:cubicBezTo>
                  <a:cubicBezTo>
                    <a:pt x="60" y="40"/>
                    <a:pt x="59" y="41"/>
                    <a:pt x="59" y="42"/>
                  </a:cubicBezTo>
                  <a:cubicBezTo>
                    <a:pt x="59" y="42"/>
                    <a:pt x="59" y="42"/>
                    <a:pt x="59" y="42"/>
                  </a:cubicBezTo>
                  <a:cubicBezTo>
                    <a:pt x="59" y="43"/>
                    <a:pt x="60" y="44"/>
                    <a:pt x="60" y="44"/>
                  </a:cubicBezTo>
                  <a:close/>
                  <a:moveTo>
                    <a:pt x="81" y="44"/>
                  </a:moveTo>
                  <a:cubicBezTo>
                    <a:pt x="85" y="44"/>
                    <a:pt x="89" y="44"/>
                    <a:pt x="93" y="44"/>
                  </a:cubicBezTo>
                  <a:cubicBezTo>
                    <a:pt x="94" y="44"/>
                    <a:pt x="95" y="43"/>
                    <a:pt x="95" y="42"/>
                  </a:cubicBezTo>
                  <a:cubicBezTo>
                    <a:pt x="95" y="42"/>
                    <a:pt x="95" y="42"/>
                    <a:pt x="95" y="42"/>
                  </a:cubicBezTo>
                  <a:cubicBezTo>
                    <a:pt x="95" y="41"/>
                    <a:pt x="94" y="40"/>
                    <a:pt x="93" y="40"/>
                  </a:cubicBezTo>
                  <a:cubicBezTo>
                    <a:pt x="89" y="40"/>
                    <a:pt x="85" y="40"/>
                    <a:pt x="81" y="40"/>
                  </a:cubicBezTo>
                  <a:cubicBezTo>
                    <a:pt x="81" y="40"/>
                    <a:pt x="80" y="41"/>
                    <a:pt x="80" y="42"/>
                  </a:cubicBezTo>
                  <a:cubicBezTo>
                    <a:pt x="80" y="42"/>
                    <a:pt x="80" y="42"/>
                    <a:pt x="80" y="42"/>
                  </a:cubicBezTo>
                  <a:cubicBezTo>
                    <a:pt x="80" y="43"/>
                    <a:pt x="81" y="44"/>
                    <a:pt x="81" y="44"/>
                  </a:cubicBezTo>
                  <a:close/>
                  <a:moveTo>
                    <a:pt x="102" y="44"/>
                  </a:moveTo>
                  <a:cubicBezTo>
                    <a:pt x="106" y="44"/>
                    <a:pt x="110" y="44"/>
                    <a:pt x="114" y="44"/>
                  </a:cubicBezTo>
                  <a:cubicBezTo>
                    <a:pt x="115" y="44"/>
                    <a:pt x="116" y="43"/>
                    <a:pt x="116" y="42"/>
                  </a:cubicBezTo>
                  <a:cubicBezTo>
                    <a:pt x="116" y="42"/>
                    <a:pt x="116" y="42"/>
                    <a:pt x="116" y="42"/>
                  </a:cubicBezTo>
                  <a:cubicBezTo>
                    <a:pt x="116" y="41"/>
                    <a:pt x="115" y="40"/>
                    <a:pt x="114" y="40"/>
                  </a:cubicBezTo>
                  <a:cubicBezTo>
                    <a:pt x="110" y="40"/>
                    <a:pt x="106" y="40"/>
                    <a:pt x="102" y="40"/>
                  </a:cubicBezTo>
                  <a:cubicBezTo>
                    <a:pt x="102" y="40"/>
                    <a:pt x="101" y="41"/>
                    <a:pt x="101" y="42"/>
                  </a:cubicBezTo>
                  <a:cubicBezTo>
                    <a:pt x="101" y="42"/>
                    <a:pt x="101" y="42"/>
                    <a:pt x="101" y="42"/>
                  </a:cubicBezTo>
                  <a:cubicBezTo>
                    <a:pt x="101" y="43"/>
                    <a:pt x="102" y="44"/>
                    <a:pt x="102" y="44"/>
                  </a:cubicBezTo>
                  <a:close/>
                  <a:moveTo>
                    <a:pt x="123" y="44"/>
                  </a:moveTo>
                  <a:cubicBezTo>
                    <a:pt x="127" y="44"/>
                    <a:pt x="131" y="44"/>
                    <a:pt x="135" y="44"/>
                  </a:cubicBezTo>
                  <a:cubicBezTo>
                    <a:pt x="136" y="44"/>
                    <a:pt x="137" y="43"/>
                    <a:pt x="137" y="42"/>
                  </a:cubicBezTo>
                  <a:cubicBezTo>
                    <a:pt x="137" y="42"/>
                    <a:pt x="137" y="42"/>
                    <a:pt x="137" y="42"/>
                  </a:cubicBezTo>
                  <a:cubicBezTo>
                    <a:pt x="137" y="41"/>
                    <a:pt x="136" y="40"/>
                    <a:pt x="135" y="40"/>
                  </a:cubicBezTo>
                  <a:cubicBezTo>
                    <a:pt x="131" y="40"/>
                    <a:pt x="127" y="40"/>
                    <a:pt x="123" y="40"/>
                  </a:cubicBezTo>
                  <a:cubicBezTo>
                    <a:pt x="123" y="40"/>
                    <a:pt x="122" y="41"/>
                    <a:pt x="122" y="42"/>
                  </a:cubicBezTo>
                  <a:cubicBezTo>
                    <a:pt x="122" y="42"/>
                    <a:pt x="122" y="42"/>
                    <a:pt x="122" y="42"/>
                  </a:cubicBezTo>
                  <a:cubicBezTo>
                    <a:pt x="122" y="43"/>
                    <a:pt x="123" y="44"/>
                    <a:pt x="123" y="44"/>
                  </a:cubicBezTo>
                  <a:close/>
                  <a:moveTo>
                    <a:pt x="144" y="44"/>
                  </a:moveTo>
                  <a:cubicBezTo>
                    <a:pt x="148" y="44"/>
                    <a:pt x="152" y="44"/>
                    <a:pt x="156" y="44"/>
                  </a:cubicBezTo>
                  <a:cubicBezTo>
                    <a:pt x="157" y="44"/>
                    <a:pt x="158" y="43"/>
                    <a:pt x="158" y="42"/>
                  </a:cubicBezTo>
                  <a:cubicBezTo>
                    <a:pt x="158" y="42"/>
                    <a:pt x="158" y="42"/>
                    <a:pt x="158" y="42"/>
                  </a:cubicBezTo>
                  <a:cubicBezTo>
                    <a:pt x="158" y="41"/>
                    <a:pt x="157" y="40"/>
                    <a:pt x="156" y="40"/>
                  </a:cubicBezTo>
                  <a:cubicBezTo>
                    <a:pt x="152" y="40"/>
                    <a:pt x="148" y="40"/>
                    <a:pt x="144" y="40"/>
                  </a:cubicBezTo>
                  <a:cubicBezTo>
                    <a:pt x="144" y="40"/>
                    <a:pt x="143" y="41"/>
                    <a:pt x="143" y="42"/>
                  </a:cubicBezTo>
                  <a:cubicBezTo>
                    <a:pt x="143" y="42"/>
                    <a:pt x="143" y="42"/>
                    <a:pt x="143" y="42"/>
                  </a:cubicBezTo>
                  <a:cubicBezTo>
                    <a:pt x="143" y="43"/>
                    <a:pt x="144" y="44"/>
                    <a:pt x="144" y="44"/>
                  </a:cubicBezTo>
                  <a:close/>
                  <a:moveTo>
                    <a:pt x="165" y="44"/>
                  </a:moveTo>
                  <a:cubicBezTo>
                    <a:pt x="169" y="44"/>
                    <a:pt x="173" y="44"/>
                    <a:pt x="177" y="44"/>
                  </a:cubicBezTo>
                  <a:cubicBezTo>
                    <a:pt x="178" y="44"/>
                    <a:pt x="179" y="43"/>
                    <a:pt x="179" y="42"/>
                  </a:cubicBezTo>
                  <a:cubicBezTo>
                    <a:pt x="179" y="42"/>
                    <a:pt x="179" y="42"/>
                    <a:pt x="179" y="42"/>
                  </a:cubicBezTo>
                  <a:cubicBezTo>
                    <a:pt x="179" y="41"/>
                    <a:pt x="178" y="40"/>
                    <a:pt x="177" y="40"/>
                  </a:cubicBezTo>
                  <a:cubicBezTo>
                    <a:pt x="173" y="40"/>
                    <a:pt x="169" y="40"/>
                    <a:pt x="165" y="40"/>
                  </a:cubicBezTo>
                  <a:cubicBezTo>
                    <a:pt x="165" y="40"/>
                    <a:pt x="164" y="41"/>
                    <a:pt x="164" y="42"/>
                  </a:cubicBezTo>
                  <a:cubicBezTo>
                    <a:pt x="164" y="42"/>
                    <a:pt x="164" y="42"/>
                    <a:pt x="164" y="42"/>
                  </a:cubicBezTo>
                  <a:cubicBezTo>
                    <a:pt x="164" y="43"/>
                    <a:pt x="165" y="44"/>
                    <a:pt x="165" y="44"/>
                  </a:cubicBezTo>
                  <a:close/>
                </a:path>
              </a:pathLst>
            </a:custGeom>
            <a:solidFill>
              <a:srgbClr val="757975"/>
            </a:solidFill>
            <a:ln w="9525">
              <a:noFill/>
              <a:miter lim="800000"/>
            </a:ln>
          </p:spPr>
          <p:txBody>
            <a:bodyPr/>
            <a:lstStyle/>
            <a:p>
              <a:endParaRPr lang="zh-CN" altLang="zh-CN">
                <a:solidFill>
                  <a:srgbClr val="000000"/>
                </a:solidFill>
                <a:latin typeface="Calibri" panose="020F0502020204030204" charset="0"/>
                <a:ea typeface="微软雅黑" panose="020B0503020204020204" pitchFamily="34" charset="-122"/>
                <a:sym typeface="Calibri" panose="020F0502020204030204" charset="0"/>
              </a:endParaRPr>
            </a:p>
          </p:txBody>
        </p:sp>
        <p:sp>
          <p:nvSpPr>
            <p:cNvPr id="40" name="Freeform 33"/>
            <p:cNvSpPr>
              <a:spLocks noEditPoints="1" noChangeArrowheads="1"/>
            </p:cNvSpPr>
            <p:nvPr/>
          </p:nvSpPr>
          <p:spPr bwMode="auto">
            <a:xfrm>
              <a:off x="7415" y="2978"/>
              <a:ext cx="2945" cy="680"/>
            </a:xfrm>
            <a:custGeom>
              <a:avLst/>
              <a:gdLst>
                <a:gd name="T0" fmla="*/ 2147483647 w 225"/>
                <a:gd name="T1" fmla="*/ 0 h 52"/>
                <a:gd name="T2" fmla="*/ 2147483647 w 225"/>
                <a:gd name="T3" fmla="*/ 2147483647 h 52"/>
                <a:gd name="T4" fmla="*/ 2147483647 w 225"/>
                <a:gd name="T5" fmla="*/ 2147483647 h 52"/>
                <a:gd name="T6" fmla="*/ 2147483647 w 225"/>
                <a:gd name="T7" fmla="*/ 2147483647 h 52"/>
                <a:gd name="T8" fmla="*/ 2147483647 w 225"/>
                <a:gd name="T9" fmla="*/ 2147483647 h 52"/>
                <a:gd name="T10" fmla="*/ 2147483647 w 225"/>
                <a:gd name="T11" fmla="*/ 2147483647 h 52"/>
                <a:gd name="T12" fmla="*/ 2147483647 w 225"/>
                <a:gd name="T13" fmla="*/ 2147483647 h 52"/>
                <a:gd name="T14" fmla="*/ 2147483647 w 225"/>
                <a:gd name="T15" fmla="*/ 2147483647 h 52"/>
                <a:gd name="T16" fmla="*/ 2147483647 w 225"/>
                <a:gd name="T17" fmla="*/ 2147483647 h 52"/>
                <a:gd name="T18" fmla="*/ 2147483647 w 225"/>
                <a:gd name="T19" fmla="*/ 2147483647 h 52"/>
                <a:gd name="T20" fmla="*/ 2147483647 w 225"/>
                <a:gd name="T21" fmla="*/ 2147483647 h 52"/>
                <a:gd name="T22" fmla="*/ 2147483647 w 225"/>
                <a:gd name="T23" fmla="*/ 2147483647 h 52"/>
                <a:gd name="T24" fmla="*/ 2147483647 w 225"/>
                <a:gd name="T25" fmla="*/ 2147483647 h 52"/>
                <a:gd name="T26" fmla="*/ 2147483647 w 225"/>
                <a:gd name="T27" fmla="*/ 0 h 52"/>
                <a:gd name="T28" fmla="*/ 2147483647 w 225"/>
                <a:gd name="T29" fmla="*/ 2147483647 h 52"/>
                <a:gd name="T30" fmla="*/ 2147483647 w 225"/>
                <a:gd name="T31" fmla="*/ 2147483647 h 52"/>
                <a:gd name="T32" fmla="*/ 2147483647 w 225"/>
                <a:gd name="T33" fmla="*/ 2147483647 h 52"/>
                <a:gd name="T34" fmla="*/ 2147483647 w 225"/>
                <a:gd name="T35" fmla="*/ 2147483647 h 52"/>
                <a:gd name="T36" fmla="*/ 2147483647 w 225"/>
                <a:gd name="T37" fmla="*/ 2147483647 h 52"/>
                <a:gd name="T38" fmla="*/ 2147483647 w 225"/>
                <a:gd name="T39" fmla="*/ 2147483647 h 52"/>
                <a:gd name="T40" fmla="*/ 2147483647 w 225"/>
                <a:gd name="T41" fmla="*/ 2147483647 h 52"/>
                <a:gd name="T42" fmla="*/ 2147483647 w 225"/>
                <a:gd name="T43" fmla="*/ 2147483647 h 52"/>
                <a:gd name="T44" fmla="*/ 2147483647 w 225"/>
                <a:gd name="T45" fmla="*/ 2147483647 h 52"/>
                <a:gd name="T46" fmla="*/ 2147483647 w 225"/>
                <a:gd name="T47" fmla="*/ 2147483647 h 52"/>
                <a:gd name="T48" fmla="*/ 0 w 225"/>
                <a:gd name="T49" fmla="*/ 0 h 52"/>
                <a:gd name="T50" fmla="*/ 2147483647 w 225"/>
                <a:gd name="T51" fmla="*/ 2147483647 h 52"/>
                <a:gd name="T52" fmla="*/ 2147483647 w 225"/>
                <a:gd name="T53" fmla="*/ 2147483647 h 52"/>
                <a:gd name="T54" fmla="*/ 2147483647 w 225"/>
                <a:gd name="T55" fmla="*/ 0 h 52"/>
                <a:gd name="T56" fmla="*/ 2147483647 w 225"/>
                <a:gd name="T57" fmla="*/ 2147483647 h 52"/>
                <a:gd name="T58" fmla="*/ 2147483647 w 225"/>
                <a:gd name="T59" fmla="*/ 2147483647 h 52"/>
                <a:gd name="T60" fmla="*/ 2147483647 w 225"/>
                <a:gd name="T61" fmla="*/ 2147483647 h 52"/>
                <a:gd name="T62" fmla="*/ 2147483647 w 225"/>
                <a:gd name="T63" fmla="*/ 0 h 52"/>
                <a:gd name="T64" fmla="*/ 2147483647 w 225"/>
                <a:gd name="T65" fmla="*/ 0 h 52"/>
                <a:gd name="T66" fmla="*/ 2147483647 w 225"/>
                <a:gd name="T67" fmla="*/ 2147483647 h 52"/>
                <a:gd name="T68" fmla="*/ 2147483647 w 225"/>
                <a:gd name="T69" fmla="*/ 2147483647 h 52"/>
                <a:gd name="T70" fmla="*/ 2147483647 w 225"/>
                <a:gd name="T71" fmla="*/ 2147483647 h 52"/>
                <a:gd name="T72" fmla="*/ 2147483647 w 225"/>
                <a:gd name="T73" fmla="*/ 0 h 52"/>
                <a:gd name="T74" fmla="*/ 2147483647 w 225"/>
                <a:gd name="T75" fmla="*/ 2147483647 h 52"/>
                <a:gd name="T76" fmla="*/ 2147483647 w 225"/>
                <a:gd name="T77" fmla="*/ 2147483647 h 52"/>
                <a:gd name="T78" fmla="*/ 2147483647 w 225"/>
                <a:gd name="T79" fmla="*/ 2147483647 h 52"/>
                <a:gd name="T80" fmla="*/ 2147483647 w 225"/>
                <a:gd name="T81" fmla="*/ 0 h 52"/>
                <a:gd name="T82" fmla="*/ 2147483647 w 225"/>
                <a:gd name="T83" fmla="*/ 0 h 52"/>
                <a:gd name="T84" fmla="*/ 2147483647 w 225"/>
                <a:gd name="T85" fmla="*/ 2147483647 h 52"/>
                <a:gd name="T86" fmla="*/ 2147483647 w 225"/>
                <a:gd name="T87" fmla="*/ 2147483647 h 52"/>
                <a:gd name="T88" fmla="*/ 2147483647 w 225"/>
                <a:gd name="T89" fmla="*/ 2147483647 h 52"/>
                <a:gd name="T90" fmla="*/ 2147483647 w 225"/>
                <a:gd name="T91" fmla="*/ 0 h 52"/>
                <a:gd name="T92" fmla="*/ 2147483647 w 225"/>
                <a:gd name="T93" fmla="*/ 2147483647 h 52"/>
                <a:gd name="T94" fmla="*/ 2147483647 w 225"/>
                <a:gd name="T95" fmla="*/ 2147483647 h 52"/>
                <a:gd name="T96" fmla="*/ 2147483647 w 225"/>
                <a:gd name="T97" fmla="*/ 2147483647 h 52"/>
                <a:gd name="T98" fmla="*/ 2147483647 w 225"/>
                <a:gd name="T99" fmla="*/ 0 h 52"/>
                <a:gd name="T100" fmla="*/ 2147483647 w 225"/>
                <a:gd name="T101" fmla="*/ 0 h 52"/>
                <a:gd name="T102" fmla="*/ 2147483647 w 225"/>
                <a:gd name="T103" fmla="*/ 2147483647 h 52"/>
                <a:gd name="T104" fmla="*/ 2147483647 w 225"/>
                <a:gd name="T105" fmla="*/ 2147483647 h 52"/>
                <a:gd name="T106" fmla="*/ 2147483647 w 225"/>
                <a:gd name="T107" fmla="*/ 2147483647 h 52"/>
                <a:gd name="T108" fmla="*/ 2147483647 w 225"/>
                <a:gd name="T109" fmla="*/ 0 h 52"/>
                <a:gd name="T110" fmla="*/ 2147483647 w 225"/>
                <a:gd name="T111" fmla="*/ 2147483647 h 52"/>
                <a:gd name="T112" fmla="*/ 2147483647 w 225"/>
                <a:gd name="T113" fmla="*/ 2147483647 h 52"/>
                <a:gd name="T114" fmla="*/ 2147483647 w 225"/>
                <a:gd name="T115" fmla="*/ 2147483647 h 52"/>
                <a:gd name="T116" fmla="*/ 2147483647 w 225"/>
                <a:gd name="T117" fmla="*/ 0 h 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5"/>
                <a:gd name="T178" fmla="*/ 0 h 52"/>
                <a:gd name="T179" fmla="*/ 225 w 225"/>
                <a:gd name="T180" fmla="*/ 52 h 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5" h="52">
                  <a:moveTo>
                    <a:pt x="19" y="0"/>
                  </a:moveTo>
                  <a:cubicBezTo>
                    <a:pt x="22" y="0"/>
                    <a:pt x="26" y="0"/>
                    <a:pt x="30" y="0"/>
                  </a:cubicBezTo>
                  <a:cubicBezTo>
                    <a:pt x="31" y="0"/>
                    <a:pt x="32" y="1"/>
                    <a:pt x="32" y="2"/>
                  </a:cubicBezTo>
                  <a:cubicBezTo>
                    <a:pt x="32" y="2"/>
                    <a:pt x="32" y="2"/>
                    <a:pt x="32" y="2"/>
                  </a:cubicBezTo>
                  <a:cubicBezTo>
                    <a:pt x="32" y="3"/>
                    <a:pt x="31" y="4"/>
                    <a:pt x="30" y="4"/>
                  </a:cubicBezTo>
                  <a:cubicBezTo>
                    <a:pt x="26" y="4"/>
                    <a:pt x="22" y="4"/>
                    <a:pt x="19" y="4"/>
                  </a:cubicBezTo>
                  <a:cubicBezTo>
                    <a:pt x="18" y="4"/>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1"/>
                    <a:pt x="225" y="51"/>
                    <a:pt x="225" y="51"/>
                  </a:cubicBezTo>
                  <a:cubicBezTo>
                    <a:pt x="225" y="52"/>
                    <a:pt x="225" y="52"/>
                    <a:pt x="224" y="52"/>
                  </a:cubicBezTo>
                  <a:cubicBezTo>
                    <a:pt x="224" y="52"/>
                    <a:pt x="224" y="52"/>
                    <a:pt x="224" y="52"/>
                  </a:cubicBezTo>
                  <a:cubicBezTo>
                    <a:pt x="223" y="52"/>
                    <a:pt x="222" y="52"/>
                    <a:pt x="222" y="51"/>
                  </a:cubicBezTo>
                  <a:cubicBezTo>
                    <a:pt x="222" y="50"/>
                    <a:pt x="222" y="50"/>
                    <a:pt x="222" y="50"/>
                  </a:cubicBezTo>
                  <a:cubicBezTo>
                    <a:pt x="222" y="49"/>
                    <a:pt x="223" y="48"/>
                    <a:pt x="224" y="48"/>
                  </a:cubicBezTo>
                  <a:close/>
                  <a:moveTo>
                    <a:pt x="196" y="1"/>
                  </a:moveTo>
                  <a:cubicBezTo>
                    <a:pt x="196" y="3"/>
                    <a:pt x="197" y="4"/>
                    <a:pt x="198" y="6"/>
                  </a:cubicBezTo>
                  <a:cubicBezTo>
                    <a:pt x="199" y="6"/>
                    <a:pt x="198" y="7"/>
                    <a:pt x="198" y="8"/>
                  </a:cubicBezTo>
                  <a:cubicBezTo>
                    <a:pt x="198" y="8"/>
                    <a:pt x="198" y="8"/>
                    <a:pt x="198" y="8"/>
                  </a:cubicBezTo>
                  <a:cubicBezTo>
                    <a:pt x="197" y="8"/>
                    <a:pt x="196" y="8"/>
                    <a:pt x="195" y="7"/>
                  </a:cubicBezTo>
                  <a:cubicBezTo>
                    <a:pt x="195" y="6"/>
                    <a:pt x="194" y="5"/>
                    <a:pt x="193" y="4"/>
                  </a:cubicBezTo>
                  <a:cubicBezTo>
                    <a:pt x="190" y="4"/>
                    <a:pt x="190" y="4"/>
                    <a:pt x="186" y="4"/>
                  </a:cubicBezTo>
                  <a:cubicBezTo>
                    <a:pt x="186" y="4"/>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1"/>
                    <a:pt x="214" y="31"/>
                  </a:cubicBezTo>
                  <a:cubicBezTo>
                    <a:pt x="216" y="35"/>
                    <a:pt x="218" y="38"/>
                    <a:pt x="220" y="41"/>
                  </a:cubicBezTo>
                  <a:cubicBezTo>
                    <a:pt x="221" y="42"/>
                    <a:pt x="220" y="43"/>
                    <a:pt x="219" y="44"/>
                  </a:cubicBezTo>
                  <a:cubicBezTo>
                    <a:pt x="219" y="44"/>
                    <a:pt x="219" y="44"/>
                    <a:pt x="219" y="44"/>
                  </a:cubicBezTo>
                  <a:cubicBezTo>
                    <a:pt x="219" y="44"/>
                    <a:pt x="218" y="44"/>
                    <a:pt x="217" y="43"/>
                  </a:cubicBezTo>
                  <a:close/>
                  <a:moveTo>
                    <a:pt x="206" y="25"/>
                  </a:moveTo>
                  <a:cubicBezTo>
                    <a:pt x="204" y="22"/>
                    <a:pt x="202" y="19"/>
                    <a:pt x="200" y="15"/>
                  </a:cubicBezTo>
                  <a:cubicBezTo>
                    <a:pt x="200" y="14"/>
                    <a:pt x="200" y="13"/>
                    <a:pt x="201" y="13"/>
                  </a:cubicBezTo>
                  <a:cubicBezTo>
                    <a:pt x="201" y="13"/>
                    <a:pt x="201" y="13"/>
                    <a:pt x="201" y="13"/>
                  </a:cubicBezTo>
                  <a:cubicBezTo>
                    <a:pt x="201" y="12"/>
                    <a:pt x="203" y="13"/>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4"/>
                  </a:moveTo>
                  <a:cubicBezTo>
                    <a:pt x="0" y="0"/>
                    <a:pt x="0" y="0"/>
                    <a:pt x="0" y="0"/>
                  </a:cubicBezTo>
                  <a:cubicBezTo>
                    <a:pt x="8" y="0"/>
                    <a:pt x="8" y="0"/>
                    <a:pt x="8" y="0"/>
                  </a:cubicBezTo>
                  <a:cubicBezTo>
                    <a:pt x="9" y="0"/>
                    <a:pt x="10" y="1"/>
                    <a:pt x="10" y="2"/>
                  </a:cubicBezTo>
                  <a:cubicBezTo>
                    <a:pt x="10" y="2"/>
                    <a:pt x="10" y="2"/>
                    <a:pt x="10" y="2"/>
                  </a:cubicBezTo>
                  <a:cubicBezTo>
                    <a:pt x="10" y="3"/>
                    <a:pt x="9" y="4"/>
                    <a:pt x="8" y="4"/>
                  </a:cubicBezTo>
                  <a:cubicBezTo>
                    <a:pt x="0" y="4"/>
                    <a:pt x="0" y="4"/>
                    <a:pt x="0" y="4"/>
                  </a:cubicBezTo>
                  <a:close/>
                  <a:moveTo>
                    <a:pt x="40" y="0"/>
                  </a:moveTo>
                  <a:cubicBezTo>
                    <a:pt x="43" y="0"/>
                    <a:pt x="47" y="0"/>
                    <a:pt x="51" y="0"/>
                  </a:cubicBezTo>
                  <a:cubicBezTo>
                    <a:pt x="52" y="0"/>
                    <a:pt x="53" y="1"/>
                    <a:pt x="53" y="2"/>
                  </a:cubicBezTo>
                  <a:cubicBezTo>
                    <a:pt x="53" y="2"/>
                    <a:pt x="53" y="2"/>
                    <a:pt x="53" y="2"/>
                  </a:cubicBezTo>
                  <a:cubicBezTo>
                    <a:pt x="53" y="3"/>
                    <a:pt x="52" y="4"/>
                    <a:pt x="51" y="4"/>
                  </a:cubicBezTo>
                  <a:cubicBezTo>
                    <a:pt x="47" y="4"/>
                    <a:pt x="43" y="4"/>
                    <a:pt x="40" y="4"/>
                  </a:cubicBezTo>
                  <a:cubicBezTo>
                    <a:pt x="39" y="4"/>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4"/>
                    <a:pt x="72" y="4"/>
                  </a:cubicBezTo>
                  <a:cubicBezTo>
                    <a:pt x="68" y="4"/>
                    <a:pt x="64" y="4"/>
                    <a:pt x="60" y="4"/>
                  </a:cubicBezTo>
                  <a:cubicBezTo>
                    <a:pt x="60" y="4"/>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4"/>
                    <a:pt x="93" y="4"/>
                  </a:cubicBezTo>
                  <a:cubicBezTo>
                    <a:pt x="89" y="4"/>
                    <a:pt x="85" y="4"/>
                    <a:pt x="81" y="4"/>
                  </a:cubicBezTo>
                  <a:cubicBezTo>
                    <a:pt x="81" y="4"/>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4"/>
                    <a:pt x="114" y="4"/>
                  </a:cubicBezTo>
                  <a:cubicBezTo>
                    <a:pt x="110" y="4"/>
                    <a:pt x="106" y="4"/>
                    <a:pt x="102" y="4"/>
                  </a:cubicBezTo>
                  <a:cubicBezTo>
                    <a:pt x="102" y="4"/>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4"/>
                    <a:pt x="135" y="4"/>
                  </a:cubicBezTo>
                  <a:cubicBezTo>
                    <a:pt x="131" y="4"/>
                    <a:pt x="127" y="4"/>
                    <a:pt x="123" y="4"/>
                  </a:cubicBezTo>
                  <a:cubicBezTo>
                    <a:pt x="123" y="4"/>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4"/>
                    <a:pt x="156" y="4"/>
                  </a:cubicBezTo>
                  <a:cubicBezTo>
                    <a:pt x="152" y="4"/>
                    <a:pt x="148" y="4"/>
                    <a:pt x="144" y="4"/>
                  </a:cubicBezTo>
                  <a:cubicBezTo>
                    <a:pt x="144" y="4"/>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4"/>
                    <a:pt x="177" y="4"/>
                  </a:cubicBezTo>
                  <a:cubicBezTo>
                    <a:pt x="173" y="4"/>
                    <a:pt x="169" y="4"/>
                    <a:pt x="165" y="4"/>
                  </a:cubicBezTo>
                  <a:cubicBezTo>
                    <a:pt x="165" y="4"/>
                    <a:pt x="164" y="3"/>
                    <a:pt x="164" y="2"/>
                  </a:cubicBezTo>
                  <a:cubicBezTo>
                    <a:pt x="164" y="2"/>
                    <a:pt x="164" y="2"/>
                    <a:pt x="164" y="2"/>
                  </a:cubicBezTo>
                  <a:cubicBezTo>
                    <a:pt x="164" y="1"/>
                    <a:pt x="165" y="0"/>
                    <a:pt x="165" y="0"/>
                  </a:cubicBezTo>
                  <a:close/>
                </a:path>
              </a:pathLst>
            </a:custGeom>
            <a:solidFill>
              <a:srgbClr val="757975"/>
            </a:solidFill>
            <a:ln w="9525">
              <a:noFill/>
              <a:miter lim="800000"/>
            </a:ln>
          </p:spPr>
          <p:txBody>
            <a:bodyPr/>
            <a:lstStyle/>
            <a:p>
              <a:endParaRPr lang="zh-CN" altLang="zh-CN">
                <a:solidFill>
                  <a:srgbClr val="000000"/>
                </a:solidFill>
                <a:latin typeface="Calibri" panose="020F0502020204030204" charset="0"/>
                <a:ea typeface="微软雅黑" panose="020B0503020204020204" pitchFamily="34" charset="-122"/>
                <a:sym typeface="Calibri" panose="020F0502020204030204" charset="0"/>
              </a:endParaRPr>
            </a:p>
          </p:txBody>
        </p:sp>
        <p:sp>
          <p:nvSpPr>
            <p:cNvPr id="41" name="Freeform 34"/>
            <p:cNvSpPr>
              <a:spLocks noChangeArrowheads="1"/>
            </p:cNvSpPr>
            <p:nvPr/>
          </p:nvSpPr>
          <p:spPr bwMode="auto">
            <a:xfrm>
              <a:off x="7900" y="5528"/>
              <a:ext cx="2735" cy="1505"/>
            </a:xfrm>
            <a:custGeom>
              <a:avLst/>
              <a:gdLst>
                <a:gd name="T0" fmla="*/ 0 w 1094"/>
                <a:gd name="T1" fmla="*/ 0 h 602"/>
                <a:gd name="T2" fmla="*/ 2147483647 w 1094"/>
                <a:gd name="T3" fmla="*/ 0 h 602"/>
                <a:gd name="T4" fmla="*/ 2147483647 w 1094"/>
                <a:gd name="T5" fmla="*/ 2147483647 h 602"/>
                <a:gd name="T6" fmla="*/ 2147483647 w 1094"/>
                <a:gd name="T7" fmla="*/ 2147483647 h 602"/>
                <a:gd name="T8" fmla="*/ 0 w 1094"/>
                <a:gd name="T9" fmla="*/ 2147483647 h 602"/>
                <a:gd name="T10" fmla="*/ 0 w 1094"/>
                <a:gd name="T11" fmla="*/ 0 h 602"/>
                <a:gd name="T12" fmla="*/ 0 w 1094"/>
                <a:gd name="T13" fmla="*/ 0 h 602"/>
                <a:gd name="T14" fmla="*/ 0 60000 65536"/>
                <a:gd name="T15" fmla="*/ 0 60000 65536"/>
                <a:gd name="T16" fmla="*/ 0 60000 65536"/>
                <a:gd name="T17" fmla="*/ 0 60000 65536"/>
                <a:gd name="T18" fmla="*/ 0 60000 65536"/>
                <a:gd name="T19" fmla="*/ 0 60000 65536"/>
                <a:gd name="T20" fmla="*/ 0 60000 65536"/>
                <a:gd name="T21" fmla="*/ 0 w 1094"/>
                <a:gd name="T22" fmla="*/ 0 h 602"/>
                <a:gd name="T23" fmla="*/ 1094 w 1094"/>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4" h="602">
                  <a:moveTo>
                    <a:pt x="0" y="0"/>
                  </a:moveTo>
                  <a:lnTo>
                    <a:pt x="911" y="0"/>
                  </a:lnTo>
                  <a:lnTo>
                    <a:pt x="1094" y="304"/>
                  </a:lnTo>
                  <a:lnTo>
                    <a:pt x="911" y="602"/>
                  </a:lnTo>
                  <a:lnTo>
                    <a:pt x="0" y="602"/>
                  </a:lnTo>
                  <a:lnTo>
                    <a:pt x="0" y="0"/>
                  </a:lnTo>
                  <a:close/>
                </a:path>
              </a:pathLst>
            </a:custGeom>
            <a:solidFill>
              <a:srgbClr val="C9CACA"/>
            </a:solidFill>
            <a:ln w="9525">
              <a:noFill/>
              <a:miter lim="800000"/>
            </a:ln>
          </p:spPr>
          <p:txBody>
            <a:bodyPr/>
            <a:lstStyle/>
            <a:p>
              <a:endParaRPr lang="zh-CN" altLang="zh-CN">
                <a:solidFill>
                  <a:srgbClr val="000000"/>
                </a:solidFill>
                <a:latin typeface="Calibri" panose="020F0502020204030204" charset="0"/>
                <a:ea typeface="微软雅黑" panose="020B0503020204020204" pitchFamily="34" charset="-122"/>
                <a:sym typeface="Calibri" panose="020F0502020204030204" charset="0"/>
              </a:endParaRPr>
            </a:p>
          </p:txBody>
        </p:sp>
        <p:sp>
          <p:nvSpPr>
            <p:cNvPr id="43" name="Freeform 36"/>
            <p:cNvSpPr>
              <a:spLocks noChangeArrowheads="1"/>
            </p:cNvSpPr>
            <p:nvPr/>
          </p:nvSpPr>
          <p:spPr bwMode="auto">
            <a:xfrm>
              <a:off x="7415" y="5370"/>
              <a:ext cx="3078" cy="1508"/>
            </a:xfrm>
            <a:custGeom>
              <a:avLst/>
              <a:gdLst>
                <a:gd name="T0" fmla="*/ 0 w 1231"/>
                <a:gd name="T1" fmla="*/ 0 h 603"/>
                <a:gd name="T2" fmla="*/ 2147483647 w 1231"/>
                <a:gd name="T3" fmla="*/ 0 h 603"/>
                <a:gd name="T4" fmla="*/ 2147483647 w 1231"/>
                <a:gd name="T5" fmla="*/ 2147483647 h 603"/>
                <a:gd name="T6" fmla="*/ 2147483647 w 1231"/>
                <a:gd name="T7" fmla="*/ 2147483647 h 603"/>
                <a:gd name="T8" fmla="*/ 0 w 1231"/>
                <a:gd name="T9" fmla="*/ 2147483647 h 603"/>
                <a:gd name="T10" fmla="*/ 0 w 1231"/>
                <a:gd name="T11" fmla="*/ 0 h 603"/>
                <a:gd name="T12" fmla="*/ 0 w 1231"/>
                <a:gd name="T13" fmla="*/ 0 h 603"/>
                <a:gd name="T14" fmla="*/ 0 60000 65536"/>
                <a:gd name="T15" fmla="*/ 0 60000 65536"/>
                <a:gd name="T16" fmla="*/ 0 60000 65536"/>
                <a:gd name="T17" fmla="*/ 0 60000 65536"/>
                <a:gd name="T18" fmla="*/ 0 60000 65536"/>
                <a:gd name="T19" fmla="*/ 0 60000 65536"/>
                <a:gd name="T20" fmla="*/ 0 60000 65536"/>
                <a:gd name="T21" fmla="*/ 0 w 1231"/>
                <a:gd name="T22" fmla="*/ 0 h 603"/>
                <a:gd name="T23" fmla="*/ 1231 w 1231"/>
                <a:gd name="T24" fmla="*/ 603 h 6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1" h="603">
                  <a:moveTo>
                    <a:pt x="0" y="0"/>
                  </a:moveTo>
                  <a:lnTo>
                    <a:pt x="1047" y="0"/>
                  </a:lnTo>
                  <a:lnTo>
                    <a:pt x="1231" y="299"/>
                  </a:lnTo>
                  <a:lnTo>
                    <a:pt x="1047" y="603"/>
                  </a:lnTo>
                  <a:lnTo>
                    <a:pt x="0" y="603"/>
                  </a:lnTo>
                  <a:lnTo>
                    <a:pt x="0" y="0"/>
                  </a:lnTo>
                  <a:close/>
                </a:path>
              </a:pathLst>
            </a:custGeom>
            <a:solidFill>
              <a:srgbClr val="F4B400"/>
            </a:solidFill>
            <a:ln w="9525">
              <a:noFill/>
              <a:miter lim="800000"/>
            </a:ln>
          </p:spPr>
          <p:txBody>
            <a:bodyPr/>
            <a:lstStyle/>
            <a:p>
              <a:endParaRPr lang="zh-CN" altLang="zh-CN">
                <a:solidFill>
                  <a:srgbClr val="000000"/>
                </a:solidFill>
                <a:latin typeface="Calibri" panose="020F0502020204030204" charset="0"/>
                <a:ea typeface="微软雅黑" panose="020B0503020204020204" pitchFamily="34" charset="-122"/>
                <a:sym typeface="Calibri" panose="020F0502020204030204" charset="0"/>
              </a:endParaRPr>
            </a:p>
          </p:txBody>
        </p:sp>
        <p:sp>
          <p:nvSpPr>
            <p:cNvPr id="45" name="Freeform 38"/>
            <p:cNvSpPr>
              <a:spLocks noEditPoints="1" noChangeArrowheads="1"/>
            </p:cNvSpPr>
            <p:nvPr/>
          </p:nvSpPr>
          <p:spPr bwMode="auto">
            <a:xfrm>
              <a:off x="7415" y="6210"/>
              <a:ext cx="2893" cy="575"/>
            </a:xfrm>
            <a:custGeom>
              <a:avLst/>
              <a:gdLst>
                <a:gd name="T0" fmla="*/ 2147483647 w 221"/>
                <a:gd name="T1" fmla="*/ 2147483647 h 44"/>
                <a:gd name="T2" fmla="*/ 2147483647 w 221"/>
                <a:gd name="T3" fmla="*/ 2147483647 h 44"/>
                <a:gd name="T4" fmla="*/ 2147483647 w 221"/>
                <a:gd name="T5" fmla="*/ 2147483647 h 44"/>
                <a:gd name="T6" fmla="*/ 2147483647 w 221"/>
                <a:gd name="T7" fmla="*/ 2147483647 h 44"/>
                <a:gd name="T8" fmla="*/ 2147483647 w 221"/>
                <a:gd name="T9" fmla="*/ 2147483647 h 44"/>
                <a:gd name="T10" fmla="*/ 2147483647 w 221"/>
                <a:gd name="T11" fmla="*/ 2147483647 h 44"/>
                <a:gd name="T12" fmla="*/ 2147483647 w 221"/>
                <a:gd name="T13" fmla="*/ 2147483647 h 44"/>
                <a:gd name="T14" fmla="*/ 2147483647 w 221"/>
                <a:gd name="T15" fmla="*/ 2147483647 h 44"/>
                <a:gd name="T16" fmla="*/ 2147483647 w 221"/>
                <a:gd name="T17" fmla="*/ 2147483647 h 44"/>
                <a:gd name="T18" fmla="*/ 2147483647 w 221"/>
                <a:gd name="T19" fmla="*/ 2147483647 h 44"/>
                <a:gd name="T20" fmla="*/ 2147483647 w 221"/>
                <a:gd name="T21" fmla="*/ 2147483647 h 44"/>
                <a:gd name="T22" fmla="*/ 2147483647 w 221"/>
                <a:gd name="T23" fmla="*/ 2147483647 h 44"/>
                <a:gd name="T24" fmla="*/ 2147483647 w 221"/>
                <a:gd name="T25" fmla="*/ 2147483647 h 44"/>
                <a:gd name="T26" fmla="*/ 2147483647 w 221"/>
                <a:gd name="T27" fmla="*/ 0 h 44"/>
                <a:gd name="T28" fmla="*/ 2147483647 w 221"/>
                <a:gd name="T29" fmla="*/ 2147483647 h 44"/>
                <a:gd name="T30" fmla="*/ 2147483647 w 221"/>
                <a:gd name="T31" fmla="*/ 2147483647 h 44"/>
                <a:gd name="T32" fmla="*/ 2147483647 w 221"/>
                <a:gd name="T33" fmla="*/ 2147483647 h 44"/>
                <a:gd name="T34" fmla="*/ 2147483647 w 221"/>
                <a:gd name="T35" fmla="*/ 2147483647 h 44"/>
                <a:gd name="T36" fmla="*/ 2147483647 w 221"/>
                <a:gd name="T37" fmla="*/ 2147483647 h 44"/>
                <a:gd name="T38" fmla="*/ 0 w 221"/>
                <a:gd name="T39" fmla="*/ 2147483647 h 44"/>
                <a:gd name="T40" fmla="*/ 2147483647 w 221"/>
                <a:gd name="T41" fmla="*/ 2147483647 h 44"/>
                <a:gd name="T42" fmla="*/ 2147483647 w 221"/>
                <a:gd name="T43" fmla="*/ 2147483647 h 44"/>
                <a:gd name="T44" fmla="*/ 0 w 221"/>
                <a:gd name="T45" fmla="*/ 2147483647 h 44"/>
                <a:gd name="T46" fmla="*/ 2147483647 w 221"/>
                <a:gd name="T47" fmla="*/ 2147483647 h 44"/>
                <a:gd name="T48" fmla="*/ 2147483647 w 221"/>
                <a:gd name="T49" fmla="*/ 2147483647 h 44"/>
                <a:gd name="T50" fmla="*/ 2147483647 w 221"/>
                <a:gd name="T51" fmla="*/ 2147483647 h 44"/>
                <a:gd name="T52" fmla="*/ 2147483647 w 221"/>
                <a:gd name="T53" fmla="*/ 2147483647 h 44"/>
                <a:gd name="T54" fmla="*/ 2147483647 w 221"/>
                <a:gd name="T55" fmla="*/ 2147483647 h 44"/>
                <a:gd name="T56" fmla="*/ 2147483647 w 221"/>
                <a:gd name="T57" fmla="*/ 2147483647 h 44"/>
                <a:gd name="T58" fmla="*/ 2147483647 w 221"/>
                <a:gd name="T59" fmla="*/ 2147483647 h 44"/>
                <a:gd name="T60" fmla="*/ 2147483647 w 221"/>
                <a:gd name="T61" fmla="*/ 2147483647 h 44"/>
                <a:gd name="T62" fmla="*/ 2147483647 w 221"/>
                <a:gd name="T63" fmla="*/ 2147483647 h 44"/>
                <a:gd name="T64" fmla="*/ 2147483647 w 221"/>
                <a:gd name="T65" fmla="*/ 2147483647 h 44"/>
                <a:gd name="T66" fmla="*/ 2147483647 w 221"/>
                <a:gd name="T67" fmla="*/ 2147483647 h 44"/>
                <a:gd name="T68" fmla="*/ 2147483647 w 221"/>
                <a:gd name="T69" fmla="*/ 2147483647 h 44"/>
                <a:gd name="T70" fmla="*/ 2147483647 w 221"/>
                <a:gd name="T71" fmla="*/ 2147483647 h 44"/>
                <a:gd name="T72" fmla="*/ 2147483647 w 221"/>
                <a:gd name="T73" fmla="*/ 2147483647 h 44"/>
                <a:gd name="T74" fmla="*/ 2147483647 w 221"/>
                <a:gd name="T75" fmla="*/ 2147483647 h 44"/>
                <a:gd name="T76" fmla="*/ 2147483647 w 221"/>
                <a:gd name="T77" fmla="*/ 2147483647 h 44"/>
                <a:gd name="T78" fmla="*/ 2147483647 w 221"/>
                <a:gd name="T79" fmla="*/ 2147483647 h 44"/>
                <a:gd name="T80" fmla="*/ 2147483647 w 221"/>
                <a:gd name="T81" fmla="*/ 2147483647 h 44"/>
                <a:gd name="T82" fmla="*/ 2147483647 w 221"/>
                <a:gd name="T83" fmla="*/ 2147483647 h 44"/>
                <a:gd name="T84" fmla="*/ 2147483647 w 221"/>
                <a:gd name="T85" fmla="*/ 2147483647 h 44"/>
                <a:gd name="T86" fmla="*/ 2147483647 w 221"/>
                <a:gd name="T87" fmla="*/ 2147483647 h 44"/>
                <a:gd name="T88" fmla="*/ 2147483647 w 221"/>
                <a:gd name="T89" fmla="*/ 2147483647 h 44"/>
                <a:gd name="T90" fmla="*/ 2147483647 w 221"/>
                <a:gd name="T91" fmla="*/ 2147483647 h 44"/>
                <a:gd name="T92" fmla="*/ 2147483647 w 221"/>
                <a:gd name="T93" fmla="*/ 2147483647 h 44"/>
                <a:gd name="T94" fmla="*/ 2147483647 w 221"/>
                <a:gd name="T95" fmla="*/ 2147483647 h 44"/>
                <a:gd name="T96" fmla="*/ 2147483647 w 221"/>
                <a:gd name="T97" fmla="*/ 2147483647 h 44"/>
                <a:gd name="T98" fmla="*/ 2147483647 w 221"/>
                <a:gd name="T99" fmla="*/ 2147483647 h 44"/>
                <a:gd name="T100" fmla="*/ 2147483647 w 221"/>
                <a:gd name="T101" fmla="*/ 2147483647 h 44"/>
                <a:gd name="T102" fmla="*/ 2147483647 w 221"/>
                <a:gd name="T103" fmla="*/ 2147483647 h 44"/>
                <a:gd name="T104" fmla="*/ 2147483647 w 221"/>
                <a:gd name="T105" fmla="*/ 2147483647 h 44"/>
                <a:gd name="T106" fmla="*/ 2147483647 w 221"/>
                <a:gd name="T107" fmla="*/ 2147483647 h 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1"/>
                <a:gd name="T163" fmla="*/ 0 h 44"/>
                <a:gd name="T164" fmla="*/ 221 w 221"/>
                <a:gd name="T165" fmla="*/ 44 h 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1" h="44">
                  <a:moveTo>
                    <a:pt x="19" y="44"/>
                  </a:moveTo>
                  <a:cubicBezTo>
                    <a:pt x="22" y="44"/>
                    <a:pt x="26" y="44"/>
                    <a:pt x="30" y="44"/>
                  </a:cubicBezTo>
                  <a:cubicBezTo>
                    <a:pt x="31" y="44"/>
                    <a:pt x="32" y="43"/>
                    <a:pt x="32" y="42"/>
                  </a:cubicBezTo>
                  <a:cubicBezTo>
                    <a:pt x="32" y="42"/>
                    <a:pt x="32" y="42"/>
                    <a:pt x="32" y="42"/>
                  </a:cubicBezTo>
                  <a:cubicBezTo>
                    <a:pt x="32" y="41"/>
                    <a:pt x="31" y="40"/>
                    <a:pt x="30" y="40"/>
                  </a:cubicBezTo>
                  <a:cubicBezTo>
                    <a:pt x="26" y="40"/>
                    <a:pt x="22" y="40"/>
                    <a:pt x="19" y="40"/>
                  </a:cubicBezTo>
                  <a:cubicBezTo>
                    <a:pt x="18" y="40"/>
                    <a:pt x="17" y="41"/>
                    <a:pt x="17" y="42"/>
                  </a:cubicBezTo>
                  <a:cubicBezTo>
                    <a:pt x="17" y="42"/>
                    <a:pt x="17" y="42"/>
                    <a:pt x="17" y="42"/>
                  </a:cubicBezTo>
                  <a:cubicBezTo>
                    <a:pt x="17" y="43"/>
                    <a:pt x="18" y="44"/>
                    <a:pt x="19" y="44"/>
                  </a:cubicBezTo>
                  <a:close/>
                  <a:moveTo>
                    <a:pt x="196" y="43"/>
                  </a:moveTo>
                  <a:cubicBezTo>
                    <a:pt x="196" y="41"/>
                    <a:pt x="197" y="40"/>
                    <a:pt x="198" y="38"/>
                  </a:cubicBezTo>
                  <a:cubicBezTo>
                    <a:pt x="199" y="38"/>
                    <a:pt x="198" y="37"/>
                    <a:pt x="198" y="36"/>
                  </a:cubicBezTo>
                  <a:cubicBezTo>
                    <a:pt x="198" y="36"/>
                    <a:pt x="198" y="36"/>
                    <a:pt x="198" y="36"/>
                  </a:cubicBezTo>
                  <a:cubicBezTo>
                    <a:pt x="197" y="36"/>
                    <a:pt x="196" y="36"/>
                    <a:pt x="195" y="37"/>
                  </a:cubicBezTo>
                  <a:cubicBezTo>
                    <a:pt x="195" y="38"/>
                    <a:pt x="194" y="39"/>
                    <a:pt x="193" y="40"/>
                  </a:cubicBezTo>
                  <a:cubicBezTo>
                    <a:pt x="190" y="40"/>
                    <a:pt x="190" y="40"/>
                    <a:pt x="186" y="40"/>
                  </a:cubicBezTo>
                  <a:cubicBezTo>
                    <a:pt x="186" y="40"/>
                    <a:pt x="185" y="41"/>
                    <a:pt x="185" y="42"/>
                  </a:cubicBezTo>
                  <a:cubicBezTo>
                    <a:pt x="185" y="42"/>
                    <a:pt x="185" y="42"/>
                    <a:pt x="185" y="42"/>
                  </a:cubicBezTo>
                  <a:cubicBezTo>
                    <a:pt x="185" y="43"/>
                    <a:pt x="186" y="44"/>
                    <a:pt x="186" y="44"/>
                  </a:cubicBezTo>
                  <a:cubicBezTo>
                    <a:pt x="194" y="44"/>
                    <a:pt x="194" y="44"/>
                    <a:pt x="194" y="44"/>
                  </a:cubicBezTo>
                  <a:cubicBezTo>
                    <a:pt x="195" y="44"/>
                    <a:pt x="195" y="43"/>
                    <a:pt x="196" y="43"/>
                  </a:cubicBezTo>
                  <a:close/>
                  <a:moveTo>
                    <a:pt x="217" y="1"/>
                  </a:moveTo>
                  <a:cubicBezTo>
                    <a:pt x="215" y="4"/>
                    <a:pt x="213" y="7"/>
                    <a:pt x="211" y="11"/>
                  </a:cubicBezTo>
                  <a:cubicBezTo>
                    <a:pt x="211" y="12"/>
                    <a:pt x="211" y="13"/>
                    <a:pt x="212" y="13"/>
                  </a:cubicBezTo>
                  <a:cubicBezTo>
                    <a:pt x="212" y="13"/>
                    <a:pt x="212" y="13"/>
                    <a:pt x="212" y="13"/>
                  </a:cubicBezTo>
                  <a:cubicBezTo>
                    <a:pt x="212" y="14"/>
                    <a:pt x="213" y="13"/>
                    <a:pt x="214" y="13"/>
                  </a:cubicBezTo>
                  <a:cubicBezTo>
                    <a:pt x="216" y="9"/>
                    <a:pt x="218" y="6"/>
                    <a:pt x="220" y="3"/>
                  </a:cubicBezTo>
                  <a:cubicBezTo>
                    <a:pt x="221" y="2"/>
                    <a:pt x="220" y="1"/>
                    <a:pt x="219" y="0"/>
                  </a:cubicBezTo>
                  <a:cubicBezTo>
                    <a:pt x="219" y="0"/>
                    <a:pt x="219" y="0"/>
                    <a:pt x="219" y="0"/>
                  </a:cubicBezTo>
                  <a:cubicBezTo>
                    <a:pt x="219" y="0"/>
                    <a:pt x="218" y="0"/>
                    <a:pt x="217" y="1"/>
                  </a:cubicBezTo>
                  <a:close/>
                  <a:moveTo>
                    <a:pt x="206" y="19"/>
                  </a:moveTo>
                  <a:cubicBezTo>
                    <a:pt x="204" y="22"/>
                    <a:pt x="202" y="25"/>
                    <a:pt x="200" y="29"/>
                  </a:cubicBezTo>
                  <a:cubicBezTo>
                    <a:pt x="200" y="29"/>
                    <a:pt x="200" y="31"/>
                    <a:pt x="201" y="31"/>
                  </a:cubicBezTo>
                  <a:cubicBezTo>
                    <a:pt x="201" y="31"/>
                    <a:pt x="201" y="31"/>
                    <a:pt x="201" y="31"/>
                  </a:cubicBezTo>
                  <a:cubicBezTo>
                    <a:pt x="201" y="31"/>
                    <a:pt x="203" y="31"/>
                    <a:pt x="203" y="30"/>
                  </a:cubicBezTo>
                  <a:cubicBezTo>
                    <a:pt x="205" y="27"/>
                    <a:pt x="207" y="24"/>
                    <a:pt x="209" y="20"/>
                  </a:cubicBezTo>
                  <a:cubicBezTo>
                    <a:pt x="210" y="20"/>
                    <a:pt x="209" y="19"/>
                    <a:pt x="209" y="18"/>
                  </a:cubicBezTo>
                  <a:cubicBezTo>
                    <a:pt x="209" y="18"/>
                    <a:pt x="209" y="18"/>
                    <a:pt x="209" y="18"/>
                  </a:cubicBezTo>
                  <a:cubicBezTo>
                    <a:pt x="208" y="18"/>
                    <a:pt x="207" y="18"/>
                    <a:pt x="206" y="19"/>
                  </a:cubicBezTo>
                  <a:close/>
                  <a:moveTo>
                    <a:pt x="0" y="40"/>
                  </a:moveTo>
                  <a:cubicBezTo>
                    <a:pt x="0" y="44"/>
                    <a:pt x="0" y="44"/>
                    <a:pt x="0" y="44"/>
                  </a:cubicBezTo>
                  <a:cubicBezTo>
                    <a:pt x="8" y="44"/>
                    <a:pt x="8" y="44"/>
                    <a:pt x="8" y="44"/>
                  </a:cubicBezTo>
                  <a:cubicBezTo>
                    <a:pt x="9" y="44"/>
                    <a:pt x="10" y="43"/>
                    <a:pt x="10" y="42"/>
                  </a:cubicBezTo>
                  <a:cubicBezTo>
                    <a:pt x="10" y="42"/>
                    <a:pt x="10" y="42"/>
                    <a:pt x="10" y="42"/>
                  </a:cubicBezTo>
                  <a:cubicBezTo>
                    <a:pt x="10" y="41"/>
                    <a:pt x="9" y="40"/>
                    <a:pt x="8" y="40"/>
                  </a:cubicBezTo>
                  <a:cubicBezTo>
                    <a:pt x="0" y="40"/>
                    <a:pt x="0" y="40"/>
                    <a:pt x="0" y="40"/>
                  </a:cubicBezTo>
                  <a:close/>
                  <a:moveTo>
                    <a:pt x="40" y="44"/>
                  </a:moveTo>
                  <a:cubicBezTo>
                    <a:pt x="43" y="44"/>
                    <a:pt x="47" y="44"/>
                    <a:pt x="51" y="44"/>
                  </a:cubicBezTo>
                  <a:cubicBezTo>
                    <a:pt x="52" y="44"/>
                    <a:pt x="53" y="43"/>
                    <a:pt x="53" y="42"/>
                  </a:cubicBezTo>
                  <a:cubicBezTo>
                    <a:pt x="53" y="42"/>
                    <a:pt x="53" y="42"/>
                    <a:pt x="53" y="42"/>
                  </a:cubicBezTo>
                  <a:cubicBezTo>
                    <a:pt x="53" y="41"/>
                    <a:pt x="52" y="40"/>
                    <a:pt x="51" y="40"/>
                  </a:cubicBezTo>
                  <a:cubicBezTo>
                    <a:pt x="47" y="40"/>
                    <a:pt x="43" y="40"/>
                    <a:pt x="40" y="40"/>
                  </a:cubicBezTo>
                  <a:cubicBezTo>
                    <a:pt x="39" y="40"/>
                    <a:pt x="38" y="41"/>
                    <a:pt x="38" y="42"/>
                  </a:cubicBezTo>
                  <a:cubicBezTo>
                    <a:pt x="38" y="42"/>
                    <a:pt x="38" y="42"/>
                    <a:pt x="38" y="42"/>
                  </a:cubicBezTo>
                  <a:cubicBezTo>
                    <a:pt x="38" y="43"/>
                    <a:pt x="39" y="44"/>
                    <a:pt x="40" y="44"/>
                  </a:cubicBezTo>
                  <a:close/>
                  <a:moveTo>
                    <a:pt x="60" y="44"/>
                  </a:moveTo>
                  <a:cubicBezTo>
                    <a:pt x="64" y="44"/>
                    <a:pt x="68" y="44"/>
                    <a:pt x="72" y="44"/>
                  </a:cubicBezTo>
                  <a:cubicBezTo>
                    <a:pt x="73" y="44"/>
                    <a:pt x="74" y="43"/>
                    <a:pt x="74" y="42"/>
                  </a:cubicBezTo>
                  <a:cubicBezTo>
                    <a:pt x="74" y="42"/>
                    <a:pt x="74" y="42"/>
                    <a:pt x="74" y="42"/>
                  </a:cubicBezTo>
                  <a:cubicBezTo>
                    <a:pt x="74" y="41"/>
                    <a:pt x="73" y="40"/>
                    <a:pt x="72" y="40"/>
                  </a:cubicBezTo>
                  <a:cubicBezTo>
                    <a:pt x="68" y="40"/>
                    <a:pt x="64" y="40"/>
                    <a:pt x="60" y="40"/>
                  </a:cubicBezTo>
                  <a:cubicBezTo>
                    <a:pt x="60" y="40"/>
                    <a:pt x="59" y="41"/>
                    <a:pt x="59" y="42"/>
                  </a:cubicBezTo>
                  <a:cubicBezTo>
                    <a:pt x="59" y="42"/>
                    <a:pt x="59" y="42"/>
                    <a:pt x="59" y="42"/>
                  </a:cubicBezTo>
                  <a:cubicBezTo>
                    <a:pt x="59" y="43"/>
                    <a:pt x="60" y="44"/>
                    <a:pt x="60" y="44"/>
                  </a:cubicBezTo>
                  <a:close/>
                  <a:moveTo>
                    <a:pt x="81" y="44"/>
                  </a:moveTo>
                  <a:cubicBezTo>
                    <a:pt x="85" y="44"/>
                    <a:pt x="89" y="44"/>
                    <a:pt x="93" y="44"/>
                  </a:cubicBezTo>
                  <a:cubicBezTo>
                    <a:pt x="94" y="44"/>
                    <a:pt x="95" y="43"/>
                    <a:pt x="95" y="42"/>
                  </a:cubicBezTo>
                  <a:cubicBezTo>
                    <a:pt x="95" y="42"/>
                    <a:pt x="95" y="42"/>
                    <a:pt x="95" y="42"/>
                  </a:cubicBezTo>
                  <a:cubicBezTo>
                    <a:pt x="95" y="41"/>
                    <a:pt x="94" y="40"/>
                    <a:pt x="93" y="40"/>
                  </a:cubicBezTo>
                  <a:cubicBezTo>
                    <a:pt x="89" y="40"/>
                    <a:pt x="85" y="40"/>
                    <a:pt x="81" y="40"/>
                  </a:cubicBezTo>
                  <a:cubicBezTo>
                    <a:pt x="81" y="40"/>
                    <a:pt x="80" y="41"/>
                    <a:pt x="80" y="42"/>
                  </a:cubicBezTo>
                  <a:cubicBezTo>
                    <a:pt x="80" y="42"/>
                    <a:pt x="80" y="42"/>
                    <a:pt x="80" y="42"/>
                  </a:cubicBezTo>
                  <a:cubicBezTo>
                    <a:pt x="80" y="43"/>
                    <a:pt x="81" y="44"/>
                    <a:pt x="81" y="44"/>
                  </a:cubicBezTo>
                  <a:close/>
                  <a:moveTo>
                    <a:pt x="102" y="44"/>
                  </a:moveTo>
                  <a:cubicBezTo>
                    <a:pt x="106" y="44"/>
                    <a:pt x="110" y="44"/>
                    <a:pt x="114" y="44"/>
                  </a:cubicBezTo>
                  <a:cubicBezTo>
                    <a:pt x="115" y="44"/>
                    <a:pt x="116" y="43"/>
                    <a:pt x="116" y="42"/>
                  </a:cubicBezTo>
                  <a:cubicBezTo>
                    <a:pt x="116" y="42"/>
                    <a:pt x="116" y="42"/>
                    <a:pt x="116" y="42"/>
                  </a:cubicBezTo>
                  <a:cubicBezTo>
                    <a:pt x="116" y="41"/>
                    <a:pt x="115" y="40"/>
                    <a:pt x="114" y="40"/>
                  </a:cubicBezTo>
                  <a:cubicBezTo>
                    <a:pt x="110" y="40"/>
                    <a:pt x="106" y="40"/>
                    <a:pt x="102" y="40"/>
                  </a:cubicBezTo>
                  <a:cubicBezTo>
                    <a:pt x="102" y="40"/>
                    <a:pt x="101" y="41"/>
                    <a:pt x="101" y="42"/>
                  </a:cubicBezTo>
                  <a:cubicBezTo>
                    <a:pt x="101" y="42"/>
                    <a:pt x="101" y="42"/>
                    <a:pt x="101" y="42"/>
                  </a:cubicBezTo>
                  <a:cubicBezTo>
                    <a:pt x="101" y="43"/>
                    <a:pt x="102" y="44"/>
                    <a:pt x="102" y="44"/>
                  </a:cubicBezTo>
                  <a:close/>
                  <a:moveTo>
                    <a:pt x="123" y="44"/>
                  </a:moveTo>
                  <a:cubicBezTo>
                    <a:pt x="127" y="44"/>
                    <a:pt x="131" y="44"/>
                    <a:pt x="135" y="44"/>
                  </a:cubicBezTo>
                  <a:cubicBezTo>
                    <a:pt x="136" y="44"/>
                    <a:pt x="137" y="43"/>
                    <a:pt x="137" y="42"/>
                  </a:cubicBezTo>
                  <a:cubicBezTo>
                    <a:pt x="137" y="42"/>
                    <a:pt x="137" y="42"/>
                    <a:pt x="137" y="42"/>
                  </a:cubicBezTo>
                  <a:cubicBezTo>
                    <a:pt x="137" y="41"/>
                    <a:pt x="136" y="40"/>
                    <a:pt x="135" y="40"/>
                  </a:cubicBezTo>
                  <a:cubicBezTo>
                    <a:pt x="131" y="40"/>
                    <a:pt x="127" y="40"/>
                    <a:pt x="123" y="40"/>
                  </a:cubicBezTo>
                  <a:cubicBezTo>
                    <a:pt x="123" y="40"/>
                    <a:pt x="122" y="41"/>
                    <a:pt x="122" y="42"/>
                  </a:cubicBezTo>
                  <a:cubicBezTo>
                    <a:pt x="122" y="42"/>
                    <a:pt x="122" y="42"/>
                    <a:pt x="122" y="42"/>
                  </a:cubicBezTo>
                  <a:cubicBezTo>
                    <a:pt x="122" y="43"/>
                    <a:pt x="123" y="44"/>
                    <a:pt x="123" y="44"/>
                  </a:cubicBezTo>
                  <a:close/>
                  <a:moveTo>
                    <a:pt x="144" y="44"/>
                  </a:moveTo>
                  <a:cubicBezTo>
                    <a:pt x="148" y="44"/>
                    <a:pt x="152" y="44"/>
                    <a:pt x="156" y="44"/>
                  </a:cubicBezTo>
                  <a:cubicBezTo>
                    <a:pt x="157" y="44"/>
                    <a:pt x="158" y="43"/>
                    <a:pt x="158" y="42"/>
                  </a:cubicBezTo>
                  <a:cubicBezTo>
                    <a:pt x="158" y="42"/>
                    <a:pt x="158" y="42"/>
                    <a:pt x="158" y="42"/>
                  </a:cubicBezTo>
                  <a:cubicBezTo>
                    <a:pt x="158" y="41"/>
                    <a:pt x="157" y="40"/>
                    <a:pt x="156" y="40"/>
                  </a:cubicBezTo>
                  <a:cubicBezTo>
                    <a:pt x="152" y="40"/>
                    <a:pt x="148" y="40"/>
                    <a:pt x="144" y="40"/>
                  </a:cubicBezTo>
                  <a:cubicBezTo>
                    <a:pt x="144" y="40"/>
                    <a:pt x="143" y="41"/>
                    <a:pt x="143" y="42"/>
                  </a:cubicBezTo>
                  <a:cubicBezTo>
                    <a:pt x="143" y="42"/>
                    <a:pt x="143" y="42"/>
                    <a:pt x="143" y="42"/>
                  </a:cubicBezTo>
                  <a:cubicBezTo>
                    <a:pt x="143" y="43"/>
                    <a:pt x="144" y="44"/>
                    <a:pt x="144" y="44"/>
                  </a:cubicBezTo>
                  <a:close/>
                  <a:moveTo>
                    <a:pt x="165" y="44"/>
                  </a:moveTo>
                  <a:cubicBezTo>
                    <a:pt x="169" y="44"/>
                    <a:pt x="173" y="44"/>
                    <a:pt x="177" y="44"/>
                  </a:cubicBezTo>
                  <a:cubicBezTo>
                    <a:pt x="178" y="44"/>
                    <a:pt x="179" y="43"/>
                    <a:pt x="179" y="42"/>
                  </a:cubicBezTo>
                  <a:cubicBezTo>
                    <a:pt x="179" y="42"/>
                    <a:pt x="179" y="42"/>
                    <a:pt x="179" y="42"/>
                  </a:cubicBezTo>
                  <a:cubicBezTo>
                    <a:pt x="179" y="41"/>
                    <a:pt x="178" y="40"/>
                    <a:pt x="177" y="40"/>
                  </a:cubicBezTo>
                  <a:cubicBezTo>
                    <a:pt x="173" y="40"/>
                    <a:pt x="169" y="40"/>
                    <a:pt x="165" y="40"/>
                  </a:cubicBezTo>
                  <a:cubicBezTo>
                    <a:pt x="165" y="40"/>
                    <a:pt x="164" y="41"/>
                    <a:pt x="164" y="42"/>
                  </a:cubicBezTo>
                  <a:cubicBezTo>
                    <a:pt x="164" y="42"/>
                    <a:pt x="164" y="42"/>
                    <a:pt x="164" y="42"/>
                  </a:cubicBezTo>
                  <a:cubicBezTo>
                    <a:pt x="164" y="43"/>
                    <a:pt x="165" y="44"/>
                    <a:pt x="165" y="44"/>
                  </a:cubicBezTo>
                  <a:close/>
                </a:path>
              </a:pathLst>
            </a:custGeom>
            <a:solidFill>
              <a:srgbClr val="FDD820"/>
            </a:solidFill>
            <a:ln w="9525">
              <a:noFill/>
              <a:miter lim="800000"/>
            </a:ln>
          </p:spPr>
          <p:txBody>
            <a:bodyPr/>
            <a:lstStyle/>
            <a:p>
              <a:endParaRPr lang="zh-CN" altLang="zh-CN">
                <a:solidFill>
                  <a:srgbClr val="000000"/>
                </a:solidFill>
                <a:latin typeface="Calibri" panose="020F0502020204030204" charset="0"/>
                <a:ea typeface="微软雅黑" panose="020B0503020204020204" pitchFamily="34" charset="-122"/>
                <a:sym typeface="Calibri" panose="020F0502020204030204" charset="0"/>
              </a:endParaRPr>
            </a:p>
          </p:txBody>
        </p:sp>
        <p:sp>
          <p:nvSpPr>
            <p:cNvPr id="47" name="Freeform 40"/>
            <p:cNvSpPr>
              <a:spLocks noEditPoints="1" noChangeArrowheads="1"/>
            </p:cNvSpPr>
            <p:nvPr/>
          </p:nvSpPr>
          <p:spPr bwMode="auto">
            <a:xfrm>
              <a:off x="7415" y="5463"/>
              <a:ext cx="2945" cy="680"/>
            </a:xfrm>
            <a:custGeom>
              <a:avLst/>
              <a:gdLst>
                <a:gd name="T0" fmla="*/ 2147483647 w 225"/>
                <a:gd name="T1" fmla="*/ 0 h 52"/>
                <a:gd name="T2" fmla="*/ 2147483647 w 225"/>
                <a:gd name="T3" fmla="*/ 2147483647 h 52"/>
                <a:gd name="T4" fmla="*/ 2147483647 w 225"/>
                <a:gd name="T5" fmla="*/ 2147483647 h 52"/>
                <a:gd name="T6" fmla="*/ 2147483647 w 225"/>
                <a:gd name="T7" fmla="*/ 2147483647 h 52"/>
                <a:gd name="T8" fmla="*/ 2147483647 w 225"/>
                <a:gd name="T9" fmla="*/ 2147483647 h 52"/>
                <a:gd name="T10" fmla="*/ 2147483647 w 225"/>
                <a:gd name="T11" fmla="*/ 2147483647 h 52"/>
                <a:gd name="T12" fmla="*/ 2147483647 w 225"/>
                <a:gd name="T13" fmla="*/ 2147483647 h 52"/>
                <a:gd name="T14" fmla="*/ 2147483647 w 225"/>
                <a:gd name="T15" fmla="*/ 2147483647 h 52"/>
                <a:gd name="T16" fmla="*/ 2147483647 w 225"/>
                <a:gd name="T17" fmla="*/ 2147483647 h 52"/>
                <a:gd name="T18" fmla="*/ 2147483647 w 225"/>
                <a:gd name="T19" fmla="*/ 2147483647 h 52"/>
                <a:gd name="T20" fmla="*/ 2147483647 w 225"/>
                <a:gd name="T21" fmla="*/ 2147483647 h 52"/>
                <a:gd name="T22" fmla="*/ 2147483647 w 225"/>
                <a:gd name="T23" fmla="*/ 2147483647 h 52"/>
                <a:gd name="T24" fmla="*/ 2147483647 w 225"/>
                <a:gd name="T25" fmla="*/ 2147483647 h 52"/>
                <a:gd name="T26" fmla="*/ 2147483647 w 225"/>
                <a:gd name="T27" fmla="*/ 0 h 52"/>
                <a:gd name="T28" fmla="*/ 2147483647 w 225"/>
                <a:gd name="T29" fmla="*/ 2147483647 h 52"/>
                <a:gd name="T30" fmla="*/ 2147483647 w 225"/>
                <a:gd name="T31" fmla="*/ 2147483647 h 52"/>
                <a:gd name="T32" fmla="*/ 2147483647 w 225"/>
                <a:gd name="T33" fmla="*/ 2147483647 h 52"/>
                <a:gd name="T34" fmla="*/ 2147483647 w 225"/>
                <a:gd name="T35" fmla="*/ 2147483647 h 52"/>
                <a:gd name="T36" fmla="*/ 2147483647 w 225"/>
                <a:gd name="T37" fmla="*/ 2147483647 h 52"/>
                <a:gd name="T38" fmla="*/ 2147483647 w 225"/>
                <a:gd name="T39" fmla="*/ 2147483647 h 52"/>
                <a:gd name="T40" fmla="*/ 2147483647 w 225"/>
                <a:gd name="T41" fmla="*/ 2147483647 h 52"/>
                <a:gd name="T42" fmla="*/ 2147483647 w 225"/>
                <a:gd name="T43" fmla="*/ 2147483647 h 52"/>
                <a:gd name="T44" fmla="*/ 2147483647 w 225"/>
                <a:gd name="T45" fmla="*/ 2147483647 h 52"/>
                <a:gd name="T46" fmla="*/ 2147483647 w 225"/>
                <a:gd name="T47" fmla="*/ 2147483647 h 52"/>
                <a:gd name="T48" fmla="*/ 0 w 225"/>
                <a:gd name="T49" fmla="*/ 0 h 52"/>
                <a:gd name="T50" fmla="*/ 2147483647 w 225"/>
                <a:gd name="T51" fmla="*/ 2147483647 h 52"/>
                <a:gd name="T52" fmla="*/ 2147483647 w 225"/>
                <a:gd name="T53" fmla="*/ 2147483647 h 52"/>
                <a:gd name="T54" fmla="*/ 2147483647 w 225"/>
                <a:gd name="T55" fmla="*/ 0 h 52"/>
                <a:gd name="T56" fmla="*/ 2147483647 w 225"/>
                <a:gd name="T57" fmla="*/ 2147483647 h 52"/>
                <a:gd name="T58" fmla="*/ 2147483647 w 225"/>
                <a:gd name="T59" fmla="*/ 2147483647 h 52"/>
                <a:gd name="T60" fmla="*/ 2147483647 w 225"/>
                <a:gd name="T61" fmla="*/ 2147483647 h 52"/>
                <a:gd name="T62" fmla="*/ 2147483647 w 225"/>
                <a:gd name="T63" fmla="*/ 0 h 52"/>
                <a:gd name="T64" fmla="*/ 2147483647 w 225"/>
                <a:gd name="T65" fmla="*/ 0 h 52"/>
                <a:gd name="T66" fmla="*/ 2147483647 w 225"/>
                <a:gd name="T67" fmla="*/ 2147483647 h 52"/>
                <a:gd name="T68" fmla="*/ 2147483647 w 225"/>
                <a:gd name="T69" fmla="*/ 2147483647 h 52"/>
                <a:gd name="T70" fmla="*/ 2147483647 w 225"/>
                <a:gd name="T71" fmla="*/ 2147483647 h 52"/>
                <a:gd name="T72" fmla="*/ 2147483647 w 225"/>
                <a:gd name="T73" fmla="*/ 0 h 52"/>
                <a:gd name="T74" fmla="*/ 2147483647 w 225"/>
                <a:gd name="T75" fmla="*/ 2147483647 h 52"/>
                <a:gd name="T76" fmla="*/ 2147483647 w 225"/>
                <a:gd name="T77" fmla="*/ 2147483647 h 52"/>
                <a:gd name="T78" fmla="*/ 2147483647 w 225"/>
                <a:gd name="T79" fmla="*/ 2147483647 h 52"/>
                <a:gd name="T80" fmla="*/ 2147483647 w 225"/>
                <a:gd name="T81" fmla="*/ 0 h 52"/>
                <a:gd name="T82" fmla="*/ 2147483647 w 225"/>
                <a:gd name="T83" fmla="*/ 0 h 52"/>
                <a:gd name="T84" fmla="*/ 2147483647 w 225"/>
                <a:gd name="T85" fmla="*/ 2147483647 h 52"/>
                <a:gd name="T86" fmla="*/ 2147483647 w 225"/>
                <a:gd name="T87" fmla="*/ 2147483647 h 52"/>
                <a:gd name="T88" fmla="*/ 2147483647 w 225"/>
                <a:gd name="T89" fmla="*/ 2147483647 h 52"/>
                <a:gd name="T90" fmla="*/ 2147483647 w 225"/>
                <a:gd name="T91" fmla="*/ 0 h 52"/>
                <a:gd name="T92" fmla="*/ 2147483647 w 225"/>
                <a:gd name="T93" fmla="*/ 2147483647 h 52"/>
                <a:gd name="T94" fmla="*/ 2147483647 w 225"/>
                <a:gd name="T95" fmla="*/ 2147483647 h 52"/>
                <a:gd name="T96" fmla="*/ 2147483647 w 225"/>
                <a:gd name="T97" fmla="*/ 2147483647 h 52"/>
                <a:gd name="T98" fmla="*/ 2147483647 w 225"/>
                <a:gd name="T99" fmla="*/ 0 h 52"/>
                <a:gd name="T100" fmla="*/ 2147483647 w 225"/>
                <a:gd name="T101" fmla="*/ 0 h 52"/>
                <a:gd name="T102" fmla="*/ 2147483647 w 225"/>
                <a:gd name="T103" fmla="*/ 2147483647 h 52"/>
                <a:gd name="T104" fmla="*/ 2147483647 w 225"/>
                <a:gd name="T105" fmla="*/ 2147483647 h 52"/>
                <a:gd name="T106" fmla="*/ 2147483647 w 225"/>
                <a:gd name="T107" fmla="*/ 2147483647 h 52"/>
                <a:gd name="T108" fmla="*/ 2147483647 w 225"/>
                <a:gd name="T109" fmla="*/ 0 h 52"/>
                <a:gd name="T110" fmla="*/ 2147483647 w 225"/>
                <a:gd name="T111" fmla="*/ 2147483647 h 52"/>
                <a:gd name="T112" fmla="*/ 2147483647 w 225"/>
                <a:gd name="T113" fmla="*/ 2147483647 h 52"/>
                <a:gd name="T114" fmla="*/ 2147483647 w 225"/>
                <a:gd name="T115" fmla="*/ 2147483647 h 52"/>
                <a:gd name="T116" fmla="*/ 2147483647 w 225"/>
                <a:gd name="T117" fmla="*/ 0 h 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5"/>
                <a:gd name="T178" fmla="*/ 0 h 52"/>
                <a:gd name="T179" fmla="*/ 225 w 225"/>
                <a:gd name="T180" fmla="*/ 52 h 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5" h="52">
                  <a:moveTo>
                    <a:pt x="19" y="0"/>
                  </a:moveTo>
                  <a:cubicBezTo>
                    <a:pt x="22" y="0"/>
                    <a:pt x="26" y="0"/>
                    <a:pt x="30" y="0"/>
                  </a:cubicBezTo>
                  <a:cubicBezTo>
                    <a:pt x="31" y="0"/>
                    <a:pt x="32" y="1"/>
                    <a:pt x="32" y="2"/>
                  </a:cubicBezTo>
                  <a:cubicBezTo>
                    <a:pt x="32" y="2"/>
                    <a:pt x="32" y="2"/>
                    <a:pt x="32" y="2"/>
                  </a:cubicBezTo>
                  <a:cubicBezTo>
                    <a:pt x="32" y="3"/>
                    <a:pt x="31" y="4"/>
                    <a:pt x="30" y="4"/>
                  </a:cubicBezTo>
                  <a:cubicBezTo>
                    <a:pt x="26" y="4"/>
                    <a:pt x="22" y="4"/>
                    <a:pt x="19" y="4"/>
                  </a:cubicBezTo>
                  <a:cubicBezTo>
                    <a:pt x="18" y="4"/>
                    <a:pt x="17" y="3"/>
                    <a:pt x="17" y="2"/>
                  </a:cubicBezTo>
                  <a:cubicBezTo>
                    <a:pt x="17" y="2"/>
                    <a:pt x="17" y="2"/>
                    <a:pt x="17" y="2"/>
                  </a:cubicBezTo>
                  <a:cubicBezTo>
                    <a:pt x="17" y="1"/>
                    <a:pt x="18" y="0"/>
                    <a:pt x="19" y="0"/>
                  </a:cubicBezTo>
                  <a:close/>
                  <a:moveTo>
                    <a:pt x="224" y="49"/>
                  </a:moveTo>
                  <a:cubicBezTo>
                    <a:pt x="224" y="49"/>
                    <a:pt x="224" y="49"/>
                    <a:pt x="224" y="49"/>
                  </a:cubicBezTo>
                  <a:cubicBezTo>
                    <a:pt x="225" y="49"/>
                    <a:pt x="225" y="49"/>
                    <a:pt x="225" y="50"/>
                  </a:cubicBezTo>
                  <a:cubicBezTo>
                    <a:pt x="225" y="51"/>
                    <a:pt x="225" y="51"/>
                    <a:pt x="225" y="51"/>
                  </a:cubicBezTo>
                  <a:cubicBezTo>
                    <a:pt x="225" y="52"/>
                    <a:pt x="225" y="52"/>
                    <a:pt x="224" y="52"/>
                  </a:cubicBezTo>
                  <a:cubicBezTo>
                    <a:pt x="224" y="52"/>
                    <a:pt x="224" y="52"/>
                    <a:pt x="224" y="52"/>
                  </a:cubicBezTo>
                  <a:cubicBezTo>
                    <a:pt x="223" y="52"/>
                    <a:pt x="222" y="52"/>
                    <a:pt x="222" y="51"/>
                  </a:cubicBezTo>
                  <a:cubicBezTo>
                    <a:pt x="222" y="50"/>
                    <a:pt x="222" y="50"/>
                    <a:pt x="222" y="50"/>
                  </a:cubicBezTo>
                  <a:cubicBezTo>
                    <a:pt x="222" y="49"/>
                    <a:pt x="223" y="49"/>
                    <a:pt x="224" y="49"/>
                  </a:cubicBezTo>
                  <a:close/>
                  <a:moveTo>
                    <a:pt x="196" y="1"/>
                  </a:moveTo>
                  <a:cubicBezTo>
                    <a:pt x="196" y="3"/>
                    <a:pt x="197" y="4"/>
                    <a:pt x="198" y="6"/>
                  </a:cubicBezTo>
                  <a:cubicBezTo>
                    <a:pt x="199" y="6"/>
                    <a:pt x="198" y="7"/>
                    <a:pt x="198" y="8"/>
                  </a:cubicBezTo>
                  <a:cubicBezTo>
                    <a:pt x="198" y="8"/>
                    <a:pt x="198" y="8"/>
                    <a:pt x="198" y="8"/>
                  </a:cubicBezTo>
                  <a:cubicBezTo>
                    <a:pt x="197" y="8"/>
                    <a:pt x="196" y="8"/>
                    <a:pt x="195" y="7"/>
                  </a:cubicBezTo>
                  <a:cubicBezTo>
                    <a:pt x="195" y="6"/>
                    <a:pt x="194" y="5"/>
                    <a:pt x="193" y="4"/>
                  </a:cubicBezTo>
                  <a:cubicBezTo>
                    <a:pt x="190" y="4"/>
                    <a:pt x="190" y="4"/>
                    <a:pt x="186" y="4"/>
                  </a:cubicBezTo>
                  <a:cubicBezTo>
                    <a:pt x="186" y="4"/>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7"/>
                    <a:pt x="211" y="33"/>
                  </a:cubicBezTo>
                  <a:cubicBezTo>
                    <a:pt x="211" y="32"/>
                    <a:pt x="211" y="31"/>
                    <a:pt x="212" y="31"/>
                  </a:cubicBezTo>
                  <a:cubicBezTo>
                    <a:pt x="212" y="31"/>
                    <a:pt x="212" y="31"/>
                    <a:pt x="212" y="31"/>
                  </a:cubicBezTo>
                  <a:cubicBezTo>
                    <a:pt x="212" y="30"/>
                    <a:pt x="213" y="31"/>
                    <a:pt x="214" y="31"/>
                  </a:cubicBezTo>
                  <a:cubicBezTo>
                    <a:pt x="216" y="35"/>
                    <a:pt x="218" y="38"/>
                    <a:pt x="220" y="41"/>
                  </a:cubicBezTo>
                  <a:cubicBezTo>
                    <a:pt x="221" y="42"/>
                    <a:pt x="220" y="43"/>
                    <a:pt x="219" y="44"/>
                  </a:cubicBezTo>
                  <a:cubicBezTo>
                    <a:pt x="219" y="44"/>
                    <a:pt x="219" y="44"/>
                    <a:pt x="219" y="44"/>
                  </a:cubicBezTo>
                  <a:cubicBezTo>
                    <a:pt x="219" y="44"/>
                    <a:pt x="218" y="44"/>
                    <a:pt x="217" y="43"/>
                  </a:cubicBezTo>
                  <a:close/>
                  <a:moveTo>
                    <a:pt x="206" y="25"/>
                  </a:moveTo>
                  <a:cubicBezTo>
                    <a:pt x="204" y="22"/>
                    <a:pt x="202" y="19"/>
                    <a:pt x="200" y="15"/>
                  </a:cubicBezTo>
                  <a:cubicBezTo>
                    <a:pt x="200" y="14"/>
                    <a:pt x="200" y="13"/>
                    <a:pt x="201" y="13"/>
                  </a:cubicBezTo>
                  <a:cubicBezTo>
                    <a:pt x="201" y="13"/>
                    <a:pt x="201" y="13"/>
                    <a:pt x="201" y="13"/>
                  </a:cubicBezTo>
                  <a:cubicBezTo>
                    <a:pt x="201" y="12"/>
                    <a:pt x="203" y="13"/>
                    <a:pt x="203" y="14"/>
                  </a:cubicBezTo>
                  <a:cubicBezTo>
                    <a:pt x="205" y="17"/>
                    <a:pt x="207" y="20"/>
                    <a:pt x="209" y="24"/>
                  </a:cubicBezTo>
                  <a:cubicBezTo>
                    <a:pt x="210" y="24"/>
                    <a:pt x="209" y="25"/>
                    <a:pt x="209" y="26"/>
                  </a:cubicBezTo>
                  <a:cubicBezTo>
                    <a:pt x="209" y="26"/>
                    <a:pt x="209" y="26"/>
                    <a:pt x="209" y="26"/>
                  </a:cubicBezTo>
                  <a:cubicBezTo>
                    <a:pt x="208" y="26"/>
                    <a:pt x="207" y="26"/>
                    <a:pt x="206" y="25"/>
                  </a:cubicBezTo>
                  <a:close/>
                  <a:moveTo>
                    <a:pt x="0" y="4"/>
                  </a:moveTo>
                  <a:cubicBezTo>
                    <a:pt x="0" y="0"/>
                    <a:pt x="0" y="0"/>
                    <a:pt x="0" y="0"/>
                  </a:cubicBezTo>
                  <a:cubicBezTo>
                    <a:pt x="8" y="0"/>
                    <a:pt x="8" y="0"/>
                    <a:pt x="8" y="0"/>
                  </a:cubicBezTo>
                  <a:cubicBezTo>
                    <a:pt x="9" y="0"/>
                    <a:pt x="10" y="1"/>
                    <a:pt x="10" y="2"/>
                  </a:cubicBezTo>
                  <a:cubicBezTo>
                    <a:pt x="10" y="2"/>
                    <a:pt x="10" y="2"/>
                    <a:pt x="10" y="2"/>
                  </a:cubicBezTo>
                  <a:cubicBezTo>
                    <a:pt x="10" y="3"/>
                    <a:pt x="9" y="4"/>
                    <a:pt x="8" y="4"/>
                  </a:cubicBezTo>
                  <a:cubicBezTo>
                    <a:pt x="0" y="4"/>
                    <a:pt x="0" y="4"/>
                    <a:pt x="0" y="4"/>
                  </a:cubicBezTo>
                  <a:close/>
                  <a:moveTo>
                    <a:pt x="40" y="0"/>
                  </a:moveTo>
                  <a:cubicBezTo>
                    <a:pt x="43" y="0"/>
                    <a:pt x="47" y="0"/>
                    <a:pt x="51" y="0"/>
                  </a:cubicBezTo>
                  <a:cubicBezTo>
                    <a:pt x="52" y="0"/>
                    <a:pt x="53" y="1"/>
                    <a:pt x="53" y="2"/>
                  </a:cubicBezTo>
                  <a:cubicBezTo>
                    <a:pt x="53" y="2"/>
                    <a:pt x="53" y="2"/>
                    <a:pt x="53" y="2"/>
                  </a:cubicBezTo>
                  <a:cubicBezTo>
                    <a:pt x="53" y="3"/>
                    <a:pt x="52" y="4"/>
                    <a:pt x="51" y="4"/>
                  </a:cubicBezTo>
                  <a:cubicBezTo>
                    <a:pt x="47" y="4"/>
                    <a:pt x="43" y="4"/>
                    <a:pt x="40" y="4"/>
                  </a:cubicBezTo>
                  <a:cubicBezTo>
                    <a:pt x="39" y="4"/>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4"/>
                    <a:pt x="72" y="4"/>
                  </a:cubicBezTo>
                  <a:cubicBezTo>
                    <a:pt x="68" y="4"/>
                    <a:pt x="64" y="4"/>
                    <a:pt x="60" y="4"/>
                  </a:cubicBezTo>
                  <a:cubicBezTo>
                    <a:pt x="60" y="4"/>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4"/>
                    <a:pt x="93" y="4"/>
                  </a:cubicBezTo>
                  <a:cubicBezTo>
                    <a:pt x="89" y="4"/>
                    <a:pt x="85" y="4"/>
                    <a:pt x="81" y="4"/>
                  </a:cubicBezTo>
                  <a:cubicBezTo>
                    <a:pt x="81" y="4"/>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4"/>
                    <a:pt x="114" y="4"/>
                  </a:cubicBezTo>
                  <a:cubicBezTo>
                    <a:pt x="110" y="4"/>
                    <a:pt x="106" y="4"/>
                    <a:pt x="102" y="4"/>
                  </a:cubicBezTo>
                  <a:cubicBezTo>
                    <a:pt x="102" y="4"/>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4"/>
                    <a:pt x="135" y="4"/>
                  </a:cubicBezTo>
                  <a:cubicBezTo>
                    <a:pt x="131" y="4"/>
                    <a:pt x="127" y="4"/>
                    <a:pt x="123" y="4"/>
                  </a:cubicBezTo>
                  <a:cubicBezTo>
                    <a:pt x="123" y="4"/>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4"/>
                    <a:pt x="156" y="4"/>
                  </a:cubicBezTo>
                  <a:cubicBezTo>
                    <a:pt x="152" y="4"/>
                    <a:pt x="148" y="4"/>
                    <a:pt x="144" y="4"/>
                  </a:cubicBezTo>
                  <a:cubicBezTo>
                    <a:pt x="144" y="4"/>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4"/>
                    <a:pt x="177" y="4"/>
                  </a:cubicBezTo>
                  <a:cubicBezTo>
                    <a:pt x="173" y="4"/>
                    <a:pt x="169" y="4"/>
                    <a:pt x="165" y="4"/>
                  </a:cubicBezTo>
                  <a:cubicBezTo>
                    <a:pt x="165" y="4"/>
                    <a:pt x="164" y="3"/>
                    <a:pt x="164" y="2"/>
                  </a:cubicBezTo>
                  <a:cubicBezTo>
                    <a:pt x="164" y="2"/>
                    <a:pt x="164" y="2"/>
                    <a:pt x="164" y="2"/>
                  </a:cubicBezTo>
                  <a:cubicBezTo>
                    <a:pt x="164" y="1"/>
                    <a:pt x="165" y="0"/>
                    <a:pt x="165" y="0"/>
                  </a:cubicBezTo>
                  <a:close/>
                </a:path>
              </a:pathLst>
            </a:custGeom>
            <a:solidFill>
              <a:srgbClr val="FDD820"/>
            </a:solidFill>
            <a:ln w="9525">
              <a:noFill/>
              <a:miter lim="800000"/>
            </a:ln>
          </p:spPr>
          <p:txBody>
            <a:bodyPr/>
            <a:lstStyle/>
            <a:p>
              <a:endParaRPr lang="zh-CN" altLang="zh-CN">
                <a:solidFill>
                  <a:srgbClr val="000000"/>
                </a:solidFill>
                <a:latin typeface="Calibri" panose="020F0502020204030204" charset="0"/>
                <a:ea typeface="微软雅黑" panose="020B0503020204020204" pitchFamily="34" charset="-122"/>
                <a:sym typeface="Calibri" panose="020F0502020204030204" charset="0"/>
              </a:endParaRPr>
            </a:p>
          </p:txBody>
        </p:sp>
        <p:sp>
          <p:nvSpPr>
            <p:cNvPr id="49" name="文本框 155"/>
            <p:cNvSpPr>
              <a:spLocks noChangeArrowheads="1"/>
            </p:cNvSpPr>
            <p:nvPr/>
          </p:nvSpPr>
          <p:spPr bwMode="auto">
            <a:xfrm>
              <a:off x="10669" y="610"/>
              <a:ext cx="8659" cy="931"/>
            </a:xfrm>
            <a:prstGeom prst="rect">
              <a:avLst/>
            </a:prstGeom>
            <a:noFill/>
            <a:ln w="9525">
              <a:noFill/>
              <a:miter lim="800000"/>
            </a:ln>
          </p:spPr>
          <p:txBody>
            <a:bodyPr wrap="square">
              <a:spAutoFit/>
            </a:bodyPr>
            <a:lstStyle/>
            <a:p>
              <a:pPr>
                <a:lnSpc>
                  <a:spcPct val="120000"/>
                </a:lnSpc>
              </a:pPr>
              <a:r>
                <a:rPr dirty="0">
                  <a:latin typeface="微软雅黑" panose="020B0503020204020204" pitchFamily="34" charset="-122"/>
                  <a:ea typeface="微软雅黑" panose="020B0503020204020204" pitchFamily="34" charset="-122"/>
                </a:rPr>
                <a:t>2014年公司正式推出售后独立品牌“路活”</a:t>
              </a:r>
              <a:endParaRPr dirty="0">
                <a:latin typeface="微软雅黑" panose="020B0503020204020204" pitchFamily="34" charset="-122"/>
                <a:ea typeface="微软雅黑" panose="020B0503020204020204" pitchFamily="34" charset="-122"/>
              </a:endParaRPr>
            </a:p>
          </p:txBody>
        </p:sp>
        <p:sp>
          <p:nvSpPr>
            <p:cNvPr id="50" name="文本框 156"/>
            <p:cNvSpPr>
              <a:spLocks noChangeArrowheads="1"/>
            </p:cNvSpPr>
            <p:nvPr/>
          </p:nvSpPr>
          <p:spPr bwMode="auto">
            <a:xfrm>
              <a:off x="10669" y="3122"/>
              <a:ext cx="8060" cy="931"/>
            </a:xfrm>
            <a:prstGeom prst="rect">
              <a:avLst/>
            </a:prstGeom>
            <a:noFill/>
            <a:ln w="9525">
              <a:noFill/>
              <a:miter lim="800000"/>
            </a:ln>
          </p:spPr>
          <p:txBody>
            <a:bodyPr>
              <a:spAutoFit/>
            </a:bodyPr>
            <a:lstStyle/>
            <a:p>
              <a:pPr>
                <a:lnSpc>
                  <a:spcPct val="120000"/>
                </a:lnSpc>
              </a:pPr>
              <a:r>
                <a:rPr lang="zh-CN" altLang="en-US" dirty="0">
                  <a:latin typeface="微软雅黑" panose="020B0503020204020204" pitchFamily="34" charset="-122"/>
                  <a:ea typeface="微软雅黑" panose="020B0503020204020204" pitchFamily="34" charset="-122"/>
                </a:rPr>
                <a:t>系列产品：金路、银路、宝路</a:t>
              </a:r>
              <a:endParaRPr lang="zh-CN" altLang="en-US" dirty="0">
                <a:solidFill>
                  <a:srgbClr val="595959"/>
                </a:solidFill>
                <a:latin typeface="微软雅黑" panose="020B0503020204020204" pitchFamily="34" charset="-122"/>
                <a:ea typeface="微软雅黑" panose="020B0503020204020204" pitchFamily="34" charset="-122"/>
                <a:sym typeface="Calibri" panose="020F0502020204030204" charset="0"/>
              </a:endParaRPr>
            </a:p>
          </p:txBody>
        </p:sp>
        <p:sp>
          <p:nvSpPr>
            <p:cNvPr id="51" name="文本框 157"/>
            <p:cNvSpPr>
              <a:spLocks noChangeArrowheads="1"/>
            </p:cNvSpPr>
            <p:nvPr/>
          </p:nvSpPr>
          <p:spPr bwMode="auto">
            <a:xfrm>
              <a:off x="10648" y="5321"/>
              <a:ext cx="8924" cy="1659"/>
            </a:xfrm>
            <a:prstGeom prst="rect">
              <a:avLst/>
            </a:prstGeom>
            <a:noFill/>
            <a:ln w="9525">
              <a:noFill/>
              <a:miter lim="800000"/>
            </a:ln>
          </p:spPr>
          <p:txBody>
            <a:bodyPr wrap="square">
              <a:spAutoFit/>
            </a:bodyPr>
            <a:lstStyle/>
            <a:p>
              <a:pPr algn="just">
                <a:lnSpc>
                  <a:spcPct val="120000"/>
                </a:lnSpc>
              </a:pPr>
              <a:r>
                <a:rPr lang="zh-CN" altLang="en-US" dirty="0">
                  <a:latin typeface="微软雅黑" panose="020B0503020204020204" pitchFamily="34" charset="-122"/>
                  <a:ea typeface="微软雅黑" panose="020B0503020204020204" pitchFamily="34" charset="-122"/>
                  <a:sym typeface="Arial" panose="020B0604020202020204" pitchFamily="34" charset="0"/>
                </a:rPr>
                <a:t>目前</a:t>
              </a:r>
              <a:r>
                <a:rPr lang="en-US" altLang="zh-CN" dirty="0">
                  <a:latin typeface="微软雅黑" panose="020B0503020204020204" pitchFamily="34" charset="-122"/>
                  <a:ea typeface="微软雅黑" panose="020B0503020204020204" pitchFamily="34" charset="-122"/>
                  <a:sym typeface="Arial" panose="020B0604020202020204" pitchFamily="34" charset="0"/>
                </a:rPr>
                <a:t>“</a:t>
              </a:r>
              <a:r>
                <a:rPr lang="zh-CN" altLang="en-US" dirty="0">
                  <a:latin typeface="微软雅黑" panose="020B0503020204020204" pitchFamily="34" charset="-122"/>
                  <a:ea typeface="微软雅黑" panose="020B0503020204020204" pitchFamily="34" charset="-122"/>
                  <a:sym typeface="Arial" panose="020B0604020202020204" pitchFamily="34" charset="0"/>
                </a:rPr>
                <a:t>路活</a:t>
              </a:r>
              <a:r>
                <a:rPr lang="en-US" altLang="zh-CN" dirty="0">
                  <a:latin typeface="微软雅黑" panose="020B0503020204020204" pitchFamily="34" charset="-122"/>
                  <a:ea typeface="微软雅黑" panose="020B0503020204020204" pitchFamily="34" charset="-122"/>
                  <a:sym typeface="Arial" panose="020B0604020202020204" pitchFamily="34" charset="0"/>
                </a:rPr>
                <a:t>”</a:t>
              </a:r>
              <a:r>
                <a:rPr lang="zh-CN" altLang="en-US" dirty="0">
                  <a:latin typeface="微软雅黑" panose="020B0503020204020204" pitchFamily="34" charset="-122"/>
                  <a:ea typeface="微软雅黑" panose="020B0503020204020204" pitchFamily="34" charset="-122"/>
                  <a:sym typeface="Arial" panose="020B0604020202020204" pitchFamily="34" charset="0"/>
                </a:rPr>
                <a:t>润滑油主要服务于中国汽车售后市场，汽机油，变速箱油，深度养护品</a:t>
              </a: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53" name="Freeform 45"/>
            <p:cNvSpPr>
              <a:spLocks noChangeAspect="1" noEditPoints="1" noChangeArrowheads="1"/>
            </p:cNvSpPr>
            <p:nvPr/>
          </p:nvSpPr>
          <p:spPr bwMode="auto">
            <a:xfrm>
              <a:off x="7895" y="5740"/>
              <a:ext cx="438" cy="733"/>
            </a:xfrm>
            <a:custGeom>
              <a:avLst/>
              <a:gdLst>
                <a:gd name="T0" fmla="*/ 2147483647 w 463"/>
                <a:gd name="T1" fmla="*/ 0 h 773"/>
                <a:gd name="T2" fmla="*/ 2147483647 w 463"/>
                <a:gd name="T3" fmla="*/ 0 h 773"/>
                <a:gd name="T4" fmla="*/ 0 w 463"/>
                <a:gd name="T5" fmla="*/ 2147483647 h 773"/>
                <a:gd name="T6" fmla="*/ 0 w 463"/>
                <a:gd name="T7" fmla="*/ 2147483647 h 773"/>
                <a:gd name="T8" fmla="*/ 2147483647 w 463"/>
                <a:gd name="T9" fmla="*/ 2147483647 h 773"/>
                <a:gd name="T10" fmla="*/ 2147483647 w 463"/>
                <a:gd name="T11" fmla="*/ 2147483647 h 773"/>
                <a:gd name="T12" fmla="*/ 2147483647 w 463"/>
                <a:gd name="T13" fmla="*/ 2147483647 h 773"/>
                <a:gd name="T14" fmla="*/ 2147483647 w 463"/>
                <a:gd name="T15" fmla="*/ 2147483647 h 773"/>
                <a:gd name="T16" fmla="*/ 2147483647 w 463"/>
                <a:gd name="T17" fmla="*/ 0 h 773"/>
                <a:gd name="T18" fmla="*/ 2147483647 w 463"/>
                <a:gd name="T19" fmla="*/ 2147483647 h 773"/>
                <a:gd name="T20" fmla="*/ 2147483647 w 463"/>
                <a:gd name="T21" fmla="*/ 2147483647 h 773"/>
                <a:gd name="T22" fmla="*/ 2147483647 w 463"/>
                <a:gd name="T23" fmla="*/ 2147483647 h 773"/>
                <a:gd name="T24" fmla="*/ 2147483647 w 463"/>
                <a:gd name="T25" fmla="*/ 2147483647 h 773"/>
                <a:gd name="T26" fmla="*/ 2147483647 w 463"/>
                <a:gd name="T27" fmla="*/ 2147483647 h 773"/>
                <a:gd name="T28" fmla="*/ 2147483647 w 463"/>
                <a:gd name="T29" fmla="*/ 2147483647 h 773"/>
                <a:gd name="T30" fmla="*/ 2147483647 w 463"/>
                <a:gd name="T31" fmla="*/ 2147483647 h 773"/>
                <a:gd name="T32" fmla="*/ 2147483647 w 463"/>
                <a:gd name="T33" fmla="*/ 2147483647 h 773"/>
                <a:gd name="T34" fmla="*/ 2147483647 w 463"/>
                <a:gd name="T35" fmla="*/ 2147483647 h 773"/>
                <a:gd name="T36" fmla="*/ 2147483647 w 463"/>
                <a:gd name="T37" fmla="*/ 2147483647 h 773"/>
                <a:gd name="T38" fmla="*/ 2147483647 w 463"/>
                <a:gd name="T39" fmla="*/ 2147483647 h 773"/>
                <a:gd name="T40" fmla="*/ 2147483647 w 463"/>
                <a:gd name="T41" fmla="*/ 2147483647 h 773"/>
                <a:gd name="T42" fmla="*/ 2147483647 w 463"/>
                <a:gd name="T43" fmla="*/ 2147483647 h 773"/>
                <a:gd name="T44" fmla="*/ 2147483647 w 463"/>
                <a:gd name="T45" fmla="*/ 2147483647 h 773"/>
                <a:gd name="T46" fmla="*/ 2147483647 w 463"/>
                <a:gd name="T47" fmla="*/ 2147483647 h 773"/>
                <a:gd name="T48" fmla="*/ 2147483647 w 463"/>
                <a:gd name="T49" fmla="*/ 2147483647 h 773"/>
                <a:gd name="T50" fmla="*/ 2147483647 w 463"/>
                <a:gd name="T51" fmla="*/ 2147483647 h 773"/>
                <a:gd name="T52" fmla="*/ 2147483647 w 463"/>
                <a:gd name="T53" fmla="*/ 2147483647 h 773"/>
                <a:gd name="T54" fmla="*/ 2147483647 w 463"/>
                <a:gd name="T55" fmla="*/ 2147483647 h 773"/>
                <a:gd name="T56" fmla="*/ 2147483647 w 463"/>
                <a:gd name="T57" fmla="*/ 2147483647 h 773"/>
                <a:gd name="T58" fmla="*/ 2147483647 w 463"/>
                <a:gd name="T59" fmla="*/ 2147483647 h 773"/>
                <a:gd name="T60" fmla="*/ 2147483647 w 463"/>
                <a:gd name="T61" fmla="*/ 2147483647 h 773"/>
                <a:gd name="T62" fmla="*/ 2147483647 w 463"/>
                <a:gd name="T63" fmla="*/ 2147483647 h 773"/>
                <a:gd name="T64" fmla="*/ 2147483647 w 463"/>
                <a:gd name="T65" fmla="*/ 2147483647 h 773"/>
                <a:gd name="T66" fmla="*/ 2147483647 w 463"/>
                <a:gd name="T67" fmla="*/ 2147483647 h 773"/>
                <a:gd name="T68" fmla="*/ 2147483647 w 463"/>
                <a:gd name="T69" fmla="*/ 2147483647 h 773"/>
                <a:gd name="T70" fmla="*/ 2147483647 w 463"/>
                <a:gd name="T71" fmla="*/ 2147483647 h 773"/>
                <a:gd name="T72" fmla="*/ 2147483647 w 463"/>
                <a:gd name="T73" fmla="*/ 2147483647 h 773"/>
                <a:gd name="T74" fmla="*/ 2147483647 w 463"/>
                <a:gd name="T75" fmla="*/ 2147483647 h 773"/>
                <a:gd name="T76" fmla="*/ 2147483647 w 463"/>
                <a:gd name="T77" fmla="*/ 2147483647 h 773"/>
                <a:gd name="T78" fmla="*/ 2147483647 w 463"/>
                <a:gd name="T79" fmla="*/ 2147483647 h 773"/>
                <a:gd name="T80" fmla="*/ 2147483647 w 463"/>
                <a:gd name="T81" fmla="*/ 2147483647 h 773"/>
                <a:gd name="T82" fmla="*/ 2147483647 w 463"/>
                <a:gd name="T83" fmla="*/ 2147483647 h 773"/>
                <a:gd name="T84" fmla="*/ 2147483647 w 463"/>
                <a:gd name="T85" fmla="*/ 2147483647 h 773"/>
                <a:gd name="T86" fmla="*/ 2147483647 w 463"/>
                <a:gd name="T87" fmla="*/ 2147483647 h 773"/>
                <a:gd name="T88" fmla="*/ 2147483647 w 463"/>
                <a:gd name="T89" fmla="*/ 2147483647 h 7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63"/>
                <a:gd name="T136" fmla="*/ 0 h 773"/>
                <a:gd name="T137" fmla="*/ 463 w 463"/>
                <a:gd name="T138" fmla="*/ 773 h 7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rgbClr val="FFFFFF"/>
            </a:solidFill>
            <a:ln w="9525">
              <a:noFill/>
              <a:miter lim="800000"/>
            </a:ln>
          </p:spPr>
          <p:txBody>
            <a:bodyPr lIns="93256" tIns="46627" rIns="93256" bIns="46627"/>
            <a:lstStyle/>
            <a:p>
              <a:endParaRPr lang="zh-CN" altLang="zh-CN">
                <a:solidFill>
                  <a:srgbClr val="FFFFFF"/>
                </a:solidFill>
                <a:latin typeface="Calibri" panose="020F0502020204030204" charset="0"/>
                <a:ea typeface="微软雅黑" panose="020B0503020204020204" pitchFamily="34" charset="-122"/>
                <a:sym typeface="Calibri" panose="020F0502020204030204" charset="0"/>
              </a:endParaRPr>
            </a:p>
          </p:txBody>
        </p:sp>
        <p:grpSp>
          <p:nvGrpSpPr>
            <p:cNvPr id="54" name="组合 168"/>
            <p:cNvGrpSpPr/>
            <p:nvPr/>
          </p:nvGrpSpPr>
          <p:grpSpPr bwMode="auto">
            <a:xfrm>
              <a:off x="7725" y="8548"/>
              <a:ext cx="583" cy="787"/>
              <a:chOff x="0" y="0"/>
              <a:chExt cx="370834" cy="500500"/>
            </a:xfrm>
          </p:grpSpPr>
          <p:sp>
            <p:nvSpPr>
              <p:cNvPr id="55" name="Freeform 41"/>
              <p:cNvSpPr>
                <a:spLocks noChangeArrowheads="1"/>
              </p:cNvSpPr>
              <p:nvPr/>
            </p:nvSpPr>
            <p:spPr bwMode="auto">
              <a:xfrm>
                <a:off x="59998" y="0"/>
                <a:ext cx="310836" cy="403323"/>
              </a:xfrm>
              <a:custGeom>
                <a:avLst/>
                <a:gdLst>
                  <a:gd name="T0" fmla="*/ 2147483647 w 594"/>
                  <a:gd name="T1" fmla="*/ 0 h 771"/>
                  <a:gd name="T2" fmla="*/ 2147483647 w 594"/>
                  <a:gd name="T3" fmla="*/ 0 h 771"/>
                  <a:gd name="T4" fmla="*/ 0 w 594"/>
                  <a:gd name="T5" fmla="*/ 2147483647 h 771"/>
                  <a:gd name="T6" fmla="*/ 0 w 594"/>
                  <a:gd name="T7" fmla="*/ 2147483647 h 771"/>
                  <a:gd name="T8" fmla="*/ 1432981106 w 594"/>
                  <a:gd name="T9" fmla="*/ 2147483647 h 771"/>
                  <a:gd name="T10" fmla="*/ 2147483647 w 594"/>
                  <a:gd name="T11" fmla="*/ 2147483647 h 771"/>
                  <a:gd name="T12" fmla="*/ 2147483647 w 594"/>
                  <a:gd name="T13" fmla="*/ 2147483647 h 771"/>
                  <a:gd name="T14" fmla="*/ 2147483647 w 594"/>
                  <a:gd name="T15" fmla="*/ 2147483647 h 771"/>
                  <a:gd name="T16" fmla="*/ 2147483647 w 594"/>
                  <a:gd name="T17" fmla="*/ 2147483647 h 771"/>
                  <a:gd name="T18" fmla="*/ 2147483647 w 594"/>
                  <a:gd name="T19" fmla="*/ 2147483647 h 771"/>
                  <a:gd name="T20" fmla="*/ 2147483647 w 594"/>
                  <a:gd name="T21" fmla="*/ 2147483647 h 771"/>
                  <a:gd name="T22" fmla="*/ 2147483647 w 594"/>
                  <a:gd name="T23" fmla="*/ 2147483647 h 771"/>
                  <a:gd name="T24" fmla="*/ 2147483647 w 594"/>
                  <a:gd name="T25" fmla="*/ 2147483647 h 771"/>
                  <a:gd name="T26" fmla="*/ 2147483647 w 594"/>
                  <a:gd name="T27" fmla="*/ 2147483647 h 771"/>
                  <a:gd name="T28" fmla="*/ 2147483647 w 594"/>
                  <a:gd name="T29" fmla="*/ 2147483647 h 771"/>
                  <a:gd name="T30" fmla="*/ 2147483647 w 594"/>
                  <a:gd name="T31" fmla="*/ 2147483647 h 771"/>
                  <a:gd name="T32" fmla="*/ 2147483647 w 594"/>
                  <a:gd name="T33" fmla="*/ 2147483647 h 771"/>
                  <a:gd name="T34" fmla="*/ 2147483647 w 594"/>
                  <a:gd name="T35" fmla="*/ 0 h 7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4"/>
                  <a:gd name="T55" fmla="*/ 0 h 771"/>
                  <a:gd name="T56" fmla="*/ 594 w 594"/>
                  <a:gd name="T57" fmla="*/ 771 h 7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4" h="771">
                    <a:moveTo>
                      <a:pt x="533" y="0"/>
                    </a:moveTo>
                    <a:cubicBezTo>
                      <a:pt x="63" y="0"/>
                      <a:pt x="63" y="0"/>
                      <a:pt x="63" y="0"/>
                    </a:cubicBezTo>
                    <a:cubicBezTo>
                      <a:pt x="28" y="0"/>
                      <a:pt x="0" y="28"/>
                      <a:pt x="0" y="61"/>
                    </a:cubicBezTo>
                    <a:cubicBezTo>
                      <a:pt x="0" y="554"/>
                      <a:pt x="0" y="554"/>
                      <a:pt x="0" y="554"/>
                    </a:cubicBezTo>
                    <a:cubicBezTo>
                      <a:pt x="10" y="536"/>
                      <a:pt x="10" y="536"/>
                      <a:pt x="10" y="536"/>
                    </a:cubicBezTo>
                    <a:cubicBezTo>
                      <a:pt x="57" y="445"/>
                      <a:pt x="57" y="445"/>
                      <a:pt x="57" y="445"/>
                    </a:cubicBezTo>
                    <a:cubicBezTo>
                      <a:pt x="57" y="61"/>
                      <a:pt x="57" y="61"/>
                      <a:pt x="57" y="61"/>
                    </a:cubicBezTo>
                    <a:cubicBezTo>
                      <a:pt x="57" y="58"/>
                      <a:pt x="59" y="56"/>
                      <a:pt x="63" y="56"/>
                    </a:cubicBezTo>
                    <a:cubicBezTo>
                      <a:pt x="533" y="56"/>
                      <a:pt x="533" y="56"/>
                      <a:pt x="533" y="56"/>
                    </a:cubicBezTo>
                    <a:cubicBezTo>
                      <a:pt x="535" y="56"/>
                      <a:pt x="537" y="58"/>
                      <a:pt x="537" y="61"/>
                    </a:cubicBezTo>
                    <a:cubicBezTo>
                      <a:pt x="537" y="708"/>
                      <a:pt x="537" y="708"/>
                      <a:pt x="537" y="708"/>
                    </a:cubicBezTo>
                    <a:cubicBezTo>
                      <a:pt x="537" y="712"/>
                      <a:pt x="535" y="714"/>
                      <a:pt x="533" y="714"/>
                    </a:cubicBezTo>
                    <a:cubicBezTo>
                      <a:pt x="255" y="714"/>
                      <a:pt x="255" y="714"/>
                      <a:pt x="255" y="714"/>
                    </a:cubicBezTo>
                    <a:cubicBezTo>
                      <a:pt x="266" y="734"/>
                      <a:pt x="266" y="755"/>
                      <a:pt x="258" y="771"/>
                    </a:cubicBezTo>
                    <a:cubicBezTo>
                      <a:pt x="533" y="771"/>
                      <a:pt x="533" y="771"/>
                      <a:pt x="533" y="771"/>
                    </a:cubicBezTo>
                    <a:cubicBezTo>
                      <a:pt x="568" y="771"/>
                      <a:pt x="594" y="742"/>
                      <a:pt x="594" y="708"/>
                    </a:cubicBezTo>
                    <a:cubicBezTo>
                      <a:pt x="594" y="61"/>
                      <a:pt x="594" y="61"/>
                      <a:pt x="594" y="61"/>
                    </a:cubicBezTo>
                    <a:cubicBezTo>
                      <a:pt x="594" y="28"/>
                      <a:pt x="568" y="0"/>
                      <a:pt x="533" y="0"/>
                    </a:cubicBezTo>
                    <a:close/>
                  </a:path>
                </a:pathLst>
              </a:custGeom>
              <a:solidFill>
                <a:srgbClr val="FFFFFF"/>
              </a:solidFill>
              <a:ln w="9525">
                <a:noFill/>
                <a:miter lim="800000"/>
              </a:ln>
            </p:spPr>
            <p:txBody>
              <a:bodyPr lIns="91427" tIns="45713" rIns="91427" bIns="45713"/>
              <a:lstStyle/>
              <a:p>
                <a:endParaRPr lang="zh-CN" altLang="zh-CN">
                  <a:solidFill>
                    <a:srgbClr val="FFFFFF"/>
                  </a:solidFill>
                  <a:latin typeface="Calibri" panose="020F0502020204030204" charset="0"/>
                  <a:ea typeface="微软雅黑" panose="020B0503020204020204" pitchFamily="34" charset="-122"/>
                  <a:sym typeface="Calibri" panose="020F0502020204030204" charset="0"/>
                </a:endParaRPr>
              </a:p>
            </p:txBody>
          </p:sp>
          <p:sp>
            <p:nvSpPr>
              <p:cNvPr id="56" name="Freeform 42"/>
              <p:cNvSpPr>
                <a:spLocks noChangeArrowheads="1"/>
              </p:cNvSpPr>
              <p:nvPr/>
            </p:nvSpPr>
            <p:spPr bwMode="auto">
              <a:xfrm>
                <a:off x="0" y="211401"/>
                <a:ext cx="178886" cy="289099"/>
              </a:xfrm>
              <a:custGeom>
                <a:avLst/>
                <a:gdLst>
                  <a:gd name="T0" fmla="*/ 2147483647 w 342"/>
                  <a:gd name="T1" fmla="*/ 2147483647 h 553"/>
                  <a:gd name="T2" fmla="*/ 2147483647 w 342"/>
                  <a:gd name="T3" fmla="*/ 2147483647 h 553"/>
                  <a:gd name="T4" fmla="*/ 2147483647 w 342"/>
                  <a:gd name="T5" fmla="*/ 2147483647 h 553"/>
                  <a:gd name="T6" fmla="*/ 2147483647 w 342"/>
                  <a:gd name="T7" fmla="*/ 1428822296 h 553"/>
                  <a:gd name="T8" fmla="*/ 2147483647 w 342"/>
                  <a:gd name="T9" fmla="*/ 2147483647 h 553"/>
                  <a:gd name="T10" fmla="*/ 2147483647 w 342"/>
                  <a:gd name="T11" fmla="*/ 2147483647 h 553"/>
                  <a:gd name="T12" fmla="*/ 2147483647 w 342"/>
                  <a:gd name="T13" fmla="*/ 2147483647 h 553"/>
                  <a:gd name="T14" fmla="*/ 2147483647 w 342"/>
                  <a:gd name="T15" fmla="*/ 2147483647 h 553"/>
                  <a:gd name="T16" fmla="*/ 2147483647 w 342"/>
                  <a:gd name="T17" fmla="*/ 2147483647 h 553"/>
                  <a:gd name="T18" fmla="*/ 2147483647 w 342"/>
                  <a:gd name="T19" fmla="*/ 2147483647 h 553"/>
                  <a:gd name="T20" fmla="*/ 2147483647 w 342"/>
                  <a:gd name="T21" fmla="*/ 2147483647 h 553"/>
                  <a:gd name="T22" fmla="*/ 2147483647 w 342"/>
                  <a:gd name="T23" fmla="*/ 2147483647 h 553"/>
                  <a:gd name="T24" fmla="*/ 2147483647 w 342"/>
                  <a:gd name="T25" fmla="*/ 2147483647 h 553"/>
                  <a:gd name="T26" fmla="*/ 2147483647 w 342"/>
                  <a:gd name="T27" fmla="*/ 2147483647 h 553"/>
                  <a:gd name="T28" fmla="*/ 2147483647 w 342"/>
                  <a:gd name="T29" fmla="*/ 2147483647 h 553"/>
                  <a:gd name="T30" fmla="*/ 2147483647 w 342"/>
                  <a:gd name="T31" fmla="*/ 2147483647 h 553"/>
                  <a:gd name="T32" fmla="*/ 2147483647 w 342"/>
                  <a:gd name="T33" fmla="*/ 2147483647 h 5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2"/>
                  <a:gd name="T52" fmla="*/ 0 h 553"/>
                  <a:gd name="T53" fmla="*/ 342 w 342"/>
                  <a:gd name="T54" fmla="*/ 553 h 5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2" h="553">
                    <a:moveTo>
                      <a:pt x="306" y="296"/>
                    </a:moveTo>
                    <a:cubicBezTo>
                      <a:pt x="196" y="225"/>
                      <a:pt x="196" y="225"/>
                      <a:pt x="196" y="225"/>
                    </a:cubicBezTo>
                    <a:cubicBezTo>
                      <a:pt x="225" y="169"/>
                      <a:pt x="248" y="111"/>
                      <a:pt x="277" y="56"/>
                    </a:cubicBezTo>
                    <a:cubicBezTo>
                      <a:pt x="287" y="40"/>
                      <a:pt x="279" y="17"/>
                      <a:pt x="263" y="10"/>
                    </a:cubicBezTo>
                    <a:cubicBezTo>
                      <a:pt x="246" y="0"/>
                      <a:pt x="233" y="12"/>
                      <a:pt x="223" y="29"/>
                    </a:cubicBezTo>
                    <a:cubicBezTo>
                      <a:pt x="187" y="102"/>
                      <a:pt x="141" y="188"/>
                      <a:pt x="102" y="261"/>
                    </a:cubicBezTo>
                    <a:cubicBezTo>
                      <a:pt x="100" y="244"/>
                      <a:pt x="85" y="186"/>
                      <a:pt x="85" y="186"/>
                    </a:cubicBezTo>
                    <a:cubicBezTo>
                      <a:pt x="81" y="165"/>
                      <a:pt x="45" y="133"/>
                      <a:pt x="20" y="135"/>
                    </a:cubicBezTo>
                    <a:cubicBezTo>
                      <a:pt x="0" y="135"/>
                      <a:pt x="16" y="173"/>
                      <a:pt x="20" y="196"/>
                    </a:cubicBezTo>
                    <a:cubicBezTo>
                      <a:pt x="33" y="277"/>
                      <a:pt x="37" y="354"/>
                      <a:pt x="50" y="434"/>
                    </a:cubicBezTo>
                    <a:cubicBezTo>
                      <a:pt x="50" y="448"/>
                      <a:pt x="52" y="459"/>
                      <a:pt x="56" y="471"/>
                    </a:cubicBezTo>
                    <a:cubicBezTo>
                      <a:pt x="58" y="477"/>
                      <a:pt x="62" y="484"/>
                      <a:pt x="64" y="488"/>
                    </a:cubicBezTo>
                    <a:cubicBezTo>
                      <a:pt x="75" y="503"/>
                      <a:pt x="89" y="519"/>
                      <a:pt x="106" y="528"/>
                    </a:cubicBezTo>
                    <a:cubicBezTo>
                      <a:pt x="156" y="553"/>
                      <a:pt x="216" y="536"/>
                      <a:pt x="244" y="490"/>
                    </a:cubicBezTo>
                    <a:cubicBezTo>
                      <a:pt x="244" y="490"/>
                      <a:pt x="246" y="488"/>
                      <a:pt x="246" y="486"/>
                    </a:cubicBezTo>
                    <a:cubicBezTo>
                      <a:pt x="335" y="357"/>
                      <a:pt x="335" y="357"/>
                      <a:pt x="335" y="357"/>
                    </a:cubicBezTo>
                    <a:cubicBezTo>
                      <a:pt x="342" y="340"/>
                      <a:pt x="323" y="306"/>
                      <a:pt x="306" y="296"/>
                    </a:cubicBezTo>
                    <a:close/>
                  </a:path>
                </a:pathLst>
              </a:custGeom>
              <a:solidFill>
                <a:srgbClr val="FFFFFF"/>
              </a:solidFill>
              <a:ln w="9525">
                <a:noFill/>
                <a:miter lim="800000"/>
              </a:ln>
            </p:spPr>
            <p:txBody>
              <a:bodyPr lIns="91427" tIns="45713" rIns="91427" bIns="45713"/>
              <a:lstStyle/>
              <a:p>
                <a:endParaRPr lang="zh-CN" altLang="zh-CN">
                  <a:solidFill>
                    <a:srgbClr val="FFFFFF"/>
                  </a:solidFill>
                  <a:latin typeface="Calibri" panose="020F0502020204030204" charset="0"/>
                  <a:ea typeface="微软雅黑" panose="020B0503020204020204" pitchFamily="34" charset="-122"/>
                  <a:sym typeface="Calibri" panose="020F0502020204030204" charset="0"/>
                </a:endParaRPr>
              </a:p>
            </p:txBody>
          </p:sp>
        </p:grpSp>
        <p:pic>
          <p:nvPicPr>
            <p:cNvPr id="57" name="Picture 91"/>
            <p:cNvPicPr>
              <a:picLocks noChangeAspect="1" noChangeArrowheads="1"/>
            </p:cNvPicPr>
            <p:nvPr/>
          </p:nvPicPr>
          <p:blipFill>
            <a:blip r:embed="rId1" cstate="print"/>
            <a:srcRect/>
            <a:stretch>
              <a:fillRect/>
            </a:stretch>
          </p:blipFill>
          <p:spPr bwMode="auto">
            <a:xfrm>
              <a:off x="7623" y="778"/>
              <a:ext cx="877" cy="880"/>
            </a:xfrm>
            <a:prstGeom prst="rect">
              <a:avLst/>
            </a:prstGeom>
            <a:noFill/>
            <a:ln w="9525">
              <a:noFill/>
              <a:miter lim="800000"/>
              <a:headEnd/>
              <a:tailEnd/>
            </a:ln>
          </p:spPr>
        </p:pic>
        <p:sp>
          <p:nvSpPr>
            <p:cNvPr id="58" name="文本框 164"/>
            <p:cNvSpPr>
              <a:spLocks noChangeArrowheads="1"/>
            </p:cNvSpPr>
            <p:nvPr/>
          </p:nvSpPr>
          <p:spPr bwMode="auto">
            <a:xfrm>
              <a:off x="8703" y="765"/>
              <a:ext cx="1407" cy="852"/>
            </a:xfrm>
            <a:prstGeom prst="rect">
              <a:avLst/>
            </a:prstGeom>
            <a:noFill/>
            <a:ln w="9525">
              <a:noFill/>
              <a:miter lim="800000"/>
            </a:ln>
          </p:spPr>
          <p:txBody>
            <a:bodyPr wrap="square">
              <a:spAutoFit/>
            </a:bodyPr>
            <a:lstStyle/>
            <a:p>
              <a:r>
                <a:rPr lang="zh-CN" altLang="en-US">
                  <a:solidFill>
                    <a:schemeClr val="bg1"/>
                  </a:solidFill>
                  <a:latin typeface="微软雅黑" panose="020B0503020204020204" pitchFamily="34" charset="-122"/>
                  <a:ea typeface="微软雅黑" panose="020B0503020204020204" pitchFamily="34" charset="-122"/>
                  <a:sym typeface="Impact" panose="020B0806030902050204" pitchFamily="34" charset="0"/>
                </a:rPr>
                <a:t>推出</a:t>
              </a:r>
              <a:endParaRPr lang="zh-CN" altLang="en-US">
                <a:solidFill>
                  <a:schemeClr val="bg1"/>
                </a:solidFill>
                <a:latin typeface="微软雅黑" panose="020B0503020204020204" pitchFamily="34" charset="-122"/>
                <a:ea typeface="微软雅黑" panose="020B0503020204020204" pitchFamily="34" charset="-122"/>
                <a:sym typeface="Impact" panose="020B0806030902050204" pitchFamily="34" charset="0"/>
              </a:endParaRPr>
            </a:p>
          </p:txBody>
        </p:sp>
        <p:grpSp>
          <p:nvGrpSpPr>
            <p:cNvPr id="59" name="组合 48"/>
            <p:cNvGrpSpPr/>
            <p:nvPr/>
          </p:nvGrpSpPr>
          <p:grpSpPr bwMode="auto">
            <a:xfrm>
              <a:off x="7498" y="3220"/>
              <a:ext cx="952" cy="903"/>
              <a:chOff x="0" y="0"/>
              <a:chExt cx="1401763" cy="1316037"/>
            </a:xfrm>
          </p:grpSpPr>
          <p:sp>
            <p:nvSpPr>
              <p:cNvPr id="60" name="Freeform 10"/>
              <p:cNvSpPr>
                <a:spLocks noEditPoints="1" noChangeArrowheads="1"/>
              </p:cNvSpPr>
              <p:nvPr/>
            </p:nvSpPr>
            <p:spPr bwMode="auto">
              <a:xfrm>
                <a:off x="0" y="519112"/>
                <a:ext cx="796925" cy="796925"/>
              </a:xfrm>
              <a:custGeom>
                <a:avLst/>
                <a:gdLst>
                  <a:gd name="T0" fmla="*/ 2147483647 w 212"/>
                  <a:gd name="T1" fmla="*/ 2147483647 h 212"/>
                  <a:gd name="T2" fmla="*/ 2147483647 w 212"/>
                  <a:gd name="T3" fmla="*/ 2147483647 h 212"/>
                  <a:gd name="T4" fmla="*/ 2147483647 w 212"/>
                  <a:gd name="T5" fmla="*/ 2147483647 h 212"/>
                  <a:gd name="T6" fmla="*/ 2147483647 w 212"/>
                  <a:gd name="T7" fmla="*/ 2147483647 h 212"/>
                  <a:gd name="T8" fmla="*/ 2147483647 w 212"/>
                  <a:gd name="T9" fmla="*/ 2147483647 h 212"/>
                  <a:gd name="T10" fmla="*/ 2147483647 w 212"/>
                  <a:gd name="T11" fmla="*/ 2147483647 h 212"/>
                  <a:gd name="T12" fmla="*/ 2147483647 w 212"/>
                  <a:gd name="T13" fmla="*/ 2147483647 h 212"/>
                  <a:gd name="T14" fmla="*/ 2147483647 w 212"/>
                  <a:gd name="T15" fmla="*/ 2147483647 h 212"/>
                  <a:gd name="T16" fmla="*/ 2147483647 w 212"/>
                  <a:gd name="T17" fmla="*/ 2147483647 h 212"/>
                  <a:gd name="T18" fmla="*/ 2147483647 w 212"/>
                  <a:gd name="T19" fmla="*/ 2147483647 h 212"/>
                  <a:gd name="T20" fmla="*/ 2147483647 w 212"/>
                  <a:gd name="T21" fmla="*/ 2147483647 h 212"/>
                  <a:gd name="T22" fmla="*/ 2147483647 w 212"/>
                  <a:gd name="T23" fmla="*/ 2147483647 h 212"/>
                  <a:gd name="T24" fmla="*/ 2147483647 w 212"/>
                  <a:gd name="T25" fmla="*/ 0 h 212"/>
                  <a:gd name="T26" fmla="*/ 2147483647 w 212"/>
                  <a:gd name="T27" fmla="*/ 2147483647 h 212"/>
                  <a:gd name="T28" fmla="*/ 2147483647 w 212"/>
                  <a:gd name="T29" fmla="*/ 2147483647 h 212"/>
                  <a:gd name="T30" fmla="*/ 2147483647 w 212"/>
                  <a:gd name="T31" fmla="*/ 2147483647 h 212"/>
                  <a:gd name="T32" fmla="*/ 2147483647 w 212"/>
                  <a:gd name="T33" fmla="*/ 2147483647 h 212"/>
                  <a:gd name="T34" fmla="*/ 2147483647 w 212"/>
                  <a:gd name="T35" fmla="*/ 2147483647 h 212"/>
                  <a:gd name="T36" fmla="*/ 2147483647 w 212"/>
                  <a:gd name="T37" fmla="*/ 2147483647 h 212"/>
                  <a:gd name="T38" fmla="*/ 2147483647 w 212"/>
                  <a:gd name="T39" fmla="*/ 2147483647 h 212"/>
                  <a:gd name="T40" fmla="*/ 2147483647 w 212"/>
                  <a:gd name="T41" fmla="*/ 2147483647 h 212"/>
                  <a:gd name="T42" fmla="*/ 2147483647 w 212"/>
                  <a:gd name="T43" fmla="*/ 2147483647 h 212"/>
                  <a:gd name="T44" fmla="*/ 2147483647 w 212"/>
                  <a:gd name="T45" fmla="*/ 2147483647 h 212"/>
                  <a:gd name="T46" fmla="*/ 2147483647 w 212"/>
                  <a:gd name="T47" fmla="*/ 2147483647 h 212"/>
                  <a:gd name="T48" fmla="*/ 2147483647 w 212"/>
                  <a:gd name="T49" fmla="*/ 2147483647 h 212"/>
                  <a:gd name="T50" fmla="*/ 2147483647 w 212"/>
                  <a:gd name="T51" fmla="*/ 2147483647 h 212"/>
                  <a:gd name="T52" fmla="*/ 2147483647 w 212"/>
                  <a:gd name="T53" fmla="*/ 2147483647 h 212"/>
                  <a:gd name="T54" fmla="*/ 2147483647 w 212"/>
                  <a:gd name="T55" fmla="*/ 2147483647 h 212"/>
                  <a:gd name="T56" fmla="*/ 2147483647 w 212"/>
                  <a:gd name="T57" fmla="*/ 2147483647 h 212"/>
                  <a:gd name="T58" fmla="*/ 2147483647 w 212"/>
                  <a:gd name="T59" fmla="*/ 2147483647 h 212"/>
                  <a:gd name="T60" fmla="*/ 2147483647 w 212"/>
                  <a:gd name="T61" fmla="*/ 2147483647 h 212"/>
                  <a:gd name="T62" fmla="*/ 2147483647 w 212"/>
                  <a:gd name="T63" fmla="*/ 2147483647 h 212"/>
                  <a:gd name="T64" fmla="*/ 2147483647 w 212"/>
                  <a:gd name="T65" fmla="*/ 2147483647 h 212"/>
                  <a:gd name="T66" fmla="*/ 2147483647 w 212"/>
                  <a:gd name="T67" fmla="*/ 2147483647 h 212"/>
                  <a:gd name="T68" fmla="*/ 2147483647 w 212"/>
                  <a:gd name="T69" fmla="*/ 2147483647 h 212"/>
                  <a:gd name="T70" fmla="*/ 2147483647 w 212"/>
                  <a:gd name="T71" fmla="*/ 2147483647 h 212"/>
                  <a:gd name="T72" fmla="*/ 2147483647 w 212"/>
                  <a:gd name="T73" fmla="*/ 2147483647 h 212"/>
                  <a:gd name="T74" fmla="*/ 2147483647 w 212"/>
                  <a:gd name="T75" fmla="*/ 2147483647 h 212"/>
                  <a:gd name="T76" fmla="*/ 2147483647 w 212"/>
                  <a:gd name="T77" fmla="*/ 2147483647 h 212"/>
                  <a:gd name="T78" fmla="*/ 2147483647 w 212"/>
                  <a:gd name="T79" fmla="*/ 2147483647 h 212"/>
                  <a:gd name="T80" fmla="*/ 2147483647 w 212"/>
                  <a:gd name="T81" fmla="*/ 2147483647 h 212"/>
                  <a:gd name="T82" fmla="*/ 2147483647 w 212"/>
                  <a:gd name="T83" fmla="*/ 2147483647 h 212"/>
                  <a:gd name="T84" fmla="*/ 2147483647 w 212"/>
                  <a:gd name="T85" fmla="*/ 2147483647 h 212"/>
                  <a:gd name="T86" fmla="*/ 2147483647 w 212"/>
                  <a:gd name="T87" fmla="*/ 2147483647 h 212"/>
                  <a:gd name="T88" fmla="*/ 2147483647 w 212"/>
                  <a:gd name="T89" fmla="*/ 2147483647 h 212"/>
                  <a:gd name="T90" fmla="*/ 2147483647 w 212"/>
                  <a:gd name="T91" fmla="*/ 2147483647 h 212"/>
                  <a:gd name="T92" fmla="*/ 2147483647 w 212"/>
                  <a:gd name="T93" fmla="*/ 2147483647 h 212"/>
                  <a:gd name="T94" fmla="*/ 2147483647 w 212"/>
                  <a:gd name="T95" fmla="*/ 2147483647 h 212"/>
                  <a:gd name="T96" fmla="*/ 2147483647 w 212"/>
                  <a:gd name="T97" fmla="*/ 2147483647 h 212"/>
                  <a:gd name="T98" fmla="*/ 2147483647 w 212"/>
                  <a:gd name="T99" fmla="*/ 2147483647 h 212"/>
                  <a:gd name="T100" fmla="*/ 2147483647 w 212"/>
                  <a:gd name="T101" fmla="*/ 2147483647 h 212"/>
                  <a:gd name="T102" fmla="*/ 2147483647 w 212"/>
                  <a:gd name="T103" fmla="*/ 2147483647 h 212"/>
                  <a:gd name="T104" fmla="*/ 2147483647 w 212"/>
                  <a:gd name="T105" fmla="*/ 2147483647 h 212"/>
                  <a:gd name="T106" fmla="*/ 2147483647 w 212"/>
                  <a:gd name="T107" fmla="*/ 2147483647 h 212"/>
                  <a:gd name="T108" fmla="*/ 2147483647 w 212"/>
                  <a:gd name="T109" fmla="*/ 2147483647 h 212"/>
                  <a:gd name="T110" fmla="*/ 2147483647 w 212"/>
                  <a:gd name="T111" fmla="*/ 2147483647 h 212"/>
                  <a:gd name="T112" fmla="*/ 2147483647 w 212"/>
                  <a:gd name="T113" fmla="*/ 2147483647 h 212"/>
                  <a:gd name="T114" fmla="*/ 2147483647 w 212"/>
                  <a:gd name="T115" fmla="*/ 2147483647 h 21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2"/>
                  <a:gd name="T175" fmla="*/ 0 h 212"/>
                  <a:gd name="T176" fmla="*/ 212 w 212"/>
                  <a:gd name="T177" fmla="*/ 212 h 21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2" h="212">
                    <a:moveTo>
                      <a:pt x="190" y="93"/>
                    </a:moveTo>
                    <a:cubicBezTo>
                      <a:pt x="190" y="89"/>
                      <a:pt x="189" y="86"/>
                      <a:pt x="188" y="82"/>
                    </a:cubicBezTo>
                    <a:cubicBezTo>
                      <a:pt x="205" y="67"/>
                      <a:pt x="205" y="67"/>
                      <a:pt x="205" y="67"/>
                    </a:cubicBezTo>
                    <a:cubicBezTo>
                      <a:pt x="202" y="60"/>
                      <a:pt x="199" y="54"/>
                      <a:pt x="195" y="48"/>
                    </a:cubicBezTo>
                    <a:cubicBezTo>
                      <a:pt x="173" y="53"/>
                      <a:pt x="173" y="53"/>
                      <a:pt x="173" y="53"/>
                    </a:cubicBezTo>
                    <a:cubicBezTo>
                      <a:pt x="170" y="50"/>
                      <a:pt x="168" y="47"/>
                      <a:pt x="165" y="44"/>
                    </a:cubicBezTo>
                    <a:cubicBezTo>
                      <a:pt x="172" y="23"/>
                      <a:pt x="172" y="23"/>
                      <a:pt x="172" y="23"/>
                    </a:cubicBezTo>
                    <a:cubicBezTo>
                      <a:pt x="169" y="21"/>
                      <a:pt x="166" y="19"/>
                      <a:pt x="163" y="17"/>
                    </a:cubicBezTo>
                    <a:cubicBezTo>
                      <a:pt x="160" y="15"/>
                      <a:pt x="157" y="13"/>
                      <a:pt x="154" y="12"/>
                    </a:cubicBezTo>
                    <a:cubicBezTo>
                      <a:pt x="138" y="27"/>
                      <a:pt x="138" y="27"/>
                      <a:pt x="138" y="27"/>
                    </a:cubicBezTo>
                    <a:cubicBezTo>
                      <a:pt x="134" y="26"/>
                      <a:pt x="130" y="24"/>
                      <a:pt x="127" y="23"/>
                    </a:cubicBezTo>
                    <a:cubicBezTo>
                      <a:pt x="122" y="1"/>
                      <a:pt x="122" y="1"/>
                      <a:pt x="122" y="1"/>
                    </a:cubicBezTo>
                    <a:cubicBezTo>
                      <a:pt x="115" y="0"/>
                      <a:pt x="108" y="0"/>
                      <a:pt x="101" y="0"/>
                    </a:cubicBezTo>
                    <a:cubicBezTo>
                      <a:pt x="94" y="22"/>
                      <a:pt x="94" y="22"/>
                      <a:pt x="94" y="22"/>
                    </a:cubicBezTo>
                    <a:cubicBezTo>
                      <a:pt x="90" y="23"/>
                      <a:pt x="87" y="23"/>
                      <a:pt x="83" y="24"/>
                    </a:cubicBezTo>
                    <a:cubicBezTo>
                      <a:pt x="68" y="8"/>
                      <a:pt x="68" y="8"/>
                      <a:pt x="68" y="8"/>
                    </a:cubicBezTo>
                    <a:cubicBezTo>
                      <a:pt x="61" y="10"/>
                      <a:pt x="55" y="13"/>
                      <a:pt x="49" y="17"/>
                    </a:cubicBezTo>
                    <a:cubicBezTo>
                      <a:pt x="54" y="39"/>
                      <a:pt x="54" y="39"/>
                      <a:pt x="54" y="39"/>
                    </a:cubicBezTo>
                    <a:cubicBezTo>
                      <a:pt x="51" y="42"/>
                      <a:pt x="48" y="44"/>
                      <a:pt x="45" y="47"/>
                    </a:cubicBezTo>
                    <a:cubicBezTo>
                      <a:pt x="24" y="40"/>
                      <a:pt x="24" y="40"/>
                      <a:pt x="24" y="40"/>
                    </a:cubicBezTo>
                    <a:cubicBezTo>
                      <a:pt x="22" y="43"/>
                      <a:pt x="19" y="46"/>
                      <a:pt x="17" y="49"/>
                    </a:cubicBezTo>
                    <a:cubicBezTo>
                      <a:pt x="15" y="52"/>
                      <a:pt x="14" y="55"/>
                      <a:pt x="12" y="58"/>
                    </a:cubicBezTo>
                    <a:cubicBezTo>
                      <a:pt x="28" y="75"/>
                      <a:pt x="28" y="75"/>
                      <a:pt x="28" y="75"/>
                    </a:cubicBezTo>
                    <a:cubicBezTo>
                      <a:pt x="27" y="78"/>
                      <a:pt x="25" y="82"/>
                      <a:pt x="24" y="86"/>
                    </a:cubicBezTo>
                    <a:cubicBezTo>
                      <a:pt x="2" y="90"/>
                      <a:pt x="2" y="90"/>
                      <a:pt x="2" y="90"/>
                    </a:cubicBezTo>
                    <a:cubicBezTo>
                      <a:pt x="1" y="97"/>
                      <a:pt x="0" y="104"/>
                      <a:pt x="1" y="111"/>
                    </a:cubicBezTo>
                    <a:cubicBezTo>
                      <a:pt x="23" y="118"/>
                      <a:pt x="23" y="118"/>
                      <a:pt x="23" y="118"/>
                    </a:cubicBezTo>
                    <a:cubicBezTo>
                      <a:pt x="24" y="122"/>
                      <a:pt x="24" y="126"/>
                      <a:pt x="25" y="129"/>
                    </a:cubicBezTo>
                    <a:cubicBezTo>
                      <a:pt x="8" y="145"/>
                      <a:pt x="8" y="145"/>
                      <a:pt x="8" y="145"/>
                    </a:cubicBezTo>
                    <a:cubicBezTo>
                      <a:pt x="11" y="151"/>
                      <a:pt x="14" y="158"/>
                      <a:pt x="18" y="164"/>
                    </a:cubicBezTo>
                    <a:cubicBezTo>
                      <a:pt x="40" y="158"/>
                      <a:pt x="40" y="158"/>
                      <a:pt x="40" y="158"/>
                    </a:cubicBezTo>
                    <a:cubicBezTo>
                      <a:pt x="43" y="161"/>
                      <a:pt x="45" y="164"/>
                      <a:pt x="48" y="167"/>
                    </a:cubicBezTo>
                    <a:cubicBezTo>
                      <a:pt x="41" y="189"/>
                      <a:pt x="41" y="189"/>
                      <a:pt x="41" y="189"/>
                    </a:cubicBezTo>
                    <a:cubicBezTo>
                      <a:pt x="44" y="191"/>
                      <a:pt x="46" y="193"/>
                      <a:pt x="49" y="195"/>
                    </a:cubicBezTo>
                    <a:cubicBezTo>
                      <a:pt x="52" y="197"/>
                      <a:pt x="56" y="199"/>
                      <a:pt x="59" y="200"/>
                    </a:cubicBezTo>
                    <a:cubicBezTo>
                      <a:pt x="76" y="184"/>
                      <a:pt x="76" y="184"/>
                      <a:pt x="76" y="184"/>
                    </a:cubicBezTo>
                    <a:cubicBezTo>
                      <a:pt x="79" y="186"/>
                      <a:pt x="83" y="187"/>
                      <a:pt x="87" y="188"/>
                    </a:cubicBezTo>
                    <a:cubicBezTo>
                      <a:pt x="91" y="210"/>
                      <a:pt x="91" y="210"/>
                      <a:pt x="91" y="210"/>
                    </a:cubicBezTo>
                    <a:cubicBezTo>
                      <a:pt x="98" y="212"/>
                      <a:pt x="105" y="212"/>
                      <a:pt x="112" y="211"/>
                    </a:cubicBezTo>
                    <a:cubicBezTo>
                      <a:pt x="119" y="189"/>
                      <a:pt x="119" y="189"/>
                      <a:pt x="119" y="189"/>
                    </a:cubicBezTo>
                    <a:cubicBezTo>
                      <a:pt x="123" y="189"/>
                      <a:pt x="127" y="188"/>
                      <a:pt x="130" y="187"/>
                    </a:cubicBezTo>
                    <a:cubicBezTo>
                      <a:pt x="146" y="204"/>
                      <a:pt x="146" y="204"/>
                      <a:pt x="146" y="204"/>
                    </a:cubicBezTo>
                    <a:cubicBezTo>
                      <a:pt x="152" y="201"/>
                      <a:pt x="159" y="198"/>
                      <a:pt x="165" y="194"/>
                    </a:cubicBezTo>
                    <a:cubicBezTo>
                      <a:pt x="159" y="172"/>
                      <a:pt x="159" y="172"/>
                      <a:pt x="159" y="172"/>
                    </a:cubicBezTo>
                    <a:cubicBezTo>
                      <a:pt x="162" y="169"/>
                      <a:pt x="165" y="167"/>
                      <a:pt x="168" y="164"/>
                    </a:cubicBezTo>
                    <a:cubicBezTo>
                      <a:pt x="189" y="171"/>
                      <a:pt x="189" y="171"/>
                      <a:pt x="189" y="171"/>
                    </a:cubicBezTo>
                    <a:cubicBezTo>
                      <a:pt x="191" y="169"/>
                      <a:pt x="193" y="166"/>
                      <a:pt x="195" y="163"/>
                    </a:cubicBezTo>
                    <a:cubicBezTo>
                      <a:pt x="197" y="160"/>
                      <a:pt x="199" y="156"/>
                      <a:pt x="201" y="153"/>
                    </a:cubicBezTo>
                    <a:cubicBezTo>
                      <a:pt x="185" y="137"/>
                      <a:pt x="185" y="137"/>
                      <a:pt x="185" y="137"/>
                    </a:cubicBezTo>
                    <a:cubicBezTo>
                      <a:pt x="187" y="133"/>
                      <a:pt x="188" y="129"/>
                      <a:pt x="189" y="126"/>
                    </a:cubicBezTo>
                    <a:cubicBezTo>
                      <a:pt x="211" y="121"/>
                      <a:pt x="211" y="121"/>
                      <a:pt x="211" y="121"/>
                    </a:cubicBezTo>
                    <a:cubicBezTo>
                      <a:pt x="212" y="114"/>
                      <a:pt x="212" y="107"/>
                      <a:pt x="212" y="100"/>
                    </a:cubicBezTo>
                    <a:lnTo>
                      <a:pt x="190" y="93"/>
                    </a:lnTo>
                    <a:close/>
                    <a:moveTo>
                      <a:pt x="163" y="142"/>
                    </a:moveTo>
                    <a:cubicBezTo>
                      <a:pt x="143" y="174"/>
                      <a:pt x="101" y="183"/>
                      <a:pt x="70" y="163"/>
                    </a:cubicBezTo>
                    <a:cubicBezTo>
                      <a:pt x="38" y="143"/>
                      <a:pt x="29" y="101"/>
                      <a:pt x="49" y="70"/>
                    </a:cubicBezTo>
                    <a:cubicBezTo>
                      <a:pt x="70" y="38"/>
                      <a:pt x="111" y="29"/>
                      <a:pt x="143" y="49"/>
                    </a:cubicBezTo>
                    <a:cubicBezTo>
                      <a:pt x="174" y="69"/>
                      <a:pt x="183" y="111"/>
                      <a:pt x="163" y="142"/>
                    </a:cubicBezTo>
                    <a:close/>
                  </a:path>
                </a:pathLst>
              </a:custGeom>
              <a:solidFill>
                <a:srgbClr val="FFFFFF"/>
              </a:solidFill>
              <a:ln w="9525">
                <a:noFill/>
                <a:miter lim="800000"/>
              </a:ln>
            </p:spPr>
            <p:txBody>
              <a:bodyPr/>
              <a:lstStyle/>
              <a:p>
                <a:endParaRPr lang="zh-CN" altLang="zh-CN">
                  <a:solidFill>
                    <a:srgbClr val="000000"/>
                  </a:solidFill>
                  <a:latin typeface="Calibri" panose="020F0502020204030204" charset="0"/>
                  <a:ea typeface="微软雅黑" panose="020B0503020204020204" pitchFamily="34" charset="-122"/>
                  <a:sym typeface="Calibri" panose="020F0502020204030204" charset="0"/>
                </a:endParaRPr>
              </a:p>
            </p:txBody>
          </p:sp>
          <p:sp>
            <p:nvSpPr>
              <p:cNvPr id="61" name="Freeform 11"/>
              <p:cNvSpPr>
                <a:spLocks noEditPoints="1" noChangeArrowheads="1"/>
              </p:cNvSpPr>
              <p:nvPr/>
            </p:nvSpPr>
            <p:spPr bwMode="auto">
              <a:xfrm>
                <a:off x="741363" y="444500"/>
                <a:ext cx="660400" cy="660400"/>
              </a:xfrm>
              <a:custGeom>
                <a:avLst/>
                <a:gdLst>
                  <a:gd name="T0" fmla="*/ 2147483647 w 176"/>
                  <a:gd name="T1" fmla="*/ 2147483647 h 176"/>
                  <a:gd name="T2" fmla="*/ 2147483647 w 176"/>
                  <a:gd name="T3" fmla="*/ 2147483647 h 176"/>
                  <a:gd name="T4" fmla="*/ 2147483647 w 176"/>
                  <a:gd name="T5" fmla="*/ 2147483647 h 176"/>
                  <a:gd name="T6" fmla="*/ 2147483647 w 176"/>
                  <a:gd name="T7" fmla="*/ 2147483647 h 176"/>
                  <a:gd name="T8" fmla="*/ 2147483647 w 176"/>
                  <a:gd name="T9" fmla="*/ 2147483647 h 176"/>
                  <a:gd name="T10" fmla="*/ 2147483647 w 176"/>
                  <a:gd name="T11" fmla="*/ 2147483647 h 176"/>
                  <a:gd name="T12" fmla="*/ 2147483647 w 176"/>
                  <a:gd name="T13" fmla="*/ 2147483647 h 176"/>
                  <a:gd name="T14" fmla="*/ 2147483647 w 176"/>
                  <a:gd name="T15" fmla="*/ 2147483647 h 176"/>
                  <a:gd name="T16" fmla="*/ 2147483647 w 176"/>
                  <a:gd name="T17" fmla="*/ 2147483647 h 176"/>
                  <a:gd name="T18" fmla="*/ 2147483647 w 176"/>
                  <a:gd name="T19" fmla="*/ 2147483647 h 176"/>
                  <a:gd name="T20" fmla="*/ 2147483647 w 176"/>
                  <a:gd name="T21" fmla="*/ 0 h 176"/>
                  <a:gd name="T22" fmla="*/ 2147483647 w 176"/>
                  <a:gd name="T23" fmla="*/ 2147483647 h 176"/>
                  <a:gd name="T24" fmla="*/ 2147483647 w 176"/>
                  <a:gd name="T25" fmla="*/ 2147483647 h 176"/>
                  <a:gd name="T26" fmla="*/ 2147483647 w 176"/>
                  <a:gd name="T27" fmla="*/ 2147483647 h 176"/>
                  <a:gd name="T28" fmla="*/ 2147483647 w 176"/>
                  <a:gd name="T29" fmla="*/ 2147483647 h 176"/>
                  <a:gd name="T30" fmla="*/ 2147483647 w 176"/>
                  <a:gd name="T31" fmla="*/ 2147483647 h 176"/>
                  <a:gd name="T32" fmla="*/ 2147483647 w 176"/>
                  <a:gd name="T33" fmla="*/ 2147483647 h 176"/>
                  <a:gd name="T34" fmla="*/ 2147483647 w 176"/>
                  <a:gd name="T35" fmla="*/ 2147483647 h 176"/>
                  <a:gd name="T36" fmla="*/ 2147483647 w 176"/>
                  <a:gd name="T37" fmla="*/ 2147483647 h 176"/>
                  <a:gd name="T38" fmla="*/ 0 w 176"/>
                  <a:gd name="T39" fmla="*/ 2147483647 h 176"/>
                  <a:gd name="T40" fmla="*/ 2147483647 w 176"/>
                  <a:gd name="T41" fmla="*/ 2147483647 h 176"/>
                  <a:gd name="T42" fmla="*/ 2147483647 w 176"/>
                  <a:gd name="T43" fmla="*/ 2147483647 h 176"/>
                  <a:gd name="T44" fmla="*/ 2147483647 w 176"/>
                  <a:gd name="T45" fmla="*/ 2147483647 h 176"/>
                  <a:gd name="T46" fmla="*/ 2147483647 w 176"/>
                  <a:gd name="T47" fmla="*/ 2147483647 h 176"/>
                  <a:gd name="T48" fmla="*/ 2147483647 w 176"/>
                  <a:gd name="T49" fmla="*/ 2147483647 h 176"/>
                  <a:gd name="T50" fmla="*/ 2147483647 w 176"/>
                  <a:gd name="T51" fmla="*/ 2147483647 h 176"/>
                  <a:gd name="T52" fmla="*/ 2147483647 w 176"/>
                  <a:gd name="T53" fmla="*/ 2147483647 h 176"/>
                  <a:gd name="T54" fmla="*/ 2147483647 w 176"/>
                  <a:gd name="T55" fmla="*/ 2147483647 h 176"/>
                  <a:gd name="T56" fmla="*/ 2147483647 w 176"/>
                  <a:gd name="T57" fmla="*/ 2147483647 h 176"/>
                  <a:gd name="T58" fmla="*/ 2147483647 w 176"/>
                  <a:gd name="T59" fmla="*/ 2147483647 h 176"/>
                  <a:gd name="T60" fmla="*/ 2147483647 w 176"/>
                  <a:gd name="T61" fmla="*/ 2147483647 h 176"/>
                  <a:gd name="T62" fmla="*/ 2147483647 w 176"/>
                  <a:gd name="T63" fmla="*/ 2147483647 h 176"/>
                  <a:gd name="T64" fmla="*/ 2147483647 w 176"/>
                  <a:gd name="T65" fmla="*/ 2147483647 h 176"/>
                  <a:gd name="T66" fmla="*/ 2147483647 w 176"/>
                  <a:gd name="T67" fmla="*/ 2147483647 h 176"/>
                  <a:gd name="T68" fmla="*/ 2147483647 w 176"/>
                  <a:gd name="T69" fmla="*/ 2147483647 h 176"/>
                  <a:gd name="T70" fmla="*/ 2147483647 w 176"/>
                  <a:gd name="T71" fmla="*/ 2147483647 h 176"/>
                  <a:gd name="T72" fmla="*/ 2147483647 w 176"/>
                  <a:gd name="T73" fmla="*/ 2147483647 h 176"/>
                  <a:gd name="T74" fmla="*/ 2147483647 w 176"/>
                  <a:gd name="T75" fmla="*/ 2147483647 h 176"/>
                  <a:gd name="T76" fmla="*/ 2147483647 w 176"/>
                  <a:gd name="T77" fmla="*/ 2147483647 h 176"/>
                  <a:gd name="T78" fmla="*/ 2147483647 w 176"/>
                  <a:gd name="T79" fmla="*/ 2147483647 h 176"/>
                  <a:gd name="T80" fmla="*/ 2147483647 w 176"/>
                  <a:gd name="T81" fmla="*/ 2147483647 h 176"/>
                  <a:gd name="T82" fmla="*/ 2147483647 w 176"/>
                  <a:gd name="T83" fmla="*/ 2147483647 h 1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6"/>
                  <a:gd name="T127" fmla="*/ 0 h 176"/>
                  <a:gd name="T128" fmla="*/ 176 w 176"/>
                  <a:gd name="T129" fmla="*/ 176 h 1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6" h="176">
                    <a:moveTo>
                      <a:pt x="156" y="88"/>
                    </a:moveTo>
                    <a:cubicBezTo>
                      <a:pt x="176" y="75"/>
                      <a:pt x="176" y="75"/>
                      <a:pt x="176" y="75"/>
                    </a:cubicBezTo>
                    <a:cubicBezTo>
                      <a:pt x="175" y="69"/>
                      <a:pt x="174" y="64"/>
                      <a:pt x="172" y="58"/>
                    </a:cubicBezTo>
                    <a:cubicBezTo>
                      <a:pt x="147" y="55"/>
                      <a:pt x="147" y="55"/>
                      <a:pt x="147" y="55"/>
                    </a:cubicBezTo>
                    <a:cubicBezTo>
                      <a:pt x="145" y="51"/>
                      <a:pt x="142" y="47"/>
                      <a:pt x="138" y="43"/>
                    </a:cubicBezTo>
                    <a:cubicBezTo>
                      <a:pt x="144" y="20"/>
                      <a:pt x="144" y="20"/>
                      <a:pt x="144" y="20"/>
                    </a:cubicBezTo>
                    <a:cubicBezTo>
                      <a:pt x="141" y="18"/>
                      <a:pt x="139" y="16"/>
                      <a:pt x="136" y="14"/>
                    </a:cubicBezTo>
                    <a:cubicBezTo>
                      <a:pt x="134" y="12"/>
                      <a:pt x="131" y="11"/>
                      <a:pt x="128" y="10"/>
                    </a:cubicBezTo>
                    <a:cubicBezTo>
                      <a:pt x="109" y="24"/>
                      <a:pt x="109" y="24"/>
                      <a:pt x="109" y="24"/>
                    </a:cubicBezTo>
                    <a:cubicBezTo>
                      <a:pt x="104" y="23"/>
                      <a:pt x="99" y="22"/>
                      <a:pt x="94" y="21"/>
                    </a:cubicBezTo>
                    <a:cubicBezTo>
                      <a:pt x="81" y="0"/>
                      <a:pt x="81" y="0"/>
                      <a:pt x="81" y="0"/>
                    </a:cubicBezTo>
                    <a:cubicBezTo>
                      <a:pt x="76" y="1"/>
                      <a:pt x="70" y="2"/>
                      <a:pt x="64" y="4"/>
                    </a:cubicBezTo>
                    <a:cubicBezTo>
                      <a:pt x="61" y="27"/>
                      <a:pt x="61" y="27"/>
                      <a:pt x="61" y="27"/>
                    </a:cubicBezTo>
                    <a:cubicBezTo>
                      <a:pt x="55" y="29"/>
                      <a:pt x="50" y="33"/>
                      <a:pt x="45" y="37"/>
                    </a:cubicBezTo>
                    <a:cubicBezTo>
                      <a:pt x="21" y="31"/>
                      <a:pt x="21" y="31"/>
                      <a:pt x="21" y="31"/>
                    </a:cubicBezTo>
                    <a:cubicBezTo>
                      <a:pt x="18" y="34"/>
                      <a:pt x="16" y="38"/>
                      <a:pt x="14" y="41"/>
                    </a:cubicBezTo>
                    <a:cubicBezTo>
                      <a:pt x="13" y="42"/>
                      <a:pt x="13" y="43"/>
                      <a:pt x="12" y="44"/>
                    </a:cubicBezTo>
                    <a:cubicBezTo>
                      <a:pt x="26" y="62"/>
                      <a:pt x="26" y="62"/>
                      <a:pt x="26" y="62"/>
                    </a:cubicBezTo>
                    <a:cubicBezTo>
                      <a:pt x="23" y="70"/>
                      <a:pt x="22" y="77"/>
                      <a:pt x="21" y="85"/>
                    </a:cubicBezTo>
                    <a:cubicBezTo>
                      <a:pt x="0" y="98"/>
                      <a:pt x="0" y="98"/>
                      <a:pt x="0" y="98"/>
                    </a:cubicBezTo>
                    <a:cubicBezTo>
                      <a:pt x="1" y="103"/>
                      <a:pt x="1" y="107"/>
                      <a:pt x="3" y="111"/>
                    </a:cubicBezTo>
                    <a:cubicBezTo>
                      <a:pt x="26" y="114"/>
                      <a:pt x="26" y="114"/>
                      <a:pt x="26" y="114"/>
                    </a:cubicBezTo>
                    <a:cubicBezTo>
                      <a:pt x="29" y="122"/>
                      <a:pt x="34" y="130"/>
                      <a:pt x="41" y="137"/>
                    </a:cubicBezTo>
                    <a:cubicBezTo>
                      <a:pt x="36" y="160"/>
                      <a:pt x="36" y="160"/>
                      <a:pt x="36" y="160"/>
                    </a:cubicBezTo>
                    <a:cubicBezTo>
                      <a:pt x="37" y="161"/>
                      <a:pt x="39" y="163"/>
                      <a:pt x="41" y="164"/>
                    </a:cubicBezTo>
                    <a:cubicBezTo>
                      <a:pt x="42" y="165"/>
                      <a:pt x="44" y="166"/>
                      <a:pt x="46" y="167"/>
                    </a:cubicBezTo>
                    <a:cubicBezTo>
                      <a:pt x="65" y="152"/>
                      <a:pt x="65" y="152"/>
                      <a:pt x="65" y="152"/>
                    </a:cubicBezTo>
                    <a:cubicBezTo>
                      <a:pt x="74" y="155"/>
                      <a:pt x="83" y="157"/>
                      <a:pt x="92" y="156"/>
                    </a:cubicBezTo>
                    <a:cubicBezTo>
                      <a:pt x="104" y="176"/>
                      <a:pt x="104" y="176"/>
                      <a:pt x="104" y="176"/>
                    </a:cubicBezTo>
                    <a:cubicBezTo>
                      <a:pt x="109" y="175"/>
                      <a:pt x="113" y="174"/>
                      <a:pt x="117" y="173"/>
                    </a:cubicBezTo>
                    <a:cubicBezTo>
                      <a:pt x="120" y="149"/>
                      <a:pt x="120" y="149"/>
                      <a:pt x="120" y="149"/>
                    </a:cubicBezTo>
                    <a:cubicBezTo>
                      <a:pt x="127" y="145"/>
                      <a:pt x="133" y="140"/>
                      <a:pt x="139" y="134"/>
                    </a:cubicBezTo>
                    <a:cubicBezTo>
                      <a:pt x="162" y="139"/>
                      <a:pt x="162" y="139"/>
                      <a:pt x="162" y="139"/>
                    </a:cubicBezTo>
                    <a:cubicBezTo>
                      <a:pt x="162" y="138"/>
                      <a:pt x="163" y="138"/>
                      <a:pt x="163" y="137"/>
                    </a:cubicBezTo>
                    <a:cubicBezTo>
                      <a:pt x="165" y="133"/>
                      <a:pt x="167" y="130"/>
                      <a:pt x="169" y="126"/>
                    </a:cubicBezTo>
                    <a:cubicBezTo>
                      <a:pt x="154" y="106"/>
                      <a:pt x="154" y="106"/>
                      <a:pt x="154" y="106"/>
                    </a:cubicBezTo>
                    <a:cubicBezTo>
                      <a:pt x="156" y="100"/>
                      <a:pt x="156" y="94"/>
                      <a:pt x="156" y="88"/>
                    </a:cubicBezTo>
                    <a:close/>
                    <a:moveTo>
                      <a:pt x="131" y="116"/>
                    </a:moveTo>
                    <a:cubicBezTo>
                      <a:pt x="116" y="140"/>
                      <a:pt x="85" y="146"/>
                      <a:pt x="61" y="131"/>
                    </a:cubicBezTo>
                    <a:cubicBezTo>
                      <a:pt x="38" y="116"/>
                      <a:pt x="31" y="85"/>
                      <a:pt x="46" y="61"/>
                    </a:cubicBezTo>
                    <a:cubicBezTo>
                      <a:pt x="61" y="38"/>
                      <a:pt x="92" y="31"/>
                      <a:pt x="116" y="46"/>
                    </a:cubicBezTo>
                    <a:cubicBezTo>
                      <a:pt x="140" y="61"/>
                      <a:pt x="146" y="92"/>
                      <a:pt x="131" y="116"/>
                    </a:cubicBezTo>
                    <a:close/>
                  </a:path>
                </a:pathLst>
              </a:custGeom>
              <a:solidFill>
                <a:srgbClr val="FFFFFF"/>
              </a:solidFill>
              <a:ln w="9525">
                <a:noFill/>
                <a:miter lim="800000"/>
              </a:ln>
            </p:spPr>
            <p:txBody>
              <a:bodyPr/>
              <a:lstStyle/>
              <a:p>
                <a:endParaRPr lang="zh-CN" altLang="zh-CN">
                  <a:solidFill>
                    <a:srgbClr val="000000"/>
                  </a:solidFill>
                  <a:latin typeface="Calibri" panose="020F0502020204030204" charset="0"/>
                  <a:ea typeface="微软雅黑" panose="020B0503020204020204" pitchFamily="34" charset="-122"/>
                  <a:sym typeface="Calibri" panose="020F0502020204030204" charset="0"/>
                </a:endParaRPr>
              </a:p>
            </p:txBody>
          </p:sp>
          <p:sp>
            <p:nvSpPr>
              <p:cNvPr id="62" name="Freeform 12"/>
              <p:cNvSpPr>
                <a:spLocks noEditPoints="1" noChangeArrowheads="1"/>
              </p:cNvSpPr>
              <p:nvPr/>
            </p:nvSpPr>
            <p:spPr bwMode="auto">
              <a:xfrm>
                <a:off x="711200" y="0"/>
                <a:ext cx="492125" cy="504825"/>
              </a:xfrm>
              <a:custGeom>
                <a:avLst/>
                <a:gdLst>
                  <a:gd name="T0" fmla="*/ 2147483647 w 131"/>
                  <a:gd name="T1" fmla="*/ 2147483647 h 134"/>
                  <a:gd name="T2" fmla="*/ 2147483647 w 131"/>
                  <a:gd name="T3" fmla="*/ 2147483647 h 134"/>
                  <a:gd name="T4" fmla="*/ 2147483647 w 131"/>
                  <a:gd name="T5" fmla="*/ 2147483647 h 134"/>
                  <a:gd name="T6" fmla="*/ 2147483647 w 131"/>
                  <a:gd name="T7" fmla="*/ 2147483647 h 134"/>
                  <a:gd name="T8" fmla="*/ 2147483647 w 131"/>
                  <a:gd name="T9" fmla="*/ 2147483647 h 134"/>
                  <a:gd name="T10" fmla="*/ 2147483647 w 131"/>
                  <a:gd name="T11" fmla="*/ 2147483647 h 134"/>
                  <a:gd name="T12" fmla="*/ 2147483647 w 131"/>
                  <a:gd name="T13" fmla="*/ 2147483647 h 134"/>
                  <a:gd name="T14" fmla="*/ 2147483647 w 131"/>
                  <a:gd name="T15" fmla="*/ 2147483647 h 134"/>
                  <a:gd name="T16" fmla="*/ 2147483647 w 131"/>
                  <a:gd name="T17" fmla="*/ 2147483647 h 134"/>
                  <a:gd name="T18" fmla="*/ 2147483647 w 131"/>
                  <a:gd name="T19" fmla="*/ 2147483647 h 134"/>
                  <a:gd name="T20" fmla="*/ 2147483647 w 131"/>
                  <a:gd name="T21" fmla="*/ 2147483647 h 134"/>
                  <a:gd name="T22" fmla="*/ 2147483647 w 131"/>
                  <a:gd name="T23" fmla="*/ 2147483647 h 134"/>
                  <a:gd name="T24" fmla="*/ 2147483647 w 131"/>
                  <a:gd name="T25" fmla="*/ 2147483647 h 134"/>
                  <a:gd name="T26" fmla="*/ 2147483647 w 131"/>
                  <a:gd name="T27" fmla="*/ 2147483647 h 134"/>
                  <a:gd name="T28" fmla="*/ 2147483647 w 131"/>
                  <a:gd name="T29" fmla="*/ 2147483647 h 134"/>
                  <a:gd name="T30" fmla="*/ 2147483647 w 131"/>
                  <a:gd name="T31" fmla="*/ 2147483647 h 134"/>
                  <a:gd name="T32" fmla="*/ 2147483647 w 131"/>
                  <a:gd name="T33" fmla="*/ 2147483647 h 134"/>
                  <a:gd name="T34" fmla="*/ 2147483647 w 131"/>
                  <a:gd name="T35" fmla="*/ 2147483647 h 134"/>
                  <a:gd name="T36" fmla="*/ 2147483647 w 131"/>
                  <a:gd name="T37" fmla="*/ 2147483647 h 134"/>
                  <a:gd name="T38" fmla="*/ 2147483647 w 131"/>
                  <a:gd name="T39" fmla="*/ 2147483647 h 134"/>
                  <a:gd name="T40" fmla="*/ 2147483647 w 131"/>
                  <a:gd name="T41" fmla="*/ 2147483647 h 134"/>
                  <a:gd name="T42" fmla="*/ 2147483647 w 131"/>
                  <a:gd name="T43" fmla="*/ 2147483647 h 134"/>
                  <a:gd name="T44" fmla="*/ 2147483647 w 131"/>
                  <a:gd name="T45" fmla="*/ 2147483647 h 134"/>
                  <a:gd name="T46" fmla="*/ 2147483647 w 131"/>
                  <a:gd name="T47" fmla="*/ 0 h 134"/>
                  <a:gd name="T48" fmla="*/ 2147483647 w 131"/>
                  <a:gd name="T49" fmla="*/ 2147483647 h 134"/>
                  <a:gd name="T50" fmla="*/ 2147483647 w 131"/>
                  <a:gd name="T51" fmla="*/ 2147483647 h 134"/>
                  <a:gd name="T52" fmla="*/ 2147483647 w 131"/>
                  <a:gd name="T53" fmla="*/ 2147483647 h 134"/>
                  <a:gd name="T54" fmla="*/ 2147483647 w 131"/>
                  <a:gd name="T55" fmla="*/ 2147483647 h 134"/>
                  <a:gd name="T56" fmla="*/ 0 w 131"/>
                  <a:gd name="T57" fmla="*/ 2147483647 h 134"/>
                  <a:gd name="T58" fmla="*/ 2147483647 w 131"/>
                  <a:gd name="T59" fmla="*/ 2147483647 h 134"/>
                  <a:gd name="T60" fmla="*/ 2147483647 w 131"/>
                  <a:gd name="T61" fmla="*/ 2147483647 h 134"/>
                  <a:gd name="T62" fmla="*/ 2147483647 w 131"/>
                  <a:gd name="T63" fmla="*/ 2147483647 h 134"/>
                  <a:gd name="T64" fmla="*/ 2147483647 w 131"/>
                  <a:gd name="T65" fmla="*/ 2147483647 h 134"/>
                  <a:gd name="T66" fmla="*/ 2147483647 w 131"/>
                  <a:gd name="T67" fmla="*/ 2147483647 h 134"/>
                  <a:gd name="T68" fmla="*/ 2147483647 w 131"/>
                  <a:gd name="T69" fmla="*/ 2147483647 h 134"/>
                  <a:gd name="T70" fmla="*/ 2147483647 w 131"/>
                  <a:gd name="T71" fmla="*/ 2147483647 h 1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1"/>
                  <a:gd name="T109" fmla="*/ 0 h 134"/>
                  <a:gd name="T110" fmla="*/ 131 w 131"/>
                  <a:gd name="T111" fmla="*/ 134 h 1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1" h="134">
                    <a:moveTo>
                      <a:pt x="14" y="79"/>
                    </a:moveTo>
                    <a:cubicBezTo>
                      <a:pt x="2" y="94"/>
                      <a:pt x="2" y="94"/>
                      <a:pt x="2" y="94"/>
                    </a:cubicBezTo>
                    <a:cubicBezTo>
                      <a:pt x="3" y="97"/>
                      <a:pt x="5" y="101"/>
                      <a:pt x="7" y="104"/>
                    </a:cubicBezTo>
                    <a:cubicBezTo>
                      <a:pt x="27" y="102"/>
                      <a:pt x="27" y="102"/>
                      <a:pt x="27" y="102"/>
                    </a:cubicBezTo>
                    <a:cubicBezTo>
                      <a:pt x="29" y="104"/>
                      <a:pt x="31" y="106"/>
                      <a:pt x="34" y="108"/>
                    </a:cubicBezTo>
                    <a:cubicBezTo>
                      <a:pt x="37" y="110"/>
                      <a:pt x="39" y="111"/>
                      <a:pt x="42" y="113"/>
                    </a:cubicBezTo>
                    <a:cubicBezTo>
                      <a:pt x="46" y="132"/>
                      <a:pt x="46" y="132"/>
                      <a:pt x="46" y="132"/>
                    </a:cubicBezTo>
                    <a:cubicBezTo>
                      <a:pt x="50" y="133"/>
                      <a:pt x="54" y="134"/>
                      <a:pt x="58" y="134"/>
                    </a:cubicBezTo>
                    <a:cubicBezTo>
                      <a:pt x="68" y="117"/>
                      <a:pt x="68" y="117"/>
                      <a:pt x="68" y="117"/>
                    </a:cubicBezTo>
                    <a:cubicBezTo>
                      <a:pt x="75" y="117"/>
                      <a:pt x="81" y="115"/>
                      <a:pt x="87" y="112"/>
                    </a:cubicBezTo>
                    <a:cubicBezTo>
                      <a:pt x="104" y="121"/>
                      <a:pt x="104" y="121"/>
                      <a:pt x="104" y="121"/>
                    </a:cubicBezTo>
                    <a:cubicBezTo>
                      <a:pt x="108" y="118"/>
                      <a:pt x="111" y="116"/>
                      <a:pt x="113" y="113"/>
                    </a:cubicBezTo>
                    <a:cubicBezTo>
                      <a:pt x="107" y="94"/>
                      <a:pt x="107" y="94"/>
                      <a:pt x="107" y="94"/>
                    </a:cubicBezTo>
                    <a:cubicBezTo>
                      <a:pt x="110" y="88"/>
                      <a:pt x="112" y="82"/>
                      <a:pt x="113" y="76"/>
                    </a:cubicBezTo>
                    <a:cubicBezTo>
                      <a:pt x="131" y="68"/>
                      <a:pt x="131" y="68"/>
                      <a:pt x="131" y="68"/>
                    </a:cubicBezTo>
                    <a:cubicBezTo>
                      <a:pt x="131" y="64"/>
                      <a:pt x="131" y="59"/>
                      <a:pt x="130" y="55"/>
                    </a:cubicBezTo>
                    <a:cubicBezTo>
                      <a:pt x="111" y="48"/>
                      <a:pt x="111" y="48"/>
                      <a:pt x="111" y="48"/>
                    </a:cubicBezTo>
                    <a:cubicBezTo>
                      <a:pt x="109" y="44"/>
                      <a:pt x="107" y="40"/>
                      <a:pt x="104" y="36"/>
                    </a:cubicBezTo>
                    <a:cubicBezTo>
                      <a:pt x="109" y="17"/>
                      <a:pt x="109" y="17"/>
                      <a:pt x="109" y="17"/>
                    </a:cubicBezTo>
                    <a:cubicBezTo>
                      <a:pt x="107" y="15"/>
                      <a:pt x="105" y="13"/>
                      <a:pt x="103" y="12"/>
                    </a:cubicBezTo>
                    <a:cubicBezTo>
                      <a:pt x="101" y="11"/>
                      <a:pt x="99" y="9"/>
                      <a:pt x="97" y="8"/>
                    </a:cubicBezTo>
                    <a:cubicBezTo>
                      <a:pt x="80" y="19"/>
                      <a:pt x="80" y="19"/>
                      <a:pt x="80" y="19"/>
                    </a:cubicBezTo>
                    <a:cubicBezTo>
                      <a:pt x="76" y="17"/>
                      <a:pt x="71" y="16"/>
                      <a:pt x="66" y="16"/>
                    </a:cubicBezTo>
                    <a:cubicBezTo>
                      <a:pt x="54" y="0"/>
                      <a:pt x="54" y="0"/>
                      <a:pt x="54" y="0"/>
                    </a:cubicBezTo>
                    <a:cubicBezTo>
                      <a:pt x="50" y="1"/>
                      <a:pt x="45" y="2"/>
                      <a:pt x="41" y="3"/>
                    </a:cubicBezTo>
                    <a:cubicBezTo>
                      <a:pt x="39" y="23"/>
                      <a:pt x="39" y="23"/>
                      <a:pt x="39" y="23"/>
                    </a:cubicBezTo>
                    <a:cubicBezTo>
                      <a:pt x="33" y="26"/>
                      <a:pt x="29" y="30"/>
                      <a:pt x="25" y="34"/>
                    </a:cubicBezTo>
                    <a:cubicBezTo>
                      <a:pt x="4" y="34"/>
                      <a:pt x="4" y="34"/>
                      <a:pt x="4" y="34"/>
                    </a:cubicBezTo>
                    <a:cubicBezTo>
                      <a:pt x="2" y="38"/>
                      <a:pt x="1" y="41"/>
                      <a:pt x="0" y="45"/>
                    </a:cubicBezTo>
                    <a:cubicBezTo>
                      <a:pt x="14" y="59"/>
                      <a:pt x="14" y="59"/>
                      <a:pt x="14" y="59"/>
                    </a:cubicBezTo>
                    <a:cubicBezTo>
                      <a:pt x="13" y="65"/>
                      <a:pt x="13" y="72"/>
                      <a:pt x="14" y="79"/>
                    </a:cubicBezTo>
                    <a:close/>
                    <a:moveTo>
                      <a:pt x="32" y="45"/>
                    </a:moveTo>
                    <a:cubicBezTo>
                      <a:pt x="45" y="28"/>
                      <a:pt x="69" y="24"/>
                      <a:pt x="86" y="36"/>
                    </a:cubicBezTo>
                    <a:cubicBezTo>
                      <a:pt x="103" y="49"/>
                      <a:pt x="106" y="72"/>
                      <a:pt x="94" y="89"/>
                    </a:cubicBezTo>
                    <a:cubicBezTo>
                      <a:pt x="82" y="106"/>
                      <a:pt x="58" y="110"/>
                      <a:pt x="41" y="98"/>
                    </a:cubicBezTo>
                    <a:cubicBezTo>
                      <a:pt x="24" y="86"/>
                      <a:pt x="20" y="62"/>
                      <a:pt x="32" y="45"/>
                    </a:cubicBezTo>
                    <a:close/>
                  </a:path>
                </a:pathLst>
              </a:custGeom>
              <a:solidFill>
                <a:srgbClr val="FFFFFF"/>
              </a:solidFill>
              <a:ln w="9525">
                <a:noFill/>
                <a:miter lim="800000"/>
              </a:ln>
            </p:spPr>
            <p:txBody>
              <a:bodyPr/>
              <a:lstStyle/>
              <a:p>
                <a:endParaRPr lang="zh-CN" altLang="zh-CN">
                  <a:solidFill>
                    <a:srgbClr val="000000"/>
                  </a:solidFill>
                  <a:latin typeface="Calibri" panose="020F0502020204030204" charset="0"/>
                  <a:ea typeface="微软雅黑" panose="020B0503020204020204" pitchFamily="34" charset="-122"/>
                  <a:sym typeface="Calibri" panose="020F0502020204030204" charset="0"/>
                </a:endParaRPr>
              </a:p>
            </p:txBody>
          </p:sp>
        </p:grpSp>
        <p:sp>
          <p:nvSpPr>
            <p:cNvPr id="63" name="文本框 164"/>
            <p:cNvSpPr>
              <a:spLocks noChangeArrowheads="1"/>
            </p:cNvSpPr>
            <p:nvPr/>
          </p:nvSpPr>
          <p:spPr bwMode="auto">
            <a:xfrm>
              <a:off x="8710" y="3200"/>
              <a:ext cx="1408" cy="852"/>
            </a:xfrm>
            <a:prstGeom prst="rect">
              <a:avLst/>
            </a:prstGeom>
            <a:noFill/>
            <a:ln w="9525">
              <a:noFill/>
              <a:miter lim="800000"/>
            </a:ln>
          </p:spPr>
          <p:txBody>
            <a:bodyPr wrap="square">
              <a:spAutoFit/>
            </a:bodyPr>
            <a:lstStyle/>
            <a:p>
              <a:r>
                <a:rPr lang="zh-CN" altLang="en-US" b="1">
                  <a:solidFill>
                    <a:schemeClr val="bg1"/>
                  </a:solidFill>
                  <a:latin typeface="微软雅黑" panose="020B0503020204020204" pitchFamily="34" charset="-122"/>
                  <a:ea typeface="微软雅黑" panose="020B0503020204020204" pitchFamily="34" charset="-122"/>
                </a:rPr>
                <a:t>系列</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64" name="文本框 164"/>
            <p:cNvSpPr>
              <a:spLocks noChangeArrowheads="1"/>
            </p:cNvSpPr>
            <p:nvPr/>
          </p:nvSpPr>
          <p:spPr bwMode="auto">
            <a:xfrm>
              <a:off x="8547" y="5728"/>
              <a:ext cx="1838" cy="852"/>
            </a:xfrm>
            <a:prstGeom prst="rect">
              <a:avLst/>
            </a:prstGeom>
            <a:noFill/>
            <a:ln w="9525">
              <a:noFill/>
              <a:miter lim="800000"/>
            </a:ln>
          </p:spPr>
          <p:txBody>
            <a:bodyPr wrap="square">
              <a:spAutoFit/>
            </a:bodyPr>
            <a:lstStyle/>
            <a:p>
              <a:r>
                <a:rPr lang="zh-CN" altLang="en-US" b="1">
                  <a:solidFill>
                    <a:schemeClr val="bg1"/>
                  </a:solidFill>
                  <a:latin typeface="微软雅黑" panose="020B0503020204020204" pitchFamily="34" charset="-122"/>
                  <a:ea typeface="微软雅黑" panose="020B0503020204020204" pitchFamily="34" charset="-122"/>
                </a:rPr>
                <a:t>产品线</a:t>
              </a:r>
              <a:endParaRPr lang="zh-CN" altLang="en-US" b="1">
                <a:solidFill>
                  <a:schemeClr val="bg1"/>
                </a:solidFill>
                <a:latin typeface="微软雅黑" panose="020B0503020204020204" pitchFamily="34" charset="-122"/>
                <a:ea typeface="微软雅黑" panose="020B0503020204020204" pitchFamily="34" charset="-122"/>
              </a:endParaRPr>
            </a:p>
          </p:txBody>
        </p:sp>
      </p:grpSp>
      <p:cxnSp>
        <p:nvCxnSpPr>
          <p:cNvPr id="5" name="直接连接符 4"/>
          <p:cNvCxnSpPr/>
          <p:nvPr/>
        </p:nvCxnSpPr>
        <p:spPr>
          <a:xfrm>
            <a:off x="1620456" y="671332"/>
            <a:ext cx="1057154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54643" y="671332"/>
            <a:ext cx="78707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67160" y="23150"/>
            <a:ext cx="1133644" cy="1015663"/>
          </a:xfrm>
          <a:prstGeom prst="rect">
            <a:avLst/>
          </a:prstGeom>
          <a:noFill/>
        </p:spPr>
        <p:txBody>
          <a:bodyPr wrap="none" rtlCol="0">
            <a:spAutoFit/>
          </a:bodyPr>
          <a:lstStyle/>
          <a:p>
            <a:r>
              <a:rPr lang="en-US" altLang="zh-CN" sz="6000" b="1" dirty="0" smtClean="0">
                <a:solidFill>
                  <a:srgbClr val="C00000"/>
                </a:solidFill>
                <a:latin typeface="微软雅黑" panose="020B0503020204020204" pitchFamily="34" charset="-122"/>
                <a:ea typeface="微软雅黑" panose="020B0503020204020204" pitchFamily="34" charset="-122"/>
              </a:rPr>
              <a:t>02</a:t>
            </a:r>
            <a:endParaRPr lang="zh-CN" altLang="en-US" sz="6000" b="1" dirty="0">
              <a:solidFill>
                <a:srgbClr val="C00000"/>
              </a:solidFill>
              <a:latin typeface="微软雅黑" panose="020B0503020204020204" pitchFamily="34" charset="-122"/>
              <a:ea typeface="微软雅黑" panose="020B0503020204020204" pitchFamily="34" charset="-122"/>
            </a:endParaRPr>
          </a:p>
        </p:txBody>
      </p:sp>
      <p:sp>
        <p:nvSpPr>
          <p:cNvPr id="184" name="矩形 183"/>
          <p:cNvSpPr/>
          <p:nvPr/>
        </p:nvSpPr>
        <p:spPr>
          <a:xfrm>
            <a:off x="-416689" y="6724891"/>
            <a:ext cx="13299312" cy="1331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TextBox 3"/>
          <p:cNvSpPr txBox="1"/>
          <p:nvPr/>
        </p:nvSpPr>
        <p:spPr>
          <a:xfrm>
            <a:off x="1096010" y="140335"/>
            <a:ext cx="3770630" cy="548640"/>
          </a:xfrm>
          <a:prstGeom prst="rect">
            <a:avLst/>
          </a:prstGeom>
          <a:noFill/>
        </p:spPr>
        <p:txBody>
          <a:bodyPr wrap="square" rtlCol="0">
            <a:spAutoFit/>
          </a:bodyPr>
          <a:lstStyle/>
          <a:p>
            <a:pPr algn="ctr"/>
            <a:r>
              <a:rPr lang="zh-CN" altLang="en-US"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骆氏油品</a:t>
            </a:r>
            <a:r>
              <a:rPr lang="en-US" altLang="zh-CN"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品牌</a:t>
            </a:r>
            <a:endParaRPr lang="zh-CN" altLang="en-US"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4" name="图片 3" descr="样瓶"/>
          <p:cNvPicPr>
            <a:picLocks noChangeAspect="1"/>
          </p:cNvPicPr>
          <p:nvPr/>
        </p:nvPicPr>
        <p:blipFill>
          <a:blip r:embed="rId2" cstate="print"/>
          <a:stretch>
            <a:fillRect/>
          </a:stretch>
        </p:blipFill>
        <p:spPr>
          <a:xfrm>
            <a:off x="783590" y="2125345"/>
            <a:ext cx="4396105" cy="2931160"/>
          </a:xfrm>
          <a:prstGeom prst="rect">
            <a:avLst/>
          </a:prstGeom>
        </p:spPr>
      </p:pic>
      <p:sp>
        <p:nvSpPr>
          <p:cNvPr id="3" name="文本框 2"/>
          <p:cNvSpPr txBox="1"/>
          <p:nvPr/>
        </p:nvSpPr>
        <p:spPr>
          <a:xfrm>
            <a:off x="8629650" y="235585"/>
            <a:ext cx="3093720" cy="483235"/>
          </a:xfrm>
          <a:prstGeom prst="rect">
            <a:avLst/>
          </a:prstGeom>
          <a:noFill/>
        </p:spPr>
        <p:txBody>
          <a:bodyPr wrap="square" rtlCol="0" anchor="t">
            <a:spAutoFit/>
          </a:bodyPr>
          <a:lstStyle/>
          <a:p>
            <a:r>
              <a:rPr lang="en-US" altLang="zh-CN" sz="2400" b="1">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Luoshi  Lubricants</a:t>
            </a:r>
            <a:endParaRPr lang="en-US" altLang="zh-CN" sz="2400" b="1">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advClick="0" advTm="3000">
        <p:fade/>
        <p:sndAc>
          <p:endSnd/>
        </p:sndAc>
      </p:transition>
    </mc:Choice>
    <mc:Fallback>
      <p:transition spd="med" advClick="0" advTm="3000">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wipe(down)">
                                      <p:cBhvr>
                                        <p:cTn id="10" dur="500"/>
                                        <p:tgtEl>
                                          <p:spTgt spid="99"/>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par>
                                <p:cTn id="17" presetID="2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wipe(down)">
                                      <p:cBhvr>
                                        <p:cTn id="28"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3" grpId="0"/>
      <p:bldP spid="10" grpId="0"/>
      <p:bldP spid="1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593151" y="671332"/>
            <a:ext cx="1057154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81948" y="671332"/>
            <a:ext cx="78707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39855" y="23150"/>
            <a:ext cx="1133644" cy="1015663"/>
          </a:xfrm>
          <a:prstGeom prst="rect">
            <a:avLst/>
          </a:prstGeom>
          <a:noFill/>
        </p:spPr>
        <p:txBody>
          <a:bodyPr wrap="none" rtlCol="0">
            <a:spAutoFit/>
          </a:bodyPr>
          <a:lstStyle/>
          <a:p>
            <a:r>
              <a:rPr lang="en-US" altLang="zh-CN" sz="6000" b="1" dirty="0" smtClean="0">
                <a:solidFill>
                  <a:srgbClr val="C00000"/>
                </a:solidFill>
                <a:latin typeface="微软雅黑" panose="020B0503020204020204" pitchFamily="34" charset="-122"/>
                <a:ea typeface="微软雅黑" panose="020B0503020204020204" pitchFamily="34" charset="-122"/>
              </a:rPr>
              <a:t>02</a:t>
            </a:r>
            <a:endParaRPr lang="zh-CN" altLang="en-US" sz="6000" b="1" dirty="0">
              <a:solidFill>
                <a:srgbClr val="C00000"/>
              </a:solidFill>
              <a:latin typeface="微软雅黑" panose="020B0503020204020204" pitchFamily="34" charset="-122"/>
              <a:ea typeface="微软雅黑" panose="020B0503020204020204" pitchFamily="34" charset="-122"/>
            </a:endParaRPr>
          </a:p>
        </p:txBody>
      </p:sp>
      <p:sp>
        <p:nvSpPr>
          <p:cNvPr id="184" name="矩形 183"/>
          <p:cNvSpPr/>
          <p:nvPr/>
        </p:nvSpPr>
        <p:spPr>
          <a:xfrm>
            <a:off x="-416689" y="6724891"/>
            <a:ext cx="13299312" cy="1331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TextBox 3"/>
          <p:cNvSpPr txBox="1"/>
          <p:nvPr/>
        </p:nvSpPr>
        <p:spPr>
          <a:xfrm>
            <a:off x="1232535" y="142875"/>
            <a:ext cx="3985895" cy="548640"/>
          </a:xfrm>
          <a:prstGeom prst="rect">
            <a:avLst/>
          </a:prstGeom>
          <a:noFill/>
        </p:spPr>
        <p:txBody>
          <a:bodyPr wrap="square" rtlCol="0">
            <a:spAutoFit/>
          </a:bodyPr>
          <a:lstStyle/>
          <a:p>
            <a:pPr algn="ctr"/>
            <a:r>
              <a:rPr lang="zh-CN" altLang="en-US"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骆氏油品</a:t>
            </a:r>
            <a:r>
              <a:rPr lang="en-US" altLang="zh-CN"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a:t>
            </a:r>
            <a:r>
              <a:rPr lang="zh-CN" altLang="en-US"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售后服务</a:t>
            </a:r>
            <a:endParaRPr lang="zh-CN" altLang="en-US"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2" name="任意多边形 4"/>
          <p:cNvSpPr>
            <a:spLocks noChangeArrowheads="1"/>
          </p:cNvSpPr>
          <p:nvPr/>
        </p:nvSpPr>
        <p:spPr bwMode="auto">
          <a:xfrm>
            <a:off x="11658600" y="6162675"/>
            <a:ext cx="635000" cy="400050"/>
          </a:xfrm>
          <a:custGeom>
            <a:avLst/>
            <a:gdLst>
              <a:gd name="T0" fmla="*/ 154365 w 808522"/>
              <a:gd name="T1" fmla="*/ 0 h 510140"/>
              <a:gd name="T2" fmla="*/ 157334 w 808522"/>
              <a:gd name="T3" fmla="*/ 0 h 510140"/>
              <a:gd name="T4" fmla="*/ 498719 w 808522"/>
              <a:gd name="T5" fmla="*/ 0 h 510140"/>
              <a:gd name="T6" fmla="*/ 498719 w 808522"/>
              <a:gd name="T7" fmla="*/ 313717 h 510140"/>
              <a:gd name="T8" fmla="*/ 157341 w 808522"/>
              <a:gd name="T9" fmla="*/ 313717 h 510140"/>
              <a:gd name="T10" fmla="*/ 157334 w 808522"/>
              <a:gd name="T11" fmla="*/ 313718 h 510140"/>
              <a:gd name="T12" fmla="*/ 157328 w 808522"/>
              <a:gd name="T13" fmla="*/ 313717 h 510140"/>
              <a:gd name="T14" fmla="*/ 154365 w 808522"/>
              <a:gd name="T15" fmla="*/ 313717 h 510140"/>
              <a:gd name="T16" fmla="*/ 154365 w 808522"/>
              <a:gd name="T17" fmla="*/ 313420 h 510140"/>
              <a:gd name="T18" fmla="*/ 125625 w 808522"/>
              <a:gd name="T19" fmla="*/ 310531 h 510140"/>
              <a:gd name="T20" fmla="*/ 0 w 808522"/>
              <a:gd name="T21" fmla="*/ 156859 h 510140"/>
              <a:gd name="T22" fmla="*/ 125625 w 808522"/>
              <a:gd name="T23" fmla="*/ 3187 h 510140"/>
              <a:gd name="T24" fmla="*/ 154365 w 808522"/>
              <a:gd name="T25" fmla="*/ 298 h 510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8522"/>
              <a:gd name="T40" fmla="*/ 0 h 510140"/>
              <a:gd name="T41" fmla="*/ 808522 w 808522"/>
              <a:gd name="T42" fmla="*/ 510140 h 510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8522" h="510140">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lnTo>
                  <a:pt x="250256" y="0"/>
                </a:lnTo>
                <a:close/>
              </a:path>
            </a:pathLst>
          </a:cu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solidFill>
                <a:schemeClr val="tx1">
                  <a:lumMod val="95000"/>
                  <a:lumOff val="5000"/>
                </a:schemeClr>
              </a:solidFill>
            </a:endParaRPr>
          </a:p>
        </p:txBody>
      </p:sp>
      <p:grpSp>
        <p:nvGrpSpPr>
          <p:cNvPr id="122" name="组合 37"/>
          <p:cNvGrpSpPr/>
          <p:nvPr/>
        </p:nvGrpSpPr>
        <p:grpSpPr bwMode="auto">
          <a:xfrm>
            <a:off x="4217988" y="619125"/>
            <a:ext cx="263525" cy="393700"/>
            <a:chOff x="0" y="0"/>
            <a:chExt cx="213756" cy="427512"/>
          </a:xfrm>
        </p:grpSpPr>
        <p:sp>
          <p:nvSpPr>
            <p:cNvPr id="123" name="直接连接符 38"/>
            <p:cNvSpPr>
              <a:spLocks noChangeShapeType="1"/>
            </p:cNvSpPr>
            <p:nvPr/>
          </p:nvSpPr>
          <p:spPr bwMode="auto">
            <a:xfrm>
              <a:off x="0" y="0"/>
              <a:ext cx="213756" cy="213756"/>
            </a:xfrm>
            <a:prstGeom prst="line">
              <a:avLst/>
            </a:prstGeom>
            <a:noFill/>
            <a:ln w="19050">
              <a:solidFill>
                <a:schemeClr val="bg1"/>
              </a:solidFill>
              <a:bevel/>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solidFill>
                  <a:schemeClr val="tx1">
                    <a:lumMod val="95000"/>
                    <a:lumOff val="5000"/>
                  </a:schemeClr>
                </a:solidFill>
              </a:endParaRPr>
            </a:p>
          </p:txBody>
        </p:sp>
        <p:sp>
          <p:nvSpPr>
            <p:cNvPr id="124" name="直接连接符 39"/>
            <p:cNvSpPr>
              <a:spLocks noChangeShapeType="1"/>
            </p:cNvSpPr>
            <p:nvPr/>
          </p:nvSpPr>
          <p:spPr bwMode="auto">
            <a:xfrm flipH="1">
              <a:off x="0" y="213756"/>
              <a:ext cx="213756" cy="213756"/>
            </a:xfrm>
            <a:prstGeom prst="line">
              <a:avLst/>
            </a:prstGeom>
            <a:noFill/>
            <a:ln w="19050">
              <a:solidFill>
                <a:schemeClr val="bg1"/>
              </a:solidFill>
              <a:bevel/>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solidFill>
                  <a:schemeClr val="tx1">
                    <a:lumMod val="95000"/>
                    <a:lumOff val="5000"/>
                  </a:schemeClr>
                </a:solidFill>
              </a:endParaRPr>
            </a:p>
          </p:txBody>
        </p:sp>
      </p:grpSp>
      <p:pic>
        <p:nvPicPr>
          <p:cNvPr id="2" name="图片 1" descr="IMG_0581"/>
          <p:cNvPicPr>
            <a:picLocks noChangeAspect="1"/>
          </p:cNvPicPr>
          <p:nvPr/>
        </p:nvPicPr>
        <p:blipFill>
          <a:blip r:embed="rId1" cstate="print"/>
          <a:srcRect t="218" b="-218"/>
          <a:stretch>
            <a:fillRect/>
          </a:stretch>
        </p:blipFill>
        <p:spPr>
          <a:xfrm>
            <a:off x="4368165" y="815975"/>
            <a:ext cx="3344545" cy="2033270"/>
          </a:xfrm>
          <a:prstGeom prst="hexagon">
            <a:avLst/>
          </a:prstGeom>
        </p:spPr>
      </p:pic>
      <p:pic>
        <p:nvPicPr>
          <p:cNvPr id="3" name="图片 2" descr="IMG_1766"/>
          <p:cNvPicPr>
            <a:picLocks noChangeAspect="1"/>
          </p:cNvPicPr>
          <p:nvPr/>
        </p:nvPicPr>
        <p:blipFill>
          <a:blip r:embed="rId2" cstate="print"/>
          <a:stretch>
            <a:fillRect/>
          </a:stretch>
        </p:blipFill>
        <p:spPr>
          <a:xfrm>
            <a:off x="1093470" y="2369820"/>
            <a:ext cx="3943985" cy="2778760"/>
          </a:xfrm>
          <a:prstGeom prst="hexagon">
            <a:avLst/>
          </a:prstGeom>
        </p:spPr>
      </p:pic>
      <p:pic>
        <p:nvPicPr>
          <p:cNvPr id="4" name="图片 3" descr="IMG_0590"/>
          <p:cNvPicPr>
            <a:picLocks noChangeAspect="1"/>
          </p:cNvPicPr>
          <p:nvPr/>
        </p:nvPicPr>
        <p:blipFill>
          <a:blip r:embed="rId3" cstate="print"/>
          <a:stretch>
            <a:fillRect/>
          </a:stretch>
        </p:blipFill>
        <p:spPr>
          <a:xfrm>
            <a:off x="7036435" y="2370455"/>
            <a:ext cx="4166235" cy="2778125"/>
          </a:xfrm>
          <a:prstGeom prst="hexagon">
            <a:avLst/>
          </a:prstGeom>
        </p:spPr>
      </p:pic>
      <p:pic>
        <p:nvPicPr>
          <p:cNvPr id="32771" name="Picture 10" descr="IMG_0722"/>
          <p:cNvPicPr>
            <a:picLocks noChangeAspect="1"/>
          </p:cNvPicPr>
          <p:nvPr/>
        </p:nvPicPr>
        <p:blipFill>
          <a:blip r:embed="rId4"/>
          <a:stretch>
            <a:fillRect/>
          </a:stretch>
        </p:blipFill>
        <p:spPr>
          <a:xfrm>
            <a:off x="4648518" y="4475163"/>
            <a:ext cx="2782887" cy="2087562"/>
          </a:xfrm>
          <a:prstGeom prst="hexagon">
            <a:avLst/>
          </a:prstGeom>
          <a:noFill/>
          <a:ln w="9525">
            <a:noFill/>
          </a:ln>
        </p:spPr>
      </p:pic>
      <p:sp>
        <p:nvSpPr>
          <p:cNvPr id="8" name="TextBox 3"/>
          <p:cNvSpPr txBox="1"/>
          <p:nvPr/>
        </p:nvSpPr>
        <p:spPr>
          <a:xfrm>
            <a:off x="4814945" y="3408596"/>
            <a:ext cx="2449464" cy="613410"/>
          </a:xfrm>
          <a:prstGeom prst="rect">
            <a:avLst/>
          </a:prstGeom>
          <a:noFill/>
        </p:spPr>
        <p:txBody>
          <a:bodyPr wrap="square" rtlCol="0">
            <a:spAutoFit/>
          </a:bodyPr>
          <a:lstStyle/>
          <a:p>
            <a:pPr algn="ctr"/>
            <a:r>
              <a:rPr lang="zh-CN" altLang="en-US" sz="32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产品培训</a:t>
            </a:r>
            <a:endParaRPr lang="zh-CN" altLang="en-US" sz="32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文本框 8"/>
          <p:cNvSpPr txBox="1"/>
          <p:nvPr/>
        </p:nvSpPr>
        <p:spPr>
          <a:xfrm>
            <a:off x="8504555" y="221615"/>
            <a:ext cx="3181985" cy="483235"/>
          </a:xfrm>
          <a:prstGeom prst="rect">
            <a:avLst/>
          </a:prstGeom>
          <a:noFill/>
        </p:spPr>
        <p:txBody>
          <a:bodyPr wrap="square" rtlCol="0" anchor="t">
            <a:spAutoFit/>
          </a:bodyPr>
          <a:lstStyle/>
          <a:p>
            <a:r>
              <a:rPr lang="en-US" altLang="zh-CN" sz="2400" b="1">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Luoshi  Lubricants</a:t>
            </a:r>
            <a:endParaRPr lang="en-US" altLang="zh-CN" sz="2400" b="1">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down)">
                                      <p:cBhvr>
                                        <p:cTn id="7" dur="500"/>
                                        <p:tgtEl>
                                          <p:spTgt spid="99"/>
                                        </p:tgtEl>
                                      </p:cBhvr>
                                    </p:animEffect>
                                  </p:childTnLst>
                                </p:cTn>
                              </p:par>
                              <p:par>
                                <p:cTn id="8" presetID="22" presetClass="entr" presetSubtype="4" fill="hold" nodeType="withEffect">
                                  <p:stCondLst>
                                    <p:cond delay="0"/>
                                  </p:stCondLst>
                                  <p:childTnLst>
                                    <p:set>
                                      <p:cBhvr>
                                        <p:cTn id="9" dur="1" fill="hold">
                                          <p:stCondLst>
                                            <p:cond delay="0"/>
                                          </p:stCondLst>
                                        </p:cTn>
                                        <p:tgtEl>
                                          <p:spTgt spid="122"/>
                                        </p:tgtEl>
                                        <p:attrNameLst>
                                          <p:attrName>style.visibility</p:attrName>
                                        </p:attrNameLst>
                                      </p:cBhvr>
                                      <p:to>
                                        <p:strVal val="visible"/>
                                      </p:to>
                                    </p:set>
                                    <p:animEffect transition="in" filter="wipe(down)">
                                      <p:cBhvr>
                                        <p:cTn id="10" dur="500"/>
                                        <p:tgtEl>
                                          <p:spTgt spid="122"/>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par>
                                <p:cTn id="17" presetID="2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par>
                                <p:cTn id="20" presetID="22" presetClass="entr" presetSubtype="4" fill="hold" nodeType="withEffect">
                                  <p:stCondLst>
                                    <p:cond delay="0"/>
                                  </p:stCondLst>
                                  <p:childTnLst>
                                    <p:set>
                                      <p:cBhvr>
                                        <p:cTn id="21" dur="1" fill="hold">
                                          <p:stCondLst>
                                            <p:cond delay="0"/>
                                          </p:stCondLst>
                                        </p:cTn>
                                        <p:tgtEl>
                                          <p:spTgt spid="32771"/>
                                        </p:tgtEl>
                                        <p:attrNameLst>
                                          <p:attrName>style.visibility</p:attrName>
                                        </p:attrNameLst>
                                      </p:cBhvr>
                                      <p:to>
                                        <p:strVal val="visible"/>
                                      </p:to>
                                    </p:set>
                                    <p:animEffect transition="in" filter="wipe(down)">
                                      <p:cBhvr>
                                        <p:cTn id="22" dur="500"/>
                                        <p:tgtEl>
                                          <p:spTgt spid="3277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par>
                                <p:cTn id="32" presetID="22" presetClass="entr" presetSubtype="4"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84"/>
                                        </p:tgtEl>
                                        <p:attrNameLst>
                                          <p:attrName>style.visibility</p:attrName>
                                        </p:attrNameLst>
                                      </p:cBhvr>
                                      <p:to>
                                        <p:strVal val="visible"/>
                                      </p:to>
                                    </p:set>
                                    <p:animEffect transition="in" filter="wipe(down)">
                                      <p:cBhvr>
                                        <p:cTn id="40"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8" grpId="0"/>
      <p:bldP spid="9" grpId="0"/>
      <p:bldP spid="10" grpId="0"/>
      <p:bldP spid="1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620456" y="671332"/>
            <a:ext cx="1057154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54643" y="671332"/>
            <a:ext cx="78707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67160" y="23150"/>
            <a:ext cx="1122680" cy="1070610"/>
          </a:xfrm>
          <a:prstGeom prst="rect">
            <a:avLst/>
          </a:prstGeom>
          <a:noFill/>
        </p:spPr>
        <p:txBody>
          <a:bodyPr wrap="none" rtlCol="0">
            <a:spAutoFit/>
          </a:bodyPr>
          <a:lstStyle/>
          <a:p>
            <a:r>
              <a:rPr lang="en-US" altLang="zh-CN" sz="6000" b="1" dirty="0" smtClean="0">
                <a:solidFill>
                  <a:srgbClr val="C00000"/>
                </a:solidFill>
                <a:latin typeface="微软雅黑" panose="020B0503020204020204" pitchFamily="34" charset="-122"/>
                <a:ea typeface="微软雅黑" panose="020B0503020204020204" pitchFamily="34" charset="-122"/>
              </a:rPr>
              <a:t>02</a:t>
            </a:r>
            <a:endParaRPr lang="zh-CN" altLang="en-US" sz="6000" b="1" dirty="0">
              <a:solidFill>
                <a:srgbClr val="C00000"/>
              </a:solidFill>
              <a:latin typeface="微软雅黑" panose="020B0503020204020204" pitchFamily="34" charset="-122"/>
              <a:ea typeface="微软雅黑" panose="020B0503020204020204" pitchFamily="34" charset="-122"/>
            </a:endParaRPr>
          </a:p>
        </p:txBody>
      </p:sp>
      <p:sp>
        <p:nvSpPr>
          <p:cNvPr id="184" name="矩形 183"/>
          <p:cNvSpPr/>
          <p:nvPr/>
        </p:nvSpPr>
        <p:spPr>
          <a:xfrm>
            <a:off x="-416689" y="6724891"/>
            <a:ext cx="13299312" cy="1331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635" y="3091180"/>
            <a:ext cx="12191365" cy="3213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7" name="Freeform 12"/>
          <p:cNvSpPr/>
          <p:nvPr/>
        </p:nvSpPr>
        <p:spPr bwMode="auto">
          <a:xfrm>
            <a:off x="2918440" y="2758580"/>
            <a:ext cx="517011" cy="517011"/>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595959"/>
          </a:solidFill>
          <a:ln>
            <a:noFill/>
          </a:ln>
        </p:spPr>
        <p:txBody>
          <a:bodyPr vert="horz" wrap="square" lIns="91392" tIns="45696" rIns="91392" bIns="45696" numCol="1" anchor="t" anchorCtr="0" compatLnSpc="1"/>
          <a:lstStyle/>
          <a:p>
            <a:endParaRPr lang="zh-CN" altLang="en-US" sz="1800">
              <a:solidFill>
                <a:schemeClr val="accent2"/>
              </a:solidFill>
            </a:endParaRPr>
          </a:p>
        </p:txBody>
      </p:sp>
      <p:pic>
        <p:nvPicPr>
          <p:cNvPr id="26625" name="Picture 6"/>
          <p:cNvPicPr>
            <a:picLocks noChangeAspect="1"/>
          </p:cNvPicPr>
          <p:nvPr/>
        </p:nvPicPr>
        <p:blipFill>
          <a:blip r:embed="rId1"/>
          <a:stretch>
            <a:fillRect/>
          </a:stretch>
        </p:blipFill>
        <p:spPr>
          <a:xfrm>
            <a:off x="3828415" y="3413125"/>
            <a:ext cx="2759710" cy="3261995"/>
          </a:xfrm>
          <a:prstGeom prst="foldedCorner">
            <a:avLst/>
          </a:prstGeom>
          <a:noFill/>
          <a:ln w="9525">
            <a:noFill/>
          </a:ln>
        </p:spPr>
      </p:pic>
      <p:pic>
        <p:nvPicPr>
          <p:cNvPr id="26626" name="Picture 7" descr="IMG_1140"/>
          <p:cNvPicPr>
            <a:picLocks noChangeAspect="1"/>
          </p:cNvPicPr>
          <p:nvPr/>
        </p:nvPicPr>
        <p:blipFill>
          <a:blip r:embed="rId2"/>
          <a:stretch>
            <a:fillRect/>
          </a:stretch>
        </p:blipFill>
        <p:spPr>
          <a:xfrm>
            <a:off x="3192780" y="916940"/>
            <a:ext cx="3115945" cy="2132330"/>
          </a:xfrm>
          <a:prstGeom prst="teardrop">
            <a:avLst/>
          </a:prstGeom>
          <a:noFill/>
          <a:ln w="9525">
            <a:noFill/>
          </a:ln>
        </p:spPr>
      </p:pic>
      <p:pic>
        <p:nvPicPr>
          <p:cNvPr id="26627" name="Picture 8"/>
          <p:cNvPicPr>
            <a:picLocks noChangeAspect="1"/>
          </p:cNvPicPr>
          <p:nvPr/>
        </p:nvPicPr>
        <p:blipFill>
          <a:blip r:embed="rId3"/>
          <a:stretch>
            <a:fillRect/>
          </a:stretch>
        </p:blipFill>
        <p:spPr>
          <a:xfrm>
            <a:off x="223520" y="3497580"/>
            <a:ext cx="3093720" cy="2366010"/>
          </a:xfrm>
          <a:prstGeom prst="roundRect">
            <a:avLst/>
          </a:prstGeom>
          <a:noFill/>
          <a:ln w="9525">
            <a:noFill/>
          </a:ln>
        </p:spPr>
      </p:pic>
      <p:pic>
        <p:nvPicPr>
          <p:cNvPr id="4" name="图片 3" descr="IMG_3561"/>
          <p:cNvPicPr>
            <a:picLocks noChangeAspect="1"/>
          </p:cNvPicPr>
          <p:nvPr/>
        </p:nvPicPr>
        <p:blipFill>
          <a:blip r:embed="rId4" cstate="print"/>
          <a:srcRect r="2966" b="17812"/>
          <a:stretch>
            <a:fillRect/>
          </a:stretch>
        </p:blipFill>
        <p:spPr>
          <a:xfrm>
            <a:off x="7241540" y="1099185"/>
            <a:ext cx="4175760" cy="1659255"/>
          </a:xfrm>
          <a:prstGeom prst="rect">
            <a:avLst/>
          </a:prstGeom>
        </p:spPr>
      </p:pic>
      <p:sp>
        <p:nvSpPr>
          <p:cNvPr id="8" name="Freeform 12"/>
          <p:cNvSpPr/>
          <p:nvPr/>
        </p:nvSpPr>
        <p:spPr bwMode="auto">
          <a:xfrm>
            <a:off x="6433165" y="2573795"/>
            <a:ext cx="517011" cy="517011"/>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595959"/>
          </a:solidFill>
          <a:ln>
            <a:noFill/>
          </a:ln>
        </p:spPr>
        <p:txBody>
          <a:bodyPr vert="horz" wrap="square" lIns="91392" tIns="45696" rIns="91392" bIns="45696" numCol="1" anchor="t" anchorCtr="0" compatLnSpc="1"/>
          <a:lstStyle/>
          <a:p>
            <a:endParaRPr lang="zh-CN" altLang="en-US" sz="1800">
              <a:solidFill>
                <a:schemeClr val="accent2"/>
              </a:solidFill>
            </a:endParaRPr>
          </a:p>
        </p:txBody>
      </p:sp>
      <p:sp>
        <p:nvSpPr>
          <p:cNvPr id="99" name="TextBox 3"/>
          <p:cNvSpPr txBox="1"/>
          <p:nvPr/>
        </p:nvSpPr>
        <p:spPr>
          <a:xfrm>
            <a:off x="1338580" y="122555"/>
            <a:ext cx="3985895" cy="548640"/>
          </a:xfrm>
          <a:prstGeom prst="rect">
            <a:avLst/>
          </a:prstGeom>
          <a:noFill/>
        </p:spPr>
        <p:txBody>
          <a:bodyPr wrap="square" rtlCol="0">
            <a:spAutoFit/>
          </a:bodyPr>
          <a:lstStyle/>
          <a:p>
            <a:pPr algn="ctr"/>
            <a:r>
              <a:rPr lang="zh-CN" altLang="en-US"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骆氏油品</a:t>
            </a:r>
            <a:r>
              <a:rPr lang="en-US" altLang="zh-CN"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a:t>
            </a:r>
            <a:r>
              <a:rPr lang="zh-CN" altLang="en-US"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市场推广</a:t>
            </a:r>
            <a:endParaRPr lang="zh-CN" altLang="en-US"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pic>
        <p:nvPicPr>
          <p:cNvPr id="27649" name="Picture 2"/>
          <p:cNvPicPr>
            <a:picLocks noChangeAspect="1"/>
          </p:cNvPicPr>
          <p:nvPr/>
        </p:nvPicPr>
        <p:blipFill>
          <a:blip r:embed="rId5"/>
          <a:stretch>
            <a:fillRect/>
          </a:stretch>
        </p:blipFill>
        <p:spPr>
          <a:xfrm>
            <a:off x="7148830" y="3797935"/>
            <a:ext cx="4488815" cy="2492375"/>
          </a:xfrm>
          <a:prstGeom prst="roundRect">
            <a:avLst/>
          </a:prstGeom>
          <a:noFill/>
          <a:ln w="9525">
            <a:noFill/>
          </a:ln>
        </p:spPr>
      </p:pic>
      <p:sp>
        <p:nvSpPr>
          <p:cNvPr id="3" name="文本框 2"/>
          <p:cNvSpPr txBox="1"/>
          <p:nvPr/>
        </p:nvSpPr>
        <p:spPr>
          <a:xfrm>
            <a:off x="8671560" y="235585"/>
            <a:ext cx="3035935" cy="483235"/>
          </a:xfrm>
          <a:prstGeom prst="rect">
            <a:avLst/>
          </a:prstGeom>
          <a:noFill/>
        </p:spPr>
        <p:txBody>
          <a:bodyPr wrap="square" rtlCol="0" anchor="t">
            <a:spAutoFit/>
          </a:bodyPr>
          <a:lstStyle/>
          <a:p>
            <a:r>
              <a:rPr lang="en-US" altLang="zh-CN" sz="2400" b="1">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Luoshi  Lubricants</a:t>
            </a:r>
            <a:endParaRPr lang="en-US" altLang="zh-CN" sz="2400" b="1">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par>
                                <p:cTn id="8" presetID="22" presetClass="entr" presetSubtype="4" fill="hold" nodeType="withEffect">
                                  <p:stCondLst>
                                    <p:cond delay="0"/>
                                  </p:stCondLst>
                                  <p:childTnLst>
                                    <p:set>
                                      <p:cBhvr>
                                        <p:cTn id="9" dur="1" fill="hold">
                                          <p:stCondLst>
                                            <p:cond delay="0"/>
                                          </p:stCondLst>
                                        </p:cTn>
                                        <p:tgtEl>
                                          <p:spTgt spid="26626"/>
                                        </p:tgtEl>
                                        <p:attrNameLst>
                                          <p:attrName>style.visibility</p:attrName>
                                        </p:attrNameLst>
                                      </p:cBhvr>
                                      <p:to>
                                        <p:strVal val="visible"/>
                                      </p:to>
                                    </p:set>
                                    <p:animEffect transition="in" filter="wipe(down)">
                                      <p:cBhvr>
                                        <p:cTn id="10" dur="500"/>
                                        <p:tgtEl>
                                          <p:spTgt spid="26626"/>
                                        </p:tgtEl>
                                      </p:cBhvr>
                                    </p:animEffect>
                                  </p:childTnLst>
                                </p:cTn>
                              </p:par>
                              <p:par>
                                <p:cTn id="11" presetID="22" presetClass="entr" presetSubtype="4" fill="hold" nodeType="withEffect">
                                  <p:stCondLst>
                                    <p:cond delay="0"/>
                                  </p:stCondLst>
                                  <p:childTnLst>
                                    <p:set>
                                      <p:cBhvr>
                                        <p:cTn id="12" dur="1" fill="hold">
                                          <p:stCondLst>
                                            <p:cond delay="0"/>
                                          </p:stCondLst>
                                        </p:cTn>
                                        <p:tgtEl>
                                          <p:spTgt spid="26627"/>
                                        </p:tgtEl>
                                        <p:attrNameLst>
                                          <p:attrName>style.visibility</p:attrName>
                                        </p:attrNameLst>
                                      </p:cBhvr>
                                      <p:to>
                                        <p:strVal val="visible"/>
                                      </p:to>
                                    </p:set>
                                    <p:animEffect transition="in" filter="wipe(down)">
                                      <p:cBhvr>
                                        <p:cTn id="13" dur="500"/>
                                        <p:tgtEl>
                                          <p:spTgt spid="26627"/>
                                        </p:tgtEl>
                                      </p:cBhvr>
                                    </p:animEffect>
                                  </p:childTnLst>
                                </p:cTn>
                              </p:par>
                              <p:par>
                                <p:cTn id="14" presetID="2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wipe(down)">
                                      <p:cBhvr>
                                        <p:cTn id="22" dur="500"/>
                                        <p:tgtEl>
                                          <p:spTgt spid="99"/>
                                        </p:tgtEl>
                                      </p:cBhvr>
                                    </p:animEffect>
                                  </p:childTnLst>
                                </p:cTn>
                              </p:par>
                              <p:par>
                                <p:cTn id="23" presetID="22" presetClass="entr" presetSubtype="4" fill="hold" nodeType="withEffect">
                                  <p:stCondLst>
                                    <p:cond delay="0"/>
                                  </p:stCondLst>
                                  <p:childTnLst>
                                    <p:set>
                                      <p:cBhvr>
                                        <p:cTn id="24" dur="1" fill="hold">
                                          <p:stCondLst>
                                            <p:cond delay="0"/>
                                          </p:stCondLst>
                                        </p:cTn>
                                        <p:tgtEl>
                                          <p:spTgt spid="27649"/>
                                        </p:tgtEl>
                                        <p:attrNameLst>
                                          <p:attrName>style.visibility</p:attrName>
                                        </p:attrNameLst>
                                      </p:cBhvr>
                                      <p:to>
                                        <p:strVal val="visible"/>
                                      </p:to>
                                    </p:set>
                                    <p:animEffect transition="in" filter="wipe(down)">
                                      <p:cBhvr>
                                        <p:cTn id="25" dur="500"/>
                                        <p:tgtEl>
                                          <p:spTgt spid="2764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par>
                                <p:cTn id="29" presetID="22" presetClass="entr" presetSubtype="4" fill="hold" nodeType="withEffect">
                                  <p:stCondLst>
                                    <p:cond delay="0"/>
                                  </p:stCondLst>
                                  <p:childTnLst>
                                    <p:set>
                                      <p:cBhvr>
                                        <p:cTn id="30" dur="1" fill="hold">
                                          <p:stCondLst>
                                            <p:cond delay="0"/>
                                          </p:stCondLst>
                                        </p:cTn>
                                        <p:tgtEl>
                                          <p:spTgt spid="26625"/>
                                        </p:tgtEl>
                                        <p:attrNameLst>
                                          <p:attrName>style.visibility</p:attrName>
                                        </p:attrNameLst>
                                      </p:cBhvr>
                                      <p:to>
                                        <p:strVal val="visible"/>
                                      </p:to>
                                    </p:set>
                                    <p:animEffect transition="in" filter="wipe(down)">
                                      <p:cBhvr>
                                        <p:cTn id="31" dur="500"/>
                                        <p:tgtEl>
                                          <p:spTgt spid="2662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down)">
                                      <p:cBhvr>
                                        <p:cTn id="34" dur="500"/>
                                        <p:tgtEl>
                                          <p:spTgt spid="32"/>
                                        </p:tgtEl>
                                      </p:cBhvr>
                                    </p:animEffect>
                                  </p:childTnLst>
                                </p:cTn>
                              </p:par>
                              <p:par>
                                <p:cTn id="35" presetID="22" presetClass="entr" presetSubtype="4"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par>
                                <p:cTn id="41" presetID="22" presetClass="entr" presetSubtype="4"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00"/>
                                        <p:tgtEl>
                                          <p:spTgt spid="5"/>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84"/>
                                        </p:tgtEl>
                                        <p:attrNameLst>
                                          <p:attrName>style.visibility</p:attrName>
                                        </p:attrNameLst>
                                      </p:cBhvr>
                                      <p:to>
                                        <p:strVal val="visible"/>
                                      </p:to>
                                    </p:set>
                                    <p:animEffect transition="in" filter="wipe(down)">
                                      <p:cBhvr>
                                        <p:cTn id="46"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8" grpId="0" animBg="1"/>
      <p:bldP spid="99" grpId="0"/>
      <p:bldP spid="3" grpId="0"/>
      <p:bldP spid="32" grpId="0" animBg="1"/>
      <p:bldP spid="10" grpId="0"/>
      <p:bldP spid="1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620456" y="671332"/>
            <a:ext cx="1057154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54643" y="671332"/>
            <a:ext cx="78707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67160" y="23150"/>
            <a:ext cx="1122680" cy="1070610"/>
          </a:xfrm>
          <a:prstGeom prst="rect">
            <a:avLst/>
          </a:prstGeom>
          <a:noFill/>
        </p:spPr>
        <p:txBody>
          <a:bodyPr wrap="none" rtlCol="0">
            <a:spAutoFit/>
          </a:bodyPr>
          <a:lstStyle/>
          <a:p>
            <a:r>
              <a:rPr lang="en-US" altLang="zh-CN" sz="6000" b="1" dirty="0" smtClean="0">
                <a:solidFill>
                  <a:srgbClr val="C00000"/>
                </a:solidFill>
                <a:latin typeface="微软雅黑" panose="020B0503020204020204" pitchFamily="34" charset="-122"/>
                <a:ea typeface="微软雅黑" panose="020B0503020204020204" pitchFamily="34" charset="-122"/>
              </a:rPr>
              <a:t>03</a:t>
            </a:r>
            <a:endParaRPr lang="zh-CN" altLang="en-US" sz="6000" b="1" dirty="0">
              <a:solidFill>
                <a:srgbClr val="C00000"/>
              </a:solidFill>
              <a:latin typeface="微软雅黑" panose="020B0503020204020204" pitchFamily="34" charset="-122"/>
              <a:ea typeface="微软雅黑" panose="020B0503020204020204" pitchFamily="34" charset="-122"/>
            </a:endParaRPr>
          </a:p>
        </p:txBody>
      </p:sp>
      <p:sp>
        <p:nvSpPr>
          <p:cNvPr id="184" name="矩形 183"/>
          <p:cNvSpPr/>
          <p:nvPr/>
        </p:nvSpPr>
        <p:spPr>
          <a:xfrm>
            <a:off x="-416689" y="6724891"/>
            <a:ext cx="13299312" cy="1331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 Placeholder 3"/>
          <p:cNvSpPr>
            <a:spLocks noChangeArrowheads="1"/>
          </p:cNvSpPr>
          <p:nvPr/>
        </p:nvSpPr>
        <p:spPr bwMode="auto">
          <a:xfrm>
            <a:off x="1446530" y="1945640"/>
            <a:ext cx="5398770" cy="169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31875"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6pPr>
            <a:lvl7pPr marL="2971800" indent="-228600" defTabSz="1031875"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7pPr>
            <a:lvl8pPr marL="3429000" indent="-228600" defTabSz="1031875"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8pPr>
            <a:lvl9pPr marL="3886200" indent="-228600" defTabSz="1031875"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ltLang="zh-CN"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01.</a:t>
            </a:r>
            <a:r>
              <a:rPr lang="zh-CN" altLang="en-US"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建立自主经营</a:t>
            </a:r>
            <a:r>
              <a:rPr lang="en-US" altLang="zh-CN"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a:t>
            </a:r>
            <a:r>
              <a:rPr lang="zh-CN" altLang="en-US"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润滑油分装和调配工厂</a:t>
            </a:r>
            <a:endParaRPr lang="zh-CN" altLang="en-US"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endParaRPr>
          </a:p>
          <a:p>
            <a:pPr algn="just" eaLnBrk="1" hangingPunct="1">
              <a:lnSpc>
                <a:spcPct val="100000"/>
              </a:lnSpc>
              <a:spcBef>
                <a:spcPct val="20000"/>
              </a:spcBef>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sym typeface="Gill Sans" charset="0"/>
              </a:rPr>
              <a:t>打造先进规范的年生产分装能力在</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sym typeface="Gill Sans" charset="0"/>
              </a:rPr>
              <a:t>10</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sym typeface="Gill Sans" charset="0"/>
              </a:rPr>
              <a:t>万吨润滑油，满足于</a:t>
            </a:r>
            <a:r>
              <a:rPr lang="en-US" sz="1600"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TS-</a:t>
            </a:r>
            <a:r>
              <a:rPr sz="1600"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16949</a:t>
            </a:r>
            <a:r>
              <a:rPr sz="1600" dirty="0">
                <a:solidFill>
                  <a:schemeClr val="tx1">
                    <a:lumMod val="95000"/>
                    <a:lumOff val="5000"/>
                  </a:schemeClr>
                </a:solidFill>
                <a:latin typeface="微软雅黑" panose="020B0503020204020204" pitchFamily="34" charset="-122"/>
                <a:ea typeface="微软雅黑" panose="020B0503020204020204" pitchFamily="34" charset="-122"/>
                <a:sym typeface="Gill Sans" charset="0"/>
              </a:rPr>
              <a:t>国际质量管理体系认证</a:t>
            </a:r>
            <a:r>
              <a:rPr lang="zh-CN" sz="1600" dirty="0">
                <a:solidFill>
                  <a:schemeClr val="tx1">
                    <a:lumMod val="95000"/>
                    <a:lumOff val="5000"/>
                  </a:schemeClr>
                </a:solidFill>
                <a:latin typeface="微软雅黑" panose="020B0503020204020204" pitchFamily="34" charset="-122"/>
                <a:ea typeface="微软雅黑" panose="020B0503020204020204" pitchFamily="34" charset="-122"/>
                <a:sym typeface="Gill Sans" charset="0"/>
              </a:rPr>
              <a:t>的润滑油分装和调配工厂和自动仓储中心建设为客户提供更专业的优质服务。</a:t>
            </a:r>
            <a:endParaRPr lang="zh-CN" sz="1600" dirty="0">
              <a:solidFill>
                <a:schemeClr val="tx1">
                  <a:lumMod val="95000"/>
                  <a:lumOff val="5000"/>
                </a:schemeClr>
              </a:solidFill>
              <a:latin typeface="微软雅黑" panose="020B0503020204020204" pitchFamily="34" charset="-122"/>
              <a:ea typeface="微软雅黑" panose="020B0503020204020204" pitchFamily="34" charset="-122"/>
              <a:sym typeface="Gill Sans" charset="0"/>
            </a:endParaRPr>
          </a:p>
          <a:p>
            <a:pPr eaLnBrk="1" hangingPunct="1">
              <a:spcBef>
                <a:spcPct val="20000"/>
              </a:spcBef>
            </a:pP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sym typeface="Gill Sans" charset="0"/>
            </a:endParaRPr>
          </a:p>
          <a:p>
            <a:pPr eaLnBrk="1" hangingPunct="1">
              <a:spcBef>
                <a:spcPct val="20000"/>
              </a:spcBef>
            </a:pP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sym typeface="Gill Sans" charset="0"/>
            </a:endParaRPr>
          </a:p>
        </p:txBody>
      </p:sp>
      <p:sp>
        <p:nvSpPr>
          <p:cNvPr id="21" name="Text Placeholder 3"/>
          <p:cNvSpPr>
            <a:spLocks noChangeArrowheads="1"/>
          </p:cNvSpPr>
          <p:nvPr/>
        </p:nvSpPr>
        <p:spPr bwMode="auto">
          <a:xfrm>
            <a:off x="1446530" y="3514090"/>
            <a:ext cx="5399405" cy="183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31875"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6pPr>
            <a:lvl7pPr marL="2971800" indent="-228600" defTabSz="1031875"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7pPr>
            <a:lvl8pPr marL="3429000" indent="-228600" defTabSz="1031875"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8pPr>
            <a:lvl9pPr marL="3886200" indent="-228600" defTabSz="1031875"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20000"/>
              </a:spcBef>
            </a:pPr>
            <a:r>
              <a:rPr lang="en-US" altLang="zh-CN"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02.</a:t>
            </a:r>
            <a:r>
              <a:rPr lang="zh-CN" altLang="en-US"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建立先进研发中心</a:t>
            </a:r>
            <a:endParaRPr lang="zh-CN" altLang="en-US"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just" eaLnBrk="1" hangingPunct="1">
              <a:spcBef>
                <a:spcPct val="20000"/>
              </a:spcBef>
            </a:pPr>
            <a:r>
              <a:rPr lang="zh-CN" altLang="en-US" sz="16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骆氏油品</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要建立先进、独立的研发中心：包括自主润滑油的研发、生产、产品分析检测等，同时为客户提供专业的服务团队，随时随地为客户提供及时、完善的服务，包括：样品的分析检测，台架评定等。</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sym typeface="+mn-ea"/>
              </a:rPr>
              <a:t>油品人一如既往地以专业，极致的态度专注于车用润滑油，工业润滑油，深度养护品的研发、生产、销售，努力成为更优质的服务商。</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sym typeface="+mn-ea"/>
            </a:endParaRPr>
          </a:p>
        </p:txBody>
      </p:sp>
      <p:sp>
        <p:nvSpPr>
          <p:cNvPr id="24" name="KSO_Shape"/>
          <p:cNvSpPr>
            <a:spLocks noChangeAspect="1"/>
          </p:cNvSpPr>
          <p:nvPr/>
        </p:nvSpPr>
        <p:spPr bwMode="auto">
          <a:xfrm>
            <a:off x="339725" y="1945640"/>
            <a:ext cx="964565" cy="963930"/>
          </a:xfrm>
          <a:custGeom>
            <a:avLst/>
            <a:gdLst>
              <a:gd name="T0" fmla="*/ 312166097 w 10429"/>
              <a:gd name="T1" fmla="*/ 312136168 h 10430"/>
              <a:gd name="T2" fmla="*/ 312166097 w 10429"/>
              <a:gd name="T3" fmla="*/ 312136168 h 10430"/>
              <a:gd name="T4" fmla="*/ 312166097 w 10429"/>
              <a:gd name="T5" fmla="*/ 312136168 h 10430"/>
              <a:gd name="T6" fmla="*/ 312166097 w 10429"/>
              <a:gd name="T7" fmla="*/ 312136168 h 10430"/>
              <a:gd name="T8" fmla="*/ 312166097 w 10429"/>
              <a:gd name="T9" fmla="*/ 312136168 h 10430"/>
              <a:gd name="T10" fmla="*/ 312166097 w 10429"/>
              <a:gd name="T11" fmla="*/ 312136168 h 10430"/>
              <a:gd name="T12" fmla="*/ 312166097 w 10429"/>
              <a:gd name="T13" fmla="*/ 312136168 h 10430"/>
              <a:gd name="T14" fmla="*/ 312166097 w 10429"/>
              <a:gd name="T15" fmla="*/ 312136168 h 10430"/>
              <a:gd name="T16" fmla="*/ 312166097 w 10429"/>
              <a:gd name="T17" fmla="*/ 312136168 h 10430"/>
              <a:gd name="T18" fmla="*/ 312166097 w 10429"/>
              <a:gd name="T19" fmla="*/ 312136168 h 10430"/>
              <a:gd name="T20" fmla="*/ 312166097 w 10429"/>
              <a:gd name="T21" fmla="*/ 312136168 h 10430"/>
              <a:gd name="T22" fmla="*/ 312166097 w 10429"/>
              <a:gd name="T23" fmla="*/ 312136168 h 10430"/>
              <a:gd name="T24" fmla="*/ 312166097 w 10429"/>
              <a:gd name="T25" fmla="*/ 312136168 h 10430"/>
              <a:gd name="T26" fmla="*/ 312166097 w 10429"/>
              <a:gd name="T27" fmla="*/ 312136168 h 10430"/>
              <a:gd name="T28" fmla="*/ 312166097 w 10429"/>
              <a:gd name="T29" fmla="*/ 312136168 h 10430"/>
              <a:gd name="T30" fmla="*/ 312166097 w 10429"/>
              <a:gd name="T31" fmla="*/ 312136168 h 104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429" h="10430">
                <a:moveTo>
                  <a:pt x="10429" y="0"/>
                </a:moveTo>
                <a:lnTo>
                  <a:pt x="10429" y="10430"/>
                </a:lnTo>
                <a:lnTo>
                  <a:pt x="0" y="10430"/>
                </a:lnTo>
                <a:lnTo>
                  <a:pt x="0" y="0"/>
                </a:lnTo>
                <a:lnTo>
                  <a:pt x="10429" y="0"/>
                </a:lnTo>
                <a:close/>
                <a:moveTo>
                  <a:pt x="681" y="1976"/>
                </a:moveTo>
                <a:lnTo>
                  <a:pt x="6667" y="7961"/>
                </a:lnTo>
                <a:lnTo>
                  <a:pt x="2046" y="7876"/>
                </a:lnTo>
                <a:lnTo>
                  <a:pt x="3894" y="9725"/>
                </a:lnTo>
                <a:lnTo>
                  <a:pt x="9748" y="9746"/>
                </a:lnTo>
                <a:lnTo>
                  <a:pt x="9723" y="3896"/>
                </a:lnTo>
                <a:lnTo>
                  <a:pt x="7875" y="2048"/>
                </a:lnTo>
                <a:lnTo>
                  <a:pt x="7959" y="6668"/>
                </a:lnTo>
                <a:lnTo>
                  <a:pt x="1974" y="682"/>
                </a:lnTo>
                <a:lnTo>
                  <a:pt x="681" y="1976"/>
                </a:lnTo>
                <a:close/>
              </a:path>
            </a:pathLst>
          </a:custGeom>
          <a:solidFill>
            <a:srgbClr val="C00000"/>
          </a:solidFill>
          <a:ln>
            <a:solidFill>
              <a:srgbClr val="D8BC75"/>
            </a:solidFill>
          </a:ln>
        </p:spPr>
        <p:txBody>
          <a:bodyPr anchor="ctr"/>
          <a:lstStyle/>
          <a:p>
            <a:endParaRPr lang="zh-CN" altLang="en-US" sz="1800">
              <a:solidFill>
                <a:srgbClr val="FFD85F"/>
              </a:solidFill>
            </a:endParaRPr>
          </a:p>
        </p:txBody>
      </p:sp>
      <p:sp>
        <p:nvSpPr>
          <p:cNvPr id="25" name="KSO_Shape"/>
          <p:cNvSpPr>
            <a:spLocks noChangeAspect="1"/>
          </p:cNvSpPr>
          <p:nvPr/>
        </p:nvSpPr>
        <p:spPr bwMode="auto">
          <a:xfrm>
            <a:off x="339725" y="3636010"/>
            <a:ext cx="964565" cy="938530"/>
          </a:xfrm>
          <a:custGeom>
            <a:avLst/>
            <a:gdLst>
              <a:gd name="T0" fmla="*/ 312166097 w 10429"/>
              <a:gd name="T1" fmla="*/ 312136168 h 10430"/>
              <a:gd name="T2" fmla="*/ 312166097 w 10429"/>
              <a:gd name="T3" fmla="*/ 312136168 h 10430"/>
              <a:gd name="T4" fmla="*/ 312166097 w 10429"/>
              <a:gd name="T5" fmla="*/ 312136168 h 10430"/>
              <a:gd name="T6" fmla="*/ 312166097 w 10429"/>
              <a:gd name="T7" fmla="*/ 312136168 h 10430"/>
              <a:gd name="T8" fmla="*/ 312166097 w 10429"/>
              <a:gd name="T9" fmla="*/ 312136168 h 10430"/>
              <a:gd name="T10" fmla="*/ 312166097 w 10429"/>
              <a:gd name="T11" fmla="*/ 312136168 h 10430"/>
              <a:gd name="T12" fmla="*/ 312166097 w 10429"/>
              <a:gd name="T13" fmla="*/ 312136168 h 10430"/>
              <a:gd name="T14" fmla="*/ 312166097 w 10429"/>
              <a:gd name="T15" fmla="*/ 312136168 h 10430"/>
              <a:gd name="T16" fmla="*/ 312166097 w 10429"/>
              <a:gd name="T17" fmla="*/ 312136168 h 10430"/>
              <a:gd name="T18" fmla="*/ 312166097 w 10429"/>
              <a:gd name="T19" fmla="*/ 312136168 h 10430"/>
              <a:gd name="T20" fmla="*/ 312166097 w 10429"/>
              <a:gd name="T21" fmla="*/ 312136168 h 10430"/>
              <a:gd name="T22" fmla="*/ 312166097 w 10429"/>
              <a:gd name="T23" fmla="*/ 312136168 h 10430"/>
              <a:gd name="T24" fmla="*/ 312166097 w 10429"/>
              <a:gd name="T25" fmla="*/ 312136168 h 10430"/>
              <a:gd name="T26" fmla="*/ 312166097 w 10429"/>
              <a:gd name="T27" fmla="*/ 312136168 h 10430"/>
              <a:gd name="T28" fmla="*/ 312166097 w 10429"/>
              <a:gd name="T29" fmla="*/ 312136168 h 10430"/>
              <a:gd name="T30" fmla="*/ 312166097 w 10429"/>
              <a:gd name="T31" fmla="*/ 312136168 h 104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429" h="10430">
                <a:moveTo>
                  <a:pt x="10429" y="0"/>
                </a:moveTo>
                <a:lnTo>
                  <a:pt x="10429" y="10430"/>
                </a:lnTo>
                <a:lnTo>
                  <a:pt x="0" y="10430"/>
                </a:lnTo>
                <a:lnTo>
                  <a:pt x="0" y="0"/>
                </a:lnTo>
                <a:lnTo>
                  <a:pt x="10429" y="0"/>
                </a:lnTo>
                <a:close/>
                <a:moveTo>
                  <a:pt x="681" y="1976"/>
                </a:moveTo>
                <a:lnTo>
                  <a:pt x="6667" y="7961"/>
                </a:lnTo>
                <a:lnTo>
                  <a:pt x="2046" y="7876"/>
                </a:lnTo>
                <a:lnTo>
                  <a:pt x="3894" y="9725"/>
                </a:lnTo>
                <a:lnTo>
                  <a:pt x="9748" y="9746"/>
                </a:lnTo>
                <a:lnTo>
                  <a:pt x="9723" y="3896"/>
                </a:lnTo>
                <a:lnTo>
                  <a:pt x="7875" y="2048"/>
                </a:lnTo>
                <a:lnTo>
                  <a:pt x="7959" y="6668"/>
                </a:lnTo>
                <a:lnTo>
                  <a:pt x="1974" y="682"/>
                </a:lnTo>
                <a:lnTo>
                  <a:pt x="681" y="1976"/>
                </a:lnTo>
                <a:close/>
              </a:path>
            </a:pathLst>
          </a:custGeom>
          <a:solidFill>
            <a:srgbClr val="595959"/>
          </a:solidFill>
          <a:ln>
            <a:noFill/>
          </a:ln>
        </p:spPr>
        <p:txBody>
          <a:bodyPr anchor="ctr"/>
          <a:lstStyle/>
          <a:p>
            <a:endParaRPr lang="zh-CN" altLang="en-US" sz="1800">
              <a:solidFill>
                <a:srgbClr val="FFD85F"/>
              </a:solidFill>
            </a:endParaRPr>
          </a:p>
        </p:txBody>
      </p:sp>
      <p:sp>
        <p:nvSpPr>
          <p:cNvPr id="31" name="TextBox 3"/>
          <p:cNvSpPr txBox="1"/>
          <p:nvPr/>
        </p:nvSpPr>
        <p:spPr>
          <a:xfrm>
            <a:off x="1133982" y="146335"/>
            <a:ext cx="2694410" cy="548640"/>
          </a:xfrm>
          <a:prstGeom prst="rect">
            <a:avLst/>
          </a:prstGeom>
          <a:noFill/>
        </p:spPr>
        <p:txBody>
          <a:bodyPr wrap="square" rtlCol="0">
            <a:spAutoFit/>
          </a:bodyPr>
          <a:lstStyle/>
          <a:p>
            <a:pPr algn="ctr"/>
            <a:r>
              <a:rPr lang="zh-CN" altLang="en-US"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未来规划</a:t>
            </a:r>
            <a:endParaRPr lang="zh-CN" altLang="en-US"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4" name="图片 3" descr="QQ图片20170328160424"/>
          <p:cNvPicPr>
            <a:picLocks noChangeAspect="1"/>
          </p:cNvPicPr>
          <p:nvPr/>
        </p:nvPicPr>
        <p:blipFill>
          <a:blip r:embed="rId1"/>
          <a:stretch>
            <a:fillRect/>
          </a:stretch>
        </p:blipFill>
        <p:spPr>
          <a:xfrm>
            <a:off x="7435850" y="1945640"/>
            <a:ext cx="3954145" cy="3648075"/>
          </a:xfrm>
          <a:prstGeom prst="roundRect">
            <a:avLst/>
          </a:prstGeom>
        </p:spPr>
      </p:pic>
      <p:sp>
        <p:nvSpPr>
          <p:cNvPr id="6" name="圆角矩形 5"/>
          <p:cNvSpPr/>
          <p:nvPr/>
        </p:nvSpPr>
        <p:spPr>
          <a:xfrm>
            <a:off x="339725" y="5630545"/>
            <a:ext cx="6222365" cy="394335"/>
          </a:xfrm>
          <a:prstGeom prst="roundRect">
            <a:avLst/>
          </a:prstGeom>
          <a:solidFill>
            <a:schemeClr val="bg1">
              <a:lumMod val="6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000" b="1">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五年发展规划，骆氏油品立志打造润滑油企业领跑者。</a:t>
            </a:r>
            <a:endParaRPr lang="zh-CN" altLang="en-US" sz="2000" b="1">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圆角矩形 7"/>
          <p:cNvSpPr/>
          <p:nvPr/>
        </p:nvSpPr>
        <p:spPr>
          <a:xfrm>
            <a:off x="339725" y="1189990"/>
            <a:ext cx="4268470" cy="382270"/>
          </a:xfrm>
          <a:prstGeom prst="roundRect">
            <a:avLst/>
          </a:prstGeom>
          <a:solidFill>
            <a:schemeClr val="bg1">
              <a:lumMod val="6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000" b="1">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三年发展规划，骆氏油品要</a:t>
            </a:r>
            <a:r>
              <a:rPr lang="en-US" altLang="zh-CN" sz="2000" b="1">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en-US" altLang="zh-CN" sz="2000" b="1">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文本框 2"/>
          <p:cNvSpPr txBox="1"/>
          <p:nvPr/>
        </p:nvSpPr>
        <p:spPr>
          <a:xfrm>
            <a:off x="8475980" y="235585"/>
            <a:ext cx="3074670" cy="483235"/>
          </a:xfrm>
          <a:prstGeom prst="rect">
            <a:avLst/>
          </a:prstGeom>
          <a:noFill/>
        </p:spPr>
        <p:txBody>
          <a:bodyPr wrap="square" rtlCol="0" anchor="t">
            <a:spAutoFit/>
          </a:bodyPr>
          <a:lstStyle/>
          <a:p>
            <a:r>
              <a:rPr lang="en-US" altLang="zh-CN" sz="2400" b="1">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Luoshi  Lubricants</a:t>
            </a:r>
            <a:endParaRPr lang="en-US" altLang="zh-CN" sz="2400" b="1">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00"/>
                                        <p:tgtEl>
                                          <p:spTgt spid="2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down)">
                                      <p:cBhvr>
                                        <p:cTn id="19" dur="500"/>
                                        <p:tgtEl>
                                          <p:spTgt spid="31"/>
                                        </p:tgtEl>
                                      </p:cBhvr>
                                    </p:animEffect>
                                  </p:childTnLst>
                                </p:cTn>
                              </p:par>
                              <p:par>
                                <p:cTn id="20" presetID="22" presetClass="entr" presetSubtype="4"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00"/>
                                        <p:tgtEl>
                                          <p:spTgt spid="3"/>
                                        </p:tgtEl>
                                      </p:cBhvr>
                                    </p:animEffect>
                                  </p:childTnLst>
                                </p:cTn>
                              </p:par>
                              <p:par>
                                <p:cTn id="32" presetID="22" presetClass="entr" presetSubtype="4"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par>
                                <p:cTn id="35" presetID="22" presetClass="entr" presetSubtype="4"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84"/>
                                        </p:tgtEl>
                                        <p:attrNameLst>
                                          <p:attrName>style.visibility</p:attrName>
                                        </p:attrNameLst>
                                      </p:cBhvr>
                                      <p:to>
                                        <p:strVal val="visible"/>
                                      </p:to>
                                    </p:set>
                                    <p:animEffect transition="in" filter="wipe(down)">
                                      <p:cBhvr>
                                        <p:cTn id="43"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4" grpId="0" animBg="1"/>
      <p:bldP spid="25" grpId="0" animBg="1"/>
      <p:bldP spid="31" grpId="0"/>
      <p:bldP spid="6" grpId="0" animBg="1"/>
      <p:bldP spid="8" grpId="0" animBg="1"/>
      <p:bldP spid="3" grpId="0"/>
      <p:bldP spid="10" grpId="0"/>
      <p:bldP spid="1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3"/>
          <p:cNvPicPr>
            <a:picLocks noChangeAspect="1"/>
          </p:cNvPicPr>
          <p:nvPr/>
        </p:nvPicPr>
        <p:blipFill>
          <a:blip r:embed="rId1"/>
          <a:stretch>
            <a:fillRect/>
          </a:stretch>
        </p:blipFill>
        <p:spPr>
          <a:xfrm>
            <a:off x="3218180" y="0"/>
            <a:ext cx="8829675" cy="5968365"/>
          </a:xfrm>
          <a:prstGeom prst="rect">
            <a:avLst/>
          </a:prstGeom>
        </p:spPr>
      </p:pic>
      <p:sp>
        <p:nvSpPr>
          <p:cNvPr id="6" name="矩形 5"/>
          <p:cNvSpPr/>
          <p:nvPr/>
        </p:nvSpPr>
        <p:spPr>
          <a:xfrm>
            <a:off x="1270" y="0"/>
            <a:ext cx="3217545" cy="59683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218854" y="3813207"/>
            <a:ext cx="7002685" cy="2194560"/>
          </a:xfrm>
          <a:prstGeom prst="rect">
            <a:avLst/>
          </a:prstGeom>
          <a:noFill/>
        </p:spPr>
        <p:txBody>
          <a:bodyPr wrap="square" rtlCol="0">
            <a:spAutoFit/>
          </a:bodyPr>
          <a:lstStyle/>
          <a:p>
            <a:pPr>
              <a:lnSpc>
                <a:spcPct val="150000"/>
              </a:lnSpc>
              <a:spcBef>
                <a:spcPts val="0"/>
              </a:spcBef>
              <a:spcAft>
                <a:spcPts val="0"/>
              </a:spcAft>
            </a:pPr>
            <a:r>
              <a:rPr lang="zh-CN" altLang="en-US" sz="6000" b="1" dirty="0" smtClean="0">
                <a:solidFill>
                  <a:schemeClr val="tx1">
                    <a:lumMod val="85000"/>
                    <a:lumOff val="15000"/>
                  </a:schemeClr>
                </a:solidFill>
                <a:latin typeface="微软雅黑" panose="020B0503020204020204" pitchFamily="34" charset="-122"/>
                <a:ea typeface="微软雅黑" panose="020B0503020204020204" pitchFamily="34" charset="-122"/>
              </a:rPr>
              <a:t>感谢观赏</a:t>
            </a:r>
            <a:endParaRPr lang="zh-CN" altLang="en-US" sz="6000" b="1"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spcBef>
                <a:spcPts val="0"/>
              </a:spcBef>
              <a:spcAft>
                <a:spcPts val="0"/>
              </a:spcAft>
            </a:pPr>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上海骆氏油品有限公司</a:t>
            </a:r>
            <a:endPar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11042249" y="-54559"/>
            <a:ext cx="0" cy="363650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042249" y="5968338"/>
            <a:ext cx="0" cy="94292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5154" name="矩形 38"/>
          <p:cNvSpPr>
            <a:spLocks noChangeAspect="1"/>
          </p:cNvSpPr>
          <p:nvPr/>
        </p:nvSpPr>
        <p:spPr>
          <a:xfrm>
            <a:off x="527685" y="1924685"/>
            <a:ext cx="2028825" cy="1215390"/>
          </a:xfrm>
          <a:prstGeom prst="rect">
            <a:avLst/>
          </a:prstGeom>
          <a:solidFill>
            <a:schemeClr val="bg1"/>
          </a:solidFill>
          <a:ln w="9525">
            <a:noFill/>
          </a:ln>
        </p:spPr>
        <p:txBody>
          <a:bodyPr anchor="t"/>
          <a:lstStyle/>
          <a:p>
            <a:pPr lvl="0" indent="0" eaLnBrk="0" hangingPunct="0">
              <a:buFont typeface="Arial" panose="020B0604020202020204" pitchFamily="34" charset="0"/>
              <a:buNone/>
            </a:pPr>
            <a:endParaRPr lang="zh-CN" altLang="en-US" sz="2400" dirty="0">
              <a:solidFill>
                <a:srgbClr val="000000"/>
              </a:solidFill>
              <a:latin typeface="Times New Roman" panose="02020603050405020304" pitchFamily="18" charset="0"/>
              <a:ea typeface="宋体" panose="02010600030101010101" pitchFamily="2" charset="-122"/>
              <a:sym typeface="Times New Roman" panose="02020603050405020304" pitchFamily="18" charset="0"/>
            </a:endParaRPr>
          </a:p>
        </p:txBody>
      </p:sp>
      <p:pic>
        <p:nvPicPr>
          <p:cNvPr id="2" name="图片 1" descr="骆氏logo-方案2"/>
          <p:cNvPicPr>
            <a:picLocks noChangeAspect="1"/>
          </p:cNvPicPr>
          <p:nvPr/>
        </p:nvPicPr>
        <p:blipFill>
          <a:blip r:embed="rId2" cstate="print"/>
          <a:stretch>
            <a:fillRect/>
          </a:stretch>
        </p:blipFill>
        <p:spPr>
          <a:xfrm>
            <a:off x="569595" y="2163445"/>
            <a:ext cx="1898015" cy="706120"/>
          </a:xfrm>
          <a:prstGeom prst="rect">
            <a:avLst/>
          </a:prstGeom>
        </p:spPr>
      </p:pic>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154"/>
                                        </p:tgtEl>
                                        <p:attrNameLst>
                                          <p:attrName>style.visibility</p:attrName>
                                        </p:attrNameLst>
                                      </p:cBhvr>
                                      <p:to>
                                        <p:strVal val="visible"/>
                                      </p:to>
                                    </p:set>
                                    <p:animEffect transition="in" filter="wipe(down)">
                                      <p:cBhvr>
                                        <p:cTn id="10" dur="500"/>
                                        <p:tgtEl>
                                          <p:spTgt spid="5154"/>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par>
                                <p:cTn id="23" presetID="2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51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矩形 3"/>
          <p:cNvSpPr/>
          <p:nvPr/>
        </p:nvSpPr>
        <p:spPr>
          <a:xfrm>
            <a:off x="7488820" y="1018572"/>
            <a:ext cx="4703180" cy="18519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1018572"/>
            <a:ext cx="4703180" cy="18519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521387" y="1863524"/>
            <a:ext cx="1670613" cy="15289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521387" y="3591840"/>
            <a:ext cx="1670613" cy="152896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6712585"/>
            <a:ext cx="12192000" cy="17653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76446" y="2563767"/>
            <a:ext cx="902825" cy="48613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latin typeface="微软雅黑" panose="020B0503020204020204" pitchFamily="34" charset="-122"/>
                <a:ea typeface="微软雅黑" panose="020B0503020204020204" pitchFamily="34" charset="-122"/>
              </a:rPr>
              <a:t>01</a:t>
            </a:r>
            <a:endParaRPr lang="zh-CN" altLang="en-US" sz="2000" b="1" dirty="0">
              <a:latin typeface="微软雅黑" panose="020B0503020204020204" pitchFamily="34" charset="-122"/>
              <a:ea typeface="微软雅黑" panose="020B0503020204020204" pitchFamily="34" charset="-122"/>
            </a:endParaRPr>
          </a:p>
        </p:txBody>
      </p:sp>
      <p:sp>
        <p:nvSpPr>
          <p:cNvPr id="13" name="矩形 12"/>
          <p:cNvSpPr/>
          <p:nvPr/>
        </p:nvSpPr>
        <p:spPr>
          <a:xfrm>
            <a:off x="1076446" y="3398251"/>
            <a:ext cx="902825" cy="48613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latin typeface="微软雅黑" panose="020B0503020204020204" pitchFamily="34" charset="-122"/>
                <a:ea typeface="微软雅黑" panose="020B0503020204020204" pitchFamily="34" charset="-122"/>
              </a:rPr>
              <a:t>02</a:t>
            </a:r>
            <a:endParaRPr lang="zh-CN" altLang="en-US" sz="2000" b="1" dirty="0">
              <a:latin typeface="微软雅黑" panose="020B0503020204020204" pitchFamily="34" charset="-122"/>
              <a:ea typeface="微软雅黑" panose="020B0503020204020204" pitchFamily="34" charset="-122"/>
            </a:endParaRPr>
          </a:p>
        </p:txBody>
      </p:sp>
      <p:sp>
        <p:nvSpPr>
          <p:cNvPr id="14" name="矩形 13"/>
          <p:cNvSpPr/>
          <p:nvPr/>
        </p:nvSpPr>
        <p:spPr>
          <a:xfrm>
            <a:off x="1076446" y="4182099"/>
            <a:ext cx="902825" cy="48613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latin typeface="微软雅黑" panose="020B0503020204020204" pitchFamily="34" charset="-122"/>
                <a:ea typeface="微软雅黑" panose="020B0503020204020204" pitchFamily="34" charset="-122"/>
              </a:rPr>
              <a:t>03</a:t>
            </a:r>
            <a:endParaRPr lang="zh-CN" altLang="en-US" sz="2000" b="1" dirty="0">
              <a:latin typeface="微软雅黑" panose="020B0503020204020204" pitchFamily="34" charset="-122"/>
              <a:ea typeface="微软雅黑" panose="020B0503020204020204" pitchFamily="34" charset="-122"/>
            </a:endParaRPr>
          </a:p>
        </p:txBody>
      </p:sp>
      <p:sp>
        <p:nvSpPr>
          <p:cNvPr id="15" name="矩形 14"/>
          <p:cNvSpPr/>
          <p:nvPr/>
        </p:nvSpPr>
        <p:spPr>
          <a:xfrm>
            <a:off x="1076446" y="4957957"/>
            <a:ext cx="902825" cy="48613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latin typeface="微软雅黑" panose="020B0503020204020204" pitchFamily="34" charset="-122"/>
                <a:ea typeface="微软雅黑" panose="020B0503020204020204" pitchFamily="34" charset="-122"/>
              </a:rPr>
              <a:t>04</a:t>
            </a:r>
            <a:endParaRPr lang="zh-CN" altLang="en-US" sz="2000" b="1" dirty="0">
              <a:latin typeface="微软雅黑" panose="020B0503020204020204" pitchFamily="34" charset="-122"/>
              <a:ea typeface="微软雅黑" panose="020B0503020204020204" pitchFamily="34" charset="-122"/>
            </a:endParaRPr>
          </a:p>
        </p:txBody>
      </p:sp>
      <p:sp>
        <p:nvSpPr>
          <p:cNvPr id="17" name="TextBox 10"/>
          <p:cNvSpPr txBox="1"/>
          <p:nvPr/>
        </p:nvSpPr>
        <p:spPr>
          <a:xfrm>
            <a:off x="1979271" y="2628878"/>
            <a:ext cx="2109140" cy="483235"/>
          </a:xfrm>
          <a:prstGeom prst="rect">
            <a:avLst/>
          </a:prstGeom>
          <a:noFill/>
        </p:spPr>
        <p:txBody>
          <a:bodyPr wrap="square" rtlCol="0">
            <a:spAutoFit/>
          </a:bodyPr>
          <a:lstStyle/>
          <a:p>
            <a:pPr algn="ctr"/>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rPr>
              <a:t>集团简介</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TextBox 12"/>
          <p:cNvSpPr txBox="1"/>
          <p:nvPr/>
        </p:nvSpPr>
        <p:spPr>
          <a:xfrm>
            <a:off x="2319655" y="3398520"/>
            <a:ext cx="2123440" cy="483235"/>
          </a:xfrm>
          <a:prstGeom prst="rect">
            <a:avLst/>
          </a:prstGeom>
          <a:noFill/>
        </p:spPr>
        <p:txBody>
          <a:bodyPr wrap="square" rtlCol="0">
            <a:spAutoFit/>
          </a:bodyPr>
          <a:lstStyle>
            <a:defPPr>
              <a:defRPr lang="zh-CN"/>
            </a:defPPr>
            <a:lvl1pPr algn="ct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sz="2400" dirty="0" smtClean="0">
                <a:solidFill>
                  <a:schemeClr val="tx1">
                    <a:lumMod val="85000"/>
                    <a:lumOff val="15000"/>
                  </a:schemeClr>
                </a:solidFill>
              </a:rPr>
              <a:t>骆氏油品简介</a:t>
            </a:r>
            <a:endParaRPr lang="zh-CN" altLang="en-US" sz="2400" dirty="0">
              <a:solidFill>
                <a:schemeClr val="tx1">
                  <a:lumMod val="85000"/>
                  <a:lumOff val="15000"/>
                </a:schemeClr>
              </a:solidFill>
            </a:endParaRPr>
          </a:p>
        </p:txBody>
      </p:sp>
      <p:sp>
        <p:nvSpPr>
          <p:cNvPr id="20" name="TextBox 13"/>
          <p:cNvSpPr txBox="1"/>
          <p:nvPr/>
        </p:nvSpPr>
        <p:spPr>
          <a:xfrm>
            <a:off x="2177967" y="4206632"/>
            <a:ext cx="1711668" cy="483235"/>
          </a:xfrm>
          <a:prstGeom prst="rect">
            <a:avLst/>
          </a:prstGeom>
          <a:noFill/>
        </p:spPr>
        <p:txBody>
          <a:bodyPr wrap="square" rtlCol="0">
            <a:spAutoFit/>
          </a:bodyPr>
          <a:lstStyle>
            <a:defPPr>
              <a:defRPr lang="zh-CN"/>
            </a:defPPr>
            <a:lvl1pPr algn="ct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sz="2400" dirty="0" smtClean="0">
                <a:solidFill>
                  <a:schemeClr val="tx1">
                    <a:lumMod val="85000"/>
                    <a:lumOff val="15000"/>
                  </a:schemeClr>
                </a:solidFill>
              </a:rPr>
              <a:t>未来规划</a:t>
            </a:r>
            <a:endParaRPr lang="zh-CN" altLang="en-US" sz="2400" dirty="0">
              <a:solidFill>
                <a:schemeClr val="tx1">
                  <a:lumMod val="85000"/>
                  <a:lumOff val="15000"/>
                </a:schemeClr>
              </a:solidFill>
            </a:endParaRPr>
          </a:p>
        </p:txBody>
      </p:sp>
      <p:sp>
        <p:nvSpPr>
          <p:cNvPr id="21" name="TextBox 14"/>
          <p:cNvSpPr txBox="1"/>
          <p:nvPr/>
        </p:nvSpPr>
        <p:spPr>
          <a:xfrm>
            <a:off x="2177332" y="4958282"/>
            <a:ext cx="1711668" cy="461665"/>
          </a:xfrm>
          <a:prstGeom prst="rect">
            <a:avLst/>
          </a:prstGeom>
          <a:noFill/>
        </p:spPr>
        <p:txBody>
          <a:bodyPr wrap="square" rtlCol="0">
            <a:spAutoFit/>
          </a:bodyPr>
          <a:lstStyle>
            <a:defPPr>
              <a:defRPr lang="zh-CN"/>
            </a:defPPr>
            <a:lvl1pPr algn="ct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sz="2400" dirty="0" smtClean="0">
                <a:solidFill>
                  <a:schemeClr val="tx1">
                    <a:lumMod val="85000"/>
                    <a:lumOff val="15000"/>
                  </a:schemeClr>
                </a:solidFill>
              </a:rPr>
              <a:t>联系我们</a:t>
            </a:r>
            <a:endParaRPr lang="zh-CN" altLang="en-US" sz="2400" dirty="0">
              <a:solidFill>
                <a:schemeClr val="tx1">
                  <a:lumMod val="85000"/>
                  <a:lumOff val="15000"/>
                </a:schemeClr>
              </a:solidFill>
            </a:endParaRPr>
          </a:p>
        </p:txBody>
      </p:sp>
      <p:sp>
        <p:nvSpPr>
          <p:cNvPr id="27" name="TextBox 10"/>
          <p:cNvSpPr txBox="1"/>
          <p:nvPr/>
        </p:nvSpPr>
        <p:spPr>
          <a:xfrm>
            <a:off x="5012428" y="726448"/>
            <a:ext cx="2109140" cy="808990"/>
          </a:xfrm>
          <a:prstGeom prst="rect">
            <a:avLst/>
          </a:prstGeom>
          <a:noFill/>
        </p:spPr>
        <p:txBody>
          <a:bodyPr wrap="square" rtlCol="0">
            <a:spAutoFit/>
          </a:bodyPr>
          <a:lstStyle/>
          <a:p>
            <a:pPr algn="ctr"/>
            <a:r>
              <a:rPr lang="zh-CN" altLang="en-US" sz="4400" b="1" dirty="0" smtClean="0">
                <a:solidFill>
                  <a:schemeClr val="tx1">
                    <a:lumMod val="85000"/>
                    <a:lumOff val="15000"/>
                  </a:schemeClr>
                </a:solidFill>
                <a:latin typeface="微软雅黑" panose="020B0503020204020204" pitchFamily="34" charset="-122"/>
                <a:ea typeface="微软雅黑" panose="020B0503020204020204" pitchFamily="34" charset="-122"/>
              </a:rPr>
              <a:t>目    录</a:t>
            </a:r>
            <a:endParaRPr lang="zh-CN" altLang="en-US" sz="4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1042249" y="7058627"/>
            <a:ext cx="309880" cy="368300"/>
          </a:xfrm>
          <a:prstGeom prst="rect">
            <a:avLst/>
          </a:prstGeom>
          <a:noFill/>
        </p:spPr>
        <p:txBody>
          <a:bodyPr wrap="none" rtlCol="0">
            <a:spAutoFit/>
          </a:bodyPr>
          <a:lstStyle/>
          <a:p>
            <a:endParaRPr lang="zh-CN" altLang="en-US" dirty="0"/>
          </a:p>
        </p:txBody>
      </p:sp>
      <p:pic>
        <p:nvPicPr>
          <p:cNvPr id="2" name="图片 1" descr="t01a62bde28e2da9d46"/>
          <p:cNvPicPr>
            <a:picLocks noChangeAspect="1"/>
          </p:cNvPicPr>
          <p:nvPr/>
        </p:nvPicPr>
        <p:blipFill>
          <a:blip r:embed="rId1"/>
          <a:stretch>
            <a:fillRect/>
          </a:stretch>
        </p:blipFill>
        <p:spPr>
          <a:xfrm flipH="1">
            <a:off x="8306435" y="3591560"/>
            <a:ext cx="2097405" cy="1528445"/>
          </a:xfrm>
          <a:prstGeom prst="rect">
            <a:avLst/>
          </a:prstGeom>
        </p:spPr>
      </p:pic>
      <p:pic>
        <p:nvPicPr>
          <p:cNvPr id="16" name="图片 15" descr="1492050849(1)"/>
          <p:cNvPicPr>
            <a:picLocks noChangeAspect="1"/>
          </p:cNvPicPr>
          <p:nvPr/>
        </p:nvPicPr>
        <p:blipFill>
          <a:blip r:embed="rId2" cstate="print"/>
          <a:stretch>
            <a:fillRect/>
          </a:stretch>
        </p:blipFill>
        <p:spPr>
          <a:xfrm>
            <a:off x="6405245" y="5120640"/>
            <a:ext cx="1792605" cy="1590675"/>
          </a:xfrm>
          <a:prstGeom prst="rect">
            <a:avLst/>
          </a:prstGeom>
        </p:spPr>
      </p:pic>
      <p:pic>
        <p:nvPicPr>
          <p:cNvPr id="22" name="图片 21" descr="1492051632(1)"/>
          <p:cNvPicPr>
            <a:picLocks noChangeAspect="1"/>
          </p:cNvPicPr>
          <p:nvPr/>
        </p:nvPicPr>
        <p:blipFill>
          <a:blip r:embed="rId3" cstate="print"/>
          <a:stretch>
            <a:fillRect/>
          </a:stretch>
        </p:blipFill>
        <p:spPr>
          <a:xfrm>
            <a:off x="10520680" y="5154295"/>
            <a:ext cx="1670685" cy="1529080"/>
          </a:xfrm>
          <a:prstGeom prst="rect">
            <a:avLst/>
          </a:prstGeom>
        </p:spPr>
      </p:pic>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3"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3"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3"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grpId="3"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par>
                                <p:cTn id="20" presetID="22" presetClass="entr" presetSubtype="4" fill="hold" grpId="3"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grpId="3"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grpId="3"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22" presetClass="entr" presetSubtype="4" fill="hold" grpId="3"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par>
                                <p:cTn id="32" presetID="22" presetClass="entr" presetSubtype="4" fill="hold" grpId="3"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par>
                                <p:cTn id="35" presetID="22" presetClass="entr" presetSubtype="4" fill="hold" grpId="3"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par>
                                <p:cTn id="38" presetID="22" presetClass="entr" presetSubtype="4" fill="hold" grpId="3"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500"/>
                                        <p:tgtEl>
                                          <p:spTgt spid="27"/>
                                        </p:tgtEl>
                                      </p:cBhvr>
                                    </p:animEffect>
                                  </p:childTnLst>
                                </p:cTn>
                              </p:par>
                              <p:par>
                                <p:cTn id="41" presetID="22" presetClass="entr" presetSubtype="4"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500"/>
                                        <p:tgtEl>
                                          <p:spTgt spid="2"/>
                                        </p:tgtEl>
                                      </p:cBhvr>
                                    </p:animEffect>
                                  </p:childTnLst>
                                </p:cTn>
                              </p:par>
                              <p:par>
                                <p:cTn id="44" presetID="22" presetClass="entr" presetSubtype="4"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par>
                                <p:cTn id="47" presetID="22" presetClass="entr" presetSubtype="4"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down)">
                                      <p:cBhvr>
                                        <p:cTn id="52" dur="500"/>
                                        <p:tgtEl>
                                          <p:spTgt spid="5"/>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P spid="7" grpId="1" animBg="1"/>
      <p:bldP spid="7" grpId="2"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7" grpId="0"/>
      <p:bldP spid="17" grpId="1"/>
      <p:bldP spid="17" grpId="2"/>
      <p:bldP spid="19" grpId="0"/>
      <p:bldP spid="19" grpId="1"/>
      <p:bldP spid="19" grpId="2"/>
      <p:bldP spid="20" grpId="0"/>
      <p:bldP spid="20" grpId="1"/>
      <p:bldP spid="20" grpId="2"/>
      <p:bldP spid="21" grpId="0"/>
      <p:bldP spid="21" grpId="1"/>
      <p:bldP spid="21" grpId="2"/>
      <p:bldP spid="27" grpId="0"/>
      <p:bldP spid="27" grpId="1"/>
      <p:bldP spid="27" grpId="2"/>
      <p:bldP spid="4" grpId="0" animBg="1"/>
      <p:bldP spid="6" grpId="3" animBg="1"/>
      <p:bldP spid="7" grpId="3" animBg="1"/>
      <p:bldP spid="12" grpId="3" animBg="1"/>
      <p:bldP spid="13" grpId="3" animBg="1"/>
      <p:bldP spid="14" grpId="3" animBg="1"/>
      <p:bldP spid="15" grpId="3" animBg="1"/>
      <p:bldP spid="17" grpId="3"/>
      <p:bldP spid="19" grpId="3"/>
      <p:bldP spid="20" grpId="3"/>
      <p:bldP spid="21" grpId="3"/>
      <p:bldP spid="27" grpId="3"/>
      <p:bldP spid="5"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570926" y="663077"/>
            <a:ext cx="1057154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67160" y="23150"/>
            <a:ext cx="1133644" cy="1015663"/>
          </a:xfrm>
          <a:prstGeom prst="rect">
            <a:avLst/>
          </a:prstGeom>
          <a:noFill/>
        </p:spPr>
        <p:txBody>
          <a:bodyPr wrap="none" rtlCol="0">
            <a:spAutoFit/>
          </a:bodyPr>
          <a:lstStyle/>
          <a:p>
            <a:r>
              <a:rPr lang="en-US" altLang="zh-CN" sz="6000" b="1" dirty="0" smtClean="0">
                <a:solidFill>
                  <a:srgbClr val="C00000"/>
                </a:solidFill>
                <a:latin typeface="微软雅黑" panose="020B0503020204020204" pitchFamily="34" charset="-122"/>
                <a:ea typeface="微软雅黑" panose="020B0503020204020204" pitchFamily="34" charset="-122"/>
              </a:rPr>
              <a:t>01</a:t>
            </a:r>
            <a:endParaRPr lang="zh-CN" altLang="en-US" sz="6000" b="1" dirty="0">
              <a:solidFill>
                <a:srgbClr val="C00000"/>
              </a:solidFill>
              <a:latin typeface="微软雅黑" panose="020B0503020204020204" pitchFamily="34" charset="-122"/>
              <a:ea typeface="微软雅黑" panose="020B0503020204020204" pitchFamily="34" charset="-122"/>
            </a:endParaRPr>
          </a:p>
        </p:txBody>
      </p:sp>
      <p:sp>
        <p:nvSpPr>
          <p:cNvPr id="11" name="矩形 10"/>
          <p:cNvSpPr/>
          <p:nvPr/>
        </p:nvSpPr>
        <p:spPr>
          <a:xfrm>
            <a:off x="-176530" y="6724650"/>
            <a:ext cx="12488545" cy="1066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5"/>
          <p:cNvSpPr txBox="1"/>
          <p:nvPr/>
        </p:nvSpPr>
        <p:spPr>
          <a:xfrm>
            <a:off x="1700804" y="149435"/>
            <a:ext cx="3705688" cy="548640"/>
          </a:xfrm>
          <a:prstGeom prst="rect">
            <a:avLst/>
          </a:prstGeom>
          <a:noFill/>
        </p:spPr>
        <p:txBody>
          <a:bodyPr wrap="square">
            <a:spAutoFit/>
          </a:bodyPr>
          <a:lstStyle/>
          <a:p>
            <a:pPr>
              <a:defRPr/>
            </a:pPr>
            <a:r>
              <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骆氏集团简介</a:t>
            </a:r>
            <a:endPar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26" name="组合 25"/>
          <p:cNvGrpSpPr/>
          <p:nvPr/>
        </p:nvGrpSpPr>
        <p:grpSpPr>
          <a:xfrm>
            <a:off x="170814" y="2856865"/>
            <a:ext cx="4616450" cy="1290306"/>
            <a:chOff x="4466325" y="4588439"/>
            <a:chExt cx="2360616" cy="1063526"/>
          </a:xfrm>
        </p:grpSpPr>
        <p:sp>
          <p:nvSpPr>
            <p:cNvPr id="28" name="TextBox 34"/>
            <p:cNvSpPr txBox="1"/>
            <p:nvPr/>
          </p:nvSpPr>
          <p:spPr>
            <a:xfrm>
              <a:off x="5101898" y="5303302"/>
              <a:ext cx="1666666" cy="348663"/>
            </a:xfrm>
            <a:prstGeom prst="rect">
              <a:avLst/>
            </a:prstGeom>
            <a:noFill/>
          </p:spPr>
          <p:txBody>
            <a:bodyPr wrap="square">
              <a:spAutoFit/>
            </a:bodyPr>
            <a:lstStyle/>
            <a:p>
              <a:pPr algn="ctr">
                <a:defRPr/>
              </a:pPr>
              <a:endParaRPr lang="zh-CN" altLang="en-US" sz="2400" b="1" dirty="0">
                <a:latin typeface="微软雅黑" panose="020B0503020204020204" pitchFamily="34" charset="-122"/>
                <a:ea typeface="微软雅黑" panose="020B0503020204020204" pitchFamily="34" charset="-122"/>
              </a:endParaRPr>
            </a:p>
          </p:txBody>
        </p:sp>
        <p:sp>
          <p:nvSpPr>
            <p:cNvPr id="29" name="TextBox 37"/>
            <p:cNvSpPr txBox="1"/>
            <p:nvPr/>
          </p:nvSpPr>
          <p:spPr>
            <a:xfrm>
              <a:off x="4466325" y="4588439"/>
              <a:ext cx="2360616" cy="414528"/>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lvl="0" indent="0" algn="just">
                <a:lnSpc>
                  <a:spcPct val="150000"/>
                </a:lnSpc>
                <a:spcBef>
                  <a:spcPts val="0"/>
                </a:spcBef>
                <a:spcAft>
                  <a:spcPts val="0"/>
                </a:spcAft>
              </a:pPr>
              <a:endParaRPr lang="zh-CN" altLang="en-US" dirty="0">
                <a:solidFill>
                  <a:schemeClr val="tx1"/>
                </a:solidFill>
                <a:sym typeface="幼圆" panose="02010509060101010101" pitchFamily="49" charset="-122"/>
              </a:endParaRPr>
            </a:p>
          </p:txBody>
        </p:sp>
      </p:grpSp>
      <p:cxnSp>
        <p:nvCxnSpPr>
          <p:cNvPr id="2" name="直接连接符 1"/>
          <p:cNvCxnSpPr/>
          <p:nvPr/>
        </p:nvCxnSpPr>
        <p:spPr>
          <a:xfrm>
            <a:off x="-230505" y="662940"/>
            <a:ext cx="762635" cy="825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8475980" y="235585"/>
            <a:ext cx="3442970" cy="483235"/>
          </a:xfrm>
          <a:prstGeom prst="rect">
            <a:avLst/>
          </a:prstGeom>
          <a:noFill/>
        </p:spPr>
        <p:txBody>
          <a:bodyPr wrap="square" rtlCol="0" anchor="t">
            <a:spAutoFit/>
          </a:bodyPr>
          <a:lstStyle/>
          <a:p>
            <a:r>
              <a:rPr lang="en-US" altLang="zh-CN" sz="2400" b="1">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Luoshi  Lubricants</a:t>
            </a:r>
            <a:endParaRPr lang="en-US" altLang="zh-CN" sz="2400" b="1">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pic>
        <p:nvPicPr>
          <p:cNvPr id="8204" name="Picture 2" descr="F:\00-公司通用文件\厂房图片\前老厂房（文档）.jpg"/>
          <p:cNvPicPr>
            <a:picLocks noChangeAspect="1"/>
          </p:cNvPicPr>
          <p:nvPr/>
        </p:nvPicPr>
        <p:blipFill>
          <a:blip r:embed="rId1"/>
          <a:stretch>
            <a:fillRect/>
          </a:stretch>
        </p:blipFill>
        <p:spPr>
          <a:xfrm>
            <a:off x="198755" y="1448435"/>
            <a:ext cx="3018790" cy="3303270"/>
          </a:xfrm>
          <a:prstGeom prst="rect">
            <a:avLst/>
          </a:prstGeom>
          <a:noFill/>
          <a:ln w="9525" cap="flat" cmpd="sng">
            <a:noFill/>
            <a:prstDash val="solid"/>
            <a:miter/>
            <a:headEnd type="none" w="med" len="med"/>
            <a:tailEnd type="none" w="med" len="med"/>
          </a:ln>
        </p:spPr>
      </p:pic>
      <p:pic>
        <p:nvPicPr>
          <p:cNvPr id="8202" name="Picture 3" descr="F:\00-公司通用文件\厂房图片\老厂房（文档）.jpg"/>
          <p:cNvPicPr>
            <a:picLocks noChangeAspect="1"/>
          </p:cNvPicPr>
          <p:nvPr/>
        </p:nvPicPr>
        <p:blipFill>
          <a:blip r:embed="rId2"/>
          <a:stretch>
            <a:fillRect/>
          </a:stretch>
        </p:blipFill>
        <p:spPr>
          <a:xfrm>
            <a:off x="3575050" y="1447800"/>
            <a:ext cx="2676525" cy="1409065"/>
          </a:xfrm>
          <a:prstGeom prst="rect">
            <a:avLst/>
          </a:prstGeom>
          <a:noFill/>
          <a:ln w="9525" cap="flat" cmpd="sng">
            <a:noFill/>
            <a:prstDash val="solid"/>
            <a:miter/>
            <a:headEnd type="none" w="med" len="med"/>
            <a:tailEnd type="none" w="med" len="med"/>
          </a:ln>
        </p:spPr>
      </p:pic>
      <p:pic>
        <p:nvPicPr>
          <p:cNvPr id="9221" name="Picture 10"/>
          <p:cNvPicPr>
            <a:picLocks noChangeAspect="1"/>
          </p:cNvPicPr>
          <p:nvPr/>
        </p:nvPicPr>
        <p:blipFill>
          <a:blip r:embed="rId3" cstate="print"/>
          <a:stretch>
            <a:fillRect/>
          </a:stretch>
        </p:blipFill>
        <p:spPr>
          <a:xfrm>
            <a:off x="3575050" y="3340735"/>
            <a:ext cx="2676525" cy="1409065"/>
          </a:xfrm>
          <a:prstGeom prst="rect">
            <a:avLst/>
          </a:prstGeom>
          <a:noFill/>
          <a:ln w="19050">
            <a:noFill/>
          </a:ln>
        </p:spPr>
      </p:pic>
      <p:sp>
        <p:nvSpPr>
          <p:cNvPr id="4" name="圆角矩形 3"/>
          <p:cNvSpPr/>
          <p:nvPr/>
        </p:nvSpPr>
        <p:spPr>
          <a:xfrm>
            <a:off x="198755" y="5219065"/>
            <a:ext cx="11788775" cy="939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zh-CN" altLang="en-US"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骆氏公司始创于</a:t>
            </a:r>
            <a:r>
              <a:rPr lang="en-US" altLang="zh-CN"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1988</a:t>
            </a:r>
            <a:r>
              <a:rPr lang="zh-CN" altLang="en-US"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年，2008年成立集团公司，旗下拥有橡胶工业、铝品</a:t>
            </a:r>
            <a:r>
              <a:rPr lang="zh-CN" altLang="en-US"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工业、</a:t>
            </a:r>
            <a:r>
              <a:rPr lang="zh-CN" altLang="en-US"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panose="020B0604020202020204" pitchFamily="34" charset="0"/>
              </a:rPr>
              <a:t>汽车及工业用润滑油品</a:t>
            </a:r>
            <a:r>
              <a:rPr lang="zh-CN" altLang="en-US"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、旅游</a:t>
            </a:r>
            <a:r>
              <a:rPr lang="zh-CN" altLang="en-US"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panose="020B0604020202020204" pitchFamily="34" charset="0"/>
              </a:rPr>
              <a:t>地产和投资</a:t>
            </a:r>
            <a:r>
              <a:rPr lang="zh-CN" altLang="en-US"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panose="020B0604020202020204" pitchFamily="34" charset="0"/>
              </a:rPr>
              <a:t>公司，拥有员工1500余人，年创产值近10亿元。</a:t>
            </a:r>
            <a:endParaRPr lang="zh-CN" altLang="en-US"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panose="020B0604020202020204" pitchFamily="34" charset="0"/>
            </a:endParaRPr>
          </a:p>
          <a:p>
            <a:pPr>
              <a:lnSpc>
                <a:spcPct val="120000"/>
              </a:lnSpc>
            </a:pPr>
            <a:endParaRPr lang="zh-CN" altLang="en-US"/>
          </a:p>
        </p:txBody>
      </p:sp>
      <p:pic>
        <p:nvPicPr>
          <p:cNvPr id="7170" name="Picture 5"/>
          <p:cNvPicPr>
            <a:picLocks noChangeAspect="1" noChangeArrowheads="1"/>
          </p:cNvPicPr>
          <p:nvPr/>
        </p:nvPicPr>
        <p:blipFill>
          <a:blip r:embed="rId4" cstate="print"/>
          <a:srcRect/>
          <a:stretch>
            <a:fillRect/>
          </a:stretch>
        </p:blipFill>
        <p:spPr bwMode="auto">
          <a:xfrm>
            <a:off x="6455410" y="1447800"/>
            <a:ext cx="5345430" cy="3304540"/>
          </a:xfrm>
          <a:prstGeom prst="rect">
            <a:avLst/>
          </a:prstGeom>
          <a:noFill/>
          <a:ln w="9525">
            <a:noFill/>
            <a:miter lim="800000"/>
            <a:headEnd/>
            <a:tailEnd/>
          </a:ln>
        </p:spPr>
      </p:pic>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par>
                                <p:cTn id="14" presetID="22" presetClass="entr" presetSubtype="4"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nodeType="withEffect">
                                  <p:stCondLst>
                                    <p:cond delay="0"/>
                                  </p:stCondLst>
                                  <p:childTnLst>
                                    <p:set>
                                      <p:cBhvr>
                                        <p:cTn id="21" dur="1" fill="hold">
                                          <p:stCondLst>
                                            <p:cond delay="0"/>
                                          </p:stCondLst>
                                        </p:cTn>
                                        <p:tgtEl>
                                          <p:spTgt spid="8204"/>
                                        </p:tgtEl>
                                        <p:attrNameLst>
                                          <p:attrName>style.visibility</p:attrName>
                                        </p:attrNameLst>
                                      </p:cBhvr>
                                      <p:to>
                                        <p:strVal val="visible"/>
                                      </p:to>
                                    </p:set>
                                    <p:animEffect transition="in" filter="wipe(down)">
                                      <p:cBhvr>
                                        <p:cTn id="22" dur="500"/>
                                        <p:tgtEl>
                                          <p:spTgt spid="8204"/>
                                        </p:tgtEl>
                                      </p:cBhvr>
                                    </p:animEffect>
                                  </p:childTnLst>
                                </p:cTn>
                              </p:par>
                              <p:par>
                                <p:cTn id="23" presetID="22" presetClass="entr" presetSubtype="4" fill="hold" nodeType="withEffect">
                                  <p:stCondLst>
                                    <p:cond delay="0"/>
                                  </p:stCondLst>
                                  <p:childTnLst>
                                    <p:set>
                                      <p:cBhvr>
                                        <p:cTn id="24" dur="1" fill="hold">
                                          <p:stCondLst>
                                            <p:cond delay="0"/>
                                          </p:stCondLst>
                                        </p:cTn>
                                        <p:tgtEl>
                                          <p:spTgt spid="8202"/>
                                        </p:tgtEl>
                                        <p:attrNameLst>
                                          <p:attrName>style.visibility</p:attrName>
                                        </p:attrNameLst>
                                      </p:cBhvr>
                                      <p:to>
                                        <p:strVal val="visible"/>
                                      </p:to>
                                    </p:set>
                                    <p:animEffect transition="in" filter="wipe(down)">
                                      <p:cBhvr>
                                        <p:cTn id="25" dur="500"/>
                                        <p:tgtEl>
                                          <p:spTgt spid="8202"/>
                                        </p:tgtEl>
                                      </p:cBhvr>
                                    </p:animEffect>
                                  </p:childTnLst>
                                </p:cTn>
                              </p:par>
                              <p:par>
                                <p:cTn id="26" presetID="22" presetClass="entr" presetSubtype="4" fill="hold" nodeType="withEffect">
                                  <p:stCondLst>
                                    <p:cond delay="0"/>
                                  </p:stCondLst>
                                  <p:childTnLst>
                                    <p:set>
                                      <p:cBhvr>
                                        <p:cTn id="27" dur="1" fill="hold">
                                          <p:stCondLst>
                                            <p:cond delay="0"/>
                                          </p:stCondLst>
                                        </p:cTn>
                                        <p:tgtEl>
                                          <p:spTgt spid="9221"/>
                                        </p:tgtEl>
                                        <p:attrNameLst>
                                          <p:attrName>style.visibility</p:attrName>
                                        </p:attrNameLst>
                                      </p:cBhvr>
                                      <p:to>
                                        <p:strVal val="visible"/>
                                      </p:to>
                                    </p:set>
                                    <p:animEffect transition="in" filter="wipe(down)">
                                      <p:cBhvr>
                                        <p:cTn id="28" dur="500"/>
                                        <p:tgtEl>
                                          <p:spTgt spid="9221"/>
                                        </p:tgtEl>
                                      </p:cBhvr>
                                    </p:animEffect>
                                  </p:childTnLst>
                                </p:cTn>
                              </p:par>
                              <p:par>
                                <p:cTn id="29" presetID="22" presetClass="entr" presetSubtype="4" fill="hold" grpId="1"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par>
                                <p:cTn id="32" presetID="22" presetClass="entr" presetSubtype="4" fill="hold" nodeType="withEffect">
                                  <p:stCondLst>
                                    <p:cond delay="0"/>
                                  </p:stCondLst>
                                  <p:childTnLst>
                                    <p:set>
                                      <p:cBhvr>
                                        <p:cTn id="33" dur="1" fill="hold">
                                          <p:stCondLst>
                                            <p:cond delay="0"/>
                                          </p:stCondLst>
                                        </p:cTn>
                                        <p:tgtEl>
                                          <p:spTgt spid="7170"/>
                                        </p:tgtEl>
                                        <p:attrNameLst>
                                          <p:attrName>style.visibility</p:attrName>
                                        </p:attrNameLst>
                                      </p:cBhvr>
                                      <p:to>
                                        <p:strVal val="visible"/>
                                      </p:to>
                                    </p:set>
                                    <p:animEffect transition="in" filter="wipe(down)">
                                      <p:cBhvr>
                                        <p:cTn id="34" dur="500"/>
                                        <p:tgtEl>
                                          <p:spTgt spid="7170"/>
                                        </p:tgtEl>
                                      </p:cBhvr>
                                    </p:animEffect>
                                  </p:childTnLst>
                                </p:cTn>
                              </p:par>
                              <p:par>
                                <p:cTn id="35" presetID="22" presetClass="entr" presetSubtype="4"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6" grpId="0"/>
      <p:bldP spid="3" grpId="0"/>
      <p:bldP spid="4" grpId="1"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570926" y="663077"/>
            <a:ext cx="1057154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67160" y="23150"/>
            <a:ext cx="1133644" cy="1015663"/>
          </a:xfrm>
          <a:prstGeom prst="rect">
            <a:avLst/>
          </a:prstGeom>
          <a:noFill/>
        </p:spPr>
        <p:txBody>
          <a:bodyPr wrap="none" rtlCol="0">
            <a:spAutoFit/>
          </a:bodyPr>
          <a:lstStyle/>
          <a:p>
            <a:r>
              <a:rPr lang="en-US" altLang="zh-CN" sz="6000" b="1" dirty="0" smtClean="0">
                <a:solidFill>
                  <a:srgbClr val="C00000"/>
                </a:solidFill>
                <a:latin typeface="微软雅黑" panose="020B0503020204020204" pitchFamily="34" charset="-122"/>
                <a:ea typeface="微软雅黑" panose="020B0503020204020204" pitchFamily="34" charset="-122"/>
              </a:rPr>
              <a:t>01</a:t>
            </a:r>
            <a:endParaRPr lang="zh-CN" altLang="en-US" sz="6000" b="1" dirty="0">
              <a:solidFill>
                <a:srgbClr val="C00000"/>
              </a:solidFill>
              <a:latin typeface="微软雅黑" panose="020B0503020204020204" pitchFamily="34" charset="-122"/>
              <a:ea typeface="微软雅黑" panose="020B0503020204020204" pitchFamily="34" charset="-122"/>
            </a:endParaRPr>
          </a:p>
        </p:txBody>
      </p:sp>
      <p:sp>
        <p:nvSpPr>
          <p:cNvPr id="11" name="矩形 10"/>
          <p:cNvSpPr/>
          <p:nvPr/>
        </p:nvSpPr>
        <p:spPr>
          <a:xfrm>
            <a:off x="-176530" y="6724650"/>
            <a:ext cx="12488545" cy="1066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5"/>
          <p:cNvSpPr txBox="1"/>
          <p:nvPr/>
        </p:nvSpPr>
        <p:spPr>
          <a:xfrm>
            <a:off x="1700530" y="149225"/>
            <a:ext cx="5499100" cy="548640"/>
          </a:xfrm>
          <a:prstGeom prst="rect">
            <a:avLst/>
          </a:prstGeom>
          <a:noFill/>
        </p:spPr>
        <p:txBody>
          <a:bodyPr wrap="square">
            <a:spAutoFit/>
          </a:bodyPr>
          <a:lstStyle/>
          <a:p>
            <a:pPr>
              <a:defRPr/>
            </a:pPr>
            <a:r>
              <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骆氏集团</a:t>
            </a:r>
            <a:r>
              <a:rPr lang="en-US" altLang="zh-CN"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发展历程</a:t>
            </a:r>
            <a:endPar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9" name="TextBox 32"/>
          <p:cNvSpPr txBox="1"/>
          <p:nvPr/>
        </p:nvSpPr>
        <p:spPr>
          <a:xfrm>
            <a:off x="8237220" y="1101725"/>
            <a:ext cx="2152015" cy="483235"/>
          </a:xfrm>
          <a:prstGeom prst="rect">
            <a:avLst/>
          </a:prstGeom>
          <a:noFill/>
        </p:spPr>
        <p:txBody>
          <a:bodyPr wrap="square">
            <a:spAutoFit/>
          </a:bodyPr>
          <a:lstStyle/>
          <a:p>
            <a:pPr>
              <a:defRPr/>
            </a:pPr>
            <a:r>
              <a:rPr lang="zh-CN" altLang="en-US" sz="2400" b="1" dirty="0">
                <a:latin typeface="微软雅黑" panose="020B0503020204020204" pitchFamily="34" charset="-122"/>
                <a:ea typeface="微软雅黑" panose="020B0503020204020204" pitchFamily="34" charset="-122"/>
              </a:rPr>
              <a:t>旗下分支机构</a:t>
            </a:r>
            <a:endParaRPr lang="zh-CN" altLang="en-US" sz="2400" b="1" dirty="0">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230505" y="662940"/>
            <a:ext cx="762635" cy="825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5640070" y="1737360"/>
            <a:ext cx="6376670" cy="4345940"/>
            <a:chOff x="7252" y="2237"/>
            <a:chExt cx="11823" cy="6876"/>
          </a:xfrm>
        </p:grpSpPr>
        <p:pic>
          <p:nvPicPr>
            <p:cNvPr id="60" name="Picture 2"/>
            <p:cNvPicPr>
              <a:picLocks noChangeAspect="1" noChangeArrowheads="1"/>
            </p:cNvPicPr>
            <p:nvPr/>
          </p:nvPicPr>
          <p:blipFill>
            <a:blip r:embed="rId1" cstate="print"/>
            <a:srcRect/>
            <a:stretch>
              <a:fillRect/>
            </a:stretch>
          </p:blipFill>
          <p:spPr bwMode="auto">
            <a:xfrm>
              <a:off x="13408" y="6627"/>
              <a:ext cx="3263" cy="58"/>
            </a:xfrm>
            <a:prstGeom prst="rect">
              <a:avLst/>
            </a:prstGeom>
            <a:noFill/>
            <a:ln w="9525">
              <a:noFill/>
              <a:miter lim="800000"/>
              <a:headEnd/>
              <a:tailEnd/>
            </a:ln>
            <a:effectLst/>
          </p:spPr>
        </p:pic>
        <p:pic>
          <p:nvPicPr>
            <p:cNvPr id="61" name="Picture 2"/>
            <p:cNvPicPr>
              <a:picLocks noChangeAspect="1" noChangeArrowheads="1"/>
            </p:cNvPicPr>
            <p:nvPr/>
          </p:nvPicPr>
          <p:blipFill>
            <a:blip r:embed="rId1" cstate="print"/>
            <a:srcRect/>
            <a:stretch>
              <a:fillRect/>
            </a:stretch>
          </p:blipFill>
          <p:spPr bwMode="auto">
            <a:xfrm>
              <a:off x="13408" y="7815"/>
              <a:ext cx="3263" cy="58"/>
            </a:xfrm>
            <a:prstGeom prst="rect">
              <a:avLst/>
            </a:prstGeom>
            <a:noFill/>
            <a:ln w="9525">
              <a:noFill/>
              <a:miter lim="800000"/>
              <a:headEnd/>
              <a:tailEnd/>
            </a:ln>
            <a:effectLst/>
          </p:spPr>
        </p:pic>
        <p:pic>
          <p:nvPicPr>
            <p:cNvPr id="63" name="Picture 2"/>
            <p:cNvPicPr>
              <a:picLocks noChangeAspect="1" noChangeArrowheads="1"/>
            </p:cNvPicPr>
            <p:nvPr/>
          </p:nvPicPr>
          <p:blipFill>
            <a:blip r:embed="rId1" cstate="print"/>
            <a:srcRect/>
            <a:stretch>
              <a:fillRect/>
            </a:stretch>
          </p:blipFill>
          <p:spPr bwMode="auto">
            <a:xfrm>
              <a:off x="10122" y="8500"/>
              <a:ext cx="3263" cy="58"/>
            </a:xfrm>
            <a:prstGeom prst="rect">
              <a:avLst/>
            </a:prstGeom>
            <a:noFill/>
            <a:ln w="9525">
              <a:noFill/>
              <a:miter lim="800000"/>
              <a:headEnd/>
              <a:tailEnd/>
            </a:ln>
            <a:effectLst/>
          </p:spPr>
        </p:pic>
        <p:pic>
          <p:nvPicPr>
            <p:cNvPr id="64" name="Picture 2"/>
            <p:cNvPicPr>
              <a:picLocks noChangeAspect="1" noChangeArrowheads="1"/>
            </p:cNvPicPr>
            <p:nvPr/>
          </p:nvPicPr>
          <p:blipFill>
            <a:blip r:embed="rId1" cstate="print"/>
            <a:srcRect/>
            <a:stretch>
              <a:fillRect/>
            </a:stretch>
          </p:blipFill>
          <p:spPr bwMode="auto">
            <a:xfrm>
              <a:off x="10164" y="6948"/>
              <a:ext cx="3263" cy="58"/>
            </a:xfrm>
            <a:prstGeom prst="rect">
              <a:avLst/>
            </a:prstGeom>
            <a:noFill/>
            <a:ln w="9525">
              <a:noFill/>
              <a:miter lim="800000"/>
              <a:headEnd/>
              <a:tailEnd/>
            </a:ln>
            <a:effectLst/>
          </p:spPr>
        </p:pic>
        <p:pic>
          <p:nvPicPr>
            <p:cNvPr id="65" name="Picture 2"/>
            <p:cNvPicPr>
              <a:picLocks noChangeAspect="1" noChangeArrowheads="1"/>
            </p:cNvPicPr>
            <p:nvPr/>
          </p:nvPicPr>
          <p:blipFill>
            <a:blip r:embed="rId1" cstate="print"/>
            <a:srcRect/>
            <a:stretch>
              <a:fillRect/>
            </a:stretch>
          </p:blipFill>
          <p:spPr bwMode="auto">
            <a:xfrm>
              <a:off x="10136" y="5312"/>
              <a:ext cx="3263" cy="58"/>
            </a:xfrm>
            <a:prstGeom prst="rect">
              <a:avLst/>
            </a:prstGeom>
            <a:noFill/>
            <a:ln w="9525">
              <a:noFill/>
              <a:miter lim="800000"/>
              <a:headEnd/>
              <a:tailEnd/>
            </a:ln>
            <a:effectLst/>
          </p:spPr>
        </p:pic>
        <p:pic>
          <p:nvPicPr>
            <p:cNvPr id="67" name="Picture 2"/>
            <p:cNvPicPr>
              <a:picLocks noChangeAspect="1" noChangeArrowheads="1"/>
            </p:cNvPicPr>
            <p:nvPr/>
          </p:nvPicPr>
          <p:blipFill>
            <a:blip r:embed="rId1" cstate="print"/>
            <a:srcRect/>
            <a:stretch>
              <a:fillRect/>
            </a:stretch>
          </p:blipFill>
          <p:spPr bwMode="auto">
            <a:xfrm>
              <a:off x="13394" y="5298"/>
              <a:ext cx="3263" cy="58"/>
            </a:xfrm>
            <a:prstGeom prst="rect">
              <a:avLst/>
            </a:prstGeom>
            <a:noFill/>
            <a:ln w="9525">
              <a:noFill/>
              <a:miter lim="800000"/>
              <a:headEnd/>
              <a:tailEnd/>
            </a:ln>
            <a:effectLst/>
          </p:spPr>
        </p:pic>
        <p:cxnSp>
          <p:nvCxnSpPr>
            <p:cNvPr id="68" name="形状 18"/>
            <p:cNvCxnSpPr>
              <a:cxnSpLocks noChangeShapeType="1"/>
            </p:cNvCxnSpPr>
            <p:nvPr/>
          </p:nvCxnSpPr>
          <p:spPr bwMode="auto">
            <a:xfrm rot="16200000" flipH="1">
              <a:off x="13214" y="3077"/>
              <a:ext cx="357" cy="2"/>
            </a:xfrm>
            <a:prstGeom prst="bentConnector3">
              <a:avLst>
                <a:gd name="adj1" fmla="val 1588630"/>
              </a:avLst>
            </a:prstGeom>
            <a:noFill/>
            <a:ln w="28575" algn="ctr">
              <a:solidFill>
                <a:schemeClr val="tx1"/>
              </a:solidFill>
              <a:round/>
            </a:ln>
          </p:spPr>
        </p:cxnSp>
        <p:sp>
          <p:nvSpPr>
            <p:cNvPr id="69" name="圆角矩形 68"/>
            <p:cNvSpPr/>
            <p:nvPr/>
          </p:nvSpPr>
          <p:spPr bwMode="auto">
            <a:xfrm>
              <a:off x="12487" y="2237"/>
              <a:ext cx="2424" cy="931"/>
            </a:xfrm>
            <a:prstGeom prst="round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2700000" scaled="1"/>
              <a:tileRect/>
            </a:gradFill>
            <a:ln w="19050" cap="flat" cmpd="sng" algn="ctr">
              <a:noFill/>
              <a:prstDash val="solid"/>
              <a:round/>
              <a:headEnd type="none" w="med" len="med"/>
              <a:tailEnd type="triangle" w="med" len="med"/>
            </a:ln>
            <a:effectLst/>
          </p:spPr>
          <p:txBody>
            <a:bodyPr lIns="90000" tIns="46800" rIns="90000" bIns="46800"/>
            <a:lstStyle/>
            <a:p>
              <a:pPr>
                <a:defRPr/>
              </a:pPr>
              <a:r>
                <a:rPr lang="zh-CN" altLang="en-US" sz="1600" dirty="0">
                  <a:ea typeface="宋体" panose="02010600030101010101" pitchFamily="2" charset="-122"/>
                </a:rPr>
                <a:t>骆氏集团</a:t>
              </a:r>
              <a:endParaRPr lang="en-US" altLang="zh-CN" sz="1600" dirty="0">
                <a:ea typeface="宋体" panose="02010600030101010101" pitchFamily="2" charset="-122"/>
              </a:endParaRPr>
            </a:p>
            <a:p>
              <a:pPr>
                <a:defRPr/>
              </a:pPr>
              <a:r>
                <a:rPr lang="en-US" altLang="zh-CN" sz="1200" dirty="0">
                  <a:ea typeface="宋体" panose="02010600030101010101" pitchFamily="2" charset="-122"/>
                </a:rPr>
                <a:t>Luo’s Group</a:t>
              </a:r>
              <a:endParaRPr lang="en-US" altLang="zh-CN" sz="1200" dirty="0">
                <a:ea typeface="宋体" panose="02010600030101010101" pitchFamily="2" charset="-122"/>
              </a:endParaRPr>
            </a:p>
          </p:txBody>
        </p:sp>
        <p:sp>
          <p:nvSpPr>
            <p:cNvPr id="70" name="圆角矩形 69"/>
            <p:cNvSpPr/>
            <p:nvPr/>
          </p:nvSpPr>
          <p:spPr bwMode="auto">
            <a:xfrm>
              <a:off x="13733" y="4743"/>
              <a:ext cx="5342" cy="1069"/>
            </a:xfrm>
            <a:prstGeom prst="round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2700000" scaled="1"/>
              <a:tileRect/>
            </a:gradFill>
            <a:ln w="19050" cap="flat" cmpd="sng" algn="ctr">
              <a:noFill/>
              <a:prstDash val="solid"/>
              <a:round/>
              <a:headEnd type="none" w="med" len="med"/>
              <a:tailEnd type="triangle" w="med" len="med"/>
            </a:ln>
            <a:effectLst/>
          </p:spPr>
          <p:txBody>
            <a:bodyPr lIns="90000" tIns="46800" rIns="90000" bIns="46800"/>
            <a:lstStyle/>
            <a:p>
              <a:pPr algn="l">
                <a:defRPr/>
              </a:pPr>
              <a:r>
                <a:rPr lang="zh-CN" altLang="en-US" sz="1400" dirty="0">
                  <a:ea typeface="宋体" panose="02010600030101010101" pitchFamily="2" charset="-122"/>
                </a:rPr>
                <a:t>浙江骆氏减震件股份有限公司 </a:t>
              </a:r>
              <a:r>
                <a:rPr lang="en-US" altLang="zh-CN" sz="1200" dirty="0">
                  <a:ea typeface="宋体" panose="02010600030101010101" pitchFamily="2" charset="-122"/>
                </a:rPr>
                <a:t>Zhejiang Luo's Vibration Control Co., Ltd.</a:t>
              </a:r>
              <a:endParaRPr lang="en-US" altLang="zh-CN" sz="1400" dirty="0">
                <a:ea typeface="宋体" panose="02010600030101010101" pitchFamily="2" charset="-122"/>
              </a:endParaRPr>
            </a:p>
          </p:txBody>
        </p:sp>
        <p:sp>
          <p:nvSpPr>
            <p:cNvPr id="71" name="圆角矩形 70"/>
            <p:cNvSpPr/>
            <p:nvPr/>
          </p:nvSpPr>
          <p:spPr bwMode="auto">
            <a:xfrm>
              <a:off x="13734" y="6199"/>
              <a:ext cx="5184" cy="1106"/>
            </a:xfrm>
            <a:prstGeom prst="round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2700000" scaled="1"/>
              <a:tileRect/>
            </a:gradFill>
            <a:ln w="19050" cap="flat" cmpd="sng" algn="ctr">
              <a:noFill/>
              <a:prstDash val="solid"/>
              <a:round/>
              <a:headEnd type="none" w="med" len="med"/>
              <a:tailEnd type="triangle" w="med" len="med"/>
            </a:ln>
            <a:effectLst/>
          </p:spPr>
          <p:txBody>
            <a:bodyPr lIns="90000" tIns="46800" rIns="90000" bIns="46800"/>
            <a:lstStyle/>
            <a:p>
              <a:pPr algn="l">
                <a:defRPr/>
              </a:pPr>
              <a:r>
                <a:rPr lang="zh-CN" altLang="en-US" sz="1400" dirty="0" smtClean="0">
                  <a:ea typeface="宋体" panose="02010600030101010101" pitchFamily="2" charset="-122"/>
                </a:rPr>
                <a:t>上海骆氏减震件有限公司</a:t>
              </a:r>
              <a:endParaRPr lang="en-US" altLang="zh-CN" sz="1400" dirty="0">
                <a:ea typeface="宋体" panose="02010600030101010101" pitchFamily="2" charset="-122"/>
              </a:endParaRPr>
            </a:p>
            <a:p>
              <a:pPr algn="l">
                <a:defRPr/>
              </a:pPr>
              <a:r>
                <a:rPr lang="en-US" altLang="zh-CN" sz="1100" dirty="0">
                  <a:ea typeface="宋体" panose="02010600030101010101" pitchFamily="2" charset="-122"/>
                </a:rPr>
                <a:t>Shanghai Luo's Vibration Control Co., Ltd.</a:t>
              </a:r>
              <a:endParaRPr lang="en-US" altLang="zh-CN" sz="1100" dirty="0">
                <a:ea typeface="宋体" panose="02010600030101010101" pitchFamily="2" charset="-122"/>
              </a:endParaRPr>
            </a:p>
          </p:txBody>
        </p:sp>
        <p:sp>
          <p:nvSpPr>
            <p:cNvPr id="73" name="圆角矩形 72"/>
            <p:cNvSpPr/>
            <p:nvPr/>
          </p:nvSpPr>
          <p:spPr bwMode="auto">
            <a:xfrm>
              <a:off x="7252" y="8095"/>
              <a:ext cx="5903" cy="1018"/>
            </a:xfrm>
            <a:prstGeom prst="round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2700000" scaled="1"/>
              <a:tileRect/>
            </a:gradFill>
            <a:ln w="19050" cap="flat" cmpd="sng" algn="ctr">
              <a:noFill/>
              <a:prstDash val="solid"/>
              <a:round/>
              <a:headEnd type="none" w="med" len="med"/>
              <a:tailEnd type="triangle" w="med" len="med"/>
            </a:ln>
            <a:effectLst/>
          </p:spPr>
          <p:txBody>
            <a:bodyPr lIns="90000" tIns="46800" rIns="90000" bIns="46800"/>
            <a:lstStyle/>
            <a:p>
              <a:pPr algn="l">
                <a:defRPr/>
              </a:pPr>
              <a:r>
                <a:rPr lang="zh-CN" altLang="en-US" sz="1400" dirty="0">
                  <a:ea typeface="宋体" panose="02010600030101010101" pitchFamily="2" charset="-122"/>
                </a:rPr>
                <a:t>安徽骆氏升泰汽车零部件有限公司 </a:t>
              </a:r>
              <a:endParaRPr lang="zh-CN" altLang="en-US" sz="1400" dirty="0">
                <a:ea typeface="宋体" panose="02010600030101010101" pitchFamily="2" charset="-122"/>
              </a:endParaRPr>
            </a:p>
            <a:p>
              <a:pPr algn="l">
                <a:defRPr/>
              </a:pPr>
              <a:r>
                <a:rPr lang="en-US" altLang="zh-CN" sz="1100" dirty="0">
                  <a:ea typeface="宋体" panose="02010600030101010101" pitchFamily="2" charset="-122"/>
                </a:rPr>
                <a:t>Anhui Luo's-</a:t>
              </a:r>
              <a:r>
                <a:rPr lang="en-US" altLang="zh-CN" sz="1100" dirty="0" err="1">
                  <a:ea typeface="宋体" panose="02010600030101010101" pitchFamily="2" charset="-122"/>
                </a:rPr>
                <a:t>Shengtai</a:t>
              </a:r>
              <a:r>
                <a:rPr lang="en-US" altLang="zh-CN" sz="1100" dirty="0">
                  <a:ea typeface="宋体" panose="02010600030101010101" pitchFamily="2" charset="-122"/>
                </a:rPr>
                <a:t> Auto Parts Co., Ltd.</a:t>
              </a:r>
              <a:endParaRPr lang="en-US" altLang="zh-CN" sz="1100" dirty="0">
                <a:ea typeface="宋体" panose="02010600030101010101" pitchFamily="2" charset="-122"/>
              </a:endParaRPr>
            </a:p>
          </p:txBody>
        </p:sp>
        <p:grpSp>
          <p:nvGrpSpPr>
            <p:cNvPr id="74" name="组合 13"/>
            <p:cNvGrpSpPr/>
            <p:nvPr/>
          </p:nvGrpSpPr>
          <p:grpSpPr bwMode="auto">
            <a:xfrm>
              <a:off x="7835" y="4958"/>
              <a:ext cx="4703" cy="2782"/>
              <a:chOff x="421730" y="2557518"/>
              <a:chExt cx="2987585" cy="1366122"/>
            </a:xfrm>
          </p:grpSpPr>
          <p:sp>
            <p:nvSpPr>
              <p:cNvPr id="75" name="圆角矩形 74"/>
              <p:cNvSpPr/>
              <p:nvPr/>
            </p:nvSpPr>
            <p:spPr bwMode="auto">
              <a:xfrm>
                <a:off x="422545" y="2557518"/>
                <a:ext cx="2986107" cy="557073"/>
              </a:xfrm>
              <a:prstGeom prst="round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2700000" scaled="1"/>
                <a:tileRect/>
              </a:gradFill>
              <a:ln w="19050" cap="flat" cmpd="sng" algn="ctr">
                <a:noFill/>
                <a:prstDash val="solid"/>
                <a:round/>
                <a:headEnd type="none" w="med" len="med"/>
                <a:tailEnd type="triangle" w="med" len="med"/>
              </a:ln>
              <a:effectLst/>
            </p:spPr>
            <p:txBody>
              <a:bodyPr lIns="90000" tIns="46800" rIns="90000" bIns="46800"/>
              <a:lstStyle/>
              <a:p>
                <a:pPr algn="l">
                  <a:defRPr/>
                </a:pPr>
                <a:r>
                  <a:rPr lang="zh-CN" altLang="en-US" sz="1400" dirty="0">
                    <a:ea typeface="宋体" panose="02010600030101010101" pitchFamily="2" charset="-122"/>
                  </a:rPr>
                  <a:t>上海骆氏贸易有限公司</a:t>
                </a:r>
                <a:endParaRPr lang="en-US" altLang="zh-CN" sz="1400" dirty="0">
                  <a:ea typeface="宋体" panose="02010600030101010101" pitchFamily="2" charset="-122"/>
                </a:endParaRPr>
              </a:p>
              <a:p>
                <a:pPr algn="l">
                  <a:defRPr/>
                </a:pPr>
                <a:r>
                  <a:rPr lang="en-US" altLang="zh-CN" sz="1200" dirty="0">
                    <a:ea typeface="宋体" panose="02010600030101010101" pitchFamily="2" charset="-122"/>
                  </a:rPr>
                  <a:t>Shanghai </a:t>
                </a:r>
                <a:r>
                  <a:rPr lang="en-US" altLang="zh-CN" sz="1200" dirty="0" err="1">
                    <a:ea typeface="宋体" panose="02010600030101010101" pitchFamily="2" charset="-122"/>
                  </a:rPr>
                  <a:t>Luo's</a:t>
                </a:r>
                <a:r>
                  <a:rPr lang="en-US" altLang="zh-CN" sz="1200" dirty="0">
                    <a:ea typeface="宋体" panose="02010600030101010101" pitchFamily="2" charset="-122"/>
                  </a:rPr>
                  <a:t> Trade Co., Ltd.</a:t>
                </a:r>
                <a:endParaRPr lang="en-US" altLang="zh-CN" sz="1200" dirty="0">
                  <a:ea typeface="宋体" panose="02010600030101010101" pitchFamily="2" charset="-122"/>
                </a:endParaRPr>
              </a:p>
            </p:txBody>
          </p:sp>
          <p:sp>
            <p:nvSpPr>
              <p:cNvPr id="77" name="圆角矩形 76"/>
              <p:cNvSpPr/>
              <p:nvPr/>
            </p:nvSpPr>
            <p:spPr bwMode="auto">
              <a:xfrm>
                <a:off x="421730" y="3339560"/>
                <a:ext cx="2987585" cy="584080"/>
              </a:xfrm>
              <a:prstGeom prst="round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2700000" scaled="1"/>
                <a:tileRect/>
              </a:gradFill>
              <a:ln w="19050" cap="flat" cmpd="sng" algn="ctr">
                <a:noFill/>
                <a:prstDash val="solid"/>
                <a:round/>
                <a:headEnd type="none" w="med" len="med"/>
                <a:tailEnd type="triangle" w="med" len="med"/>
              </a:ln>
              <a:effectLst/>
            </p:spPr>
            <p:txBody>
              <a:bodyPr lIns="90000" tIns="46800" rIns="90000" bIns="46800"/>
              <a:lstStyle/>
              <a:p>
                <a:pPr algn="l">
                  <a:defRPr/>
                </a:pPr>
                <a:r>
                  <a:rPr lang="zh-CN" altLang="en-US" sz="1400" b="1" dirty="0">
                    <a:effectLst>
                      <a:outerShdw blurRad="38100" dist="38100" dir="2700000" algn="tl">
                        <a:srgbClr val="000000">
                          <a:alpha val="43137"/>
                        </a:srgbClr>
                      </a:outerShdw>
                    </a:effectLst>
                    <a:ea typeface="宋体" panose="02010600030101010101" pitchFamily="2" charset="-122"/>
                  </a:rPr>
                  <a:t>上海骆氏油品有限公司</a:t>
                </a:r>
                <a:endParaRPr lang="en-US" altLang="zh-CN" sz="1400" b="1" dirty="0">
                  <a:effectLst>
                    <a:outerShdw blurRad="38100" dist="38100" dir="2700000" algn="tl">
                      <a:srgbClr val="000000">
                        <a:alpha val="43137"/>
                      </a:srgbClr>
                    </a:outerShdw>
                  </a:effectLst>
                  <a:ea typeface="宋体" panose="02010600030101010101" pitchFamily="2" charset="-122"/>
                </a:endParaRPr>
              </a:p>
              <a:p>
                <a:pPr algn="l">
                  <a:defRPr/>
                </a:pPr>
                <a:r>
                  <a:rPr lang="en-US" altLang="zh-CN" sz="1200" b="1" dirty="0">
                    <a:effectLst>
                      <a:outerShdw blurRad="38100" dist="38100" dir="2700000" algn="tl">
                        <a:srgbClr val="000000">
                          <a:alpha val="43137"/>
                        </a:srgbClr>
                      </a:outerShdw>
                    </a:effectLst>
                    <a:ea typeface="宋体" panose="02010600030101010101" pitchFamily="2" charset="-122"/>
                  </a:rPr>
                  <a:t>Shanghai </a:t>
                </a:r>
                <a:r>
                  <a:rPr lang="en-US" altLang="zh-CN" sz="1200" b="1" dirty="0" err="1">
                    <a:effectLst>
                      <a:outerShdw blurRad="38100" dist="38100" dir="2700000" algn="tl">
                        <a:srgbClr val="000000">
                          <a:alpha val="43137"/>
                        </a:srgbClr>
                      </a:outerShdw>
                    </a:effectLst>
                    <a:ea typeface="宋体" panose="02010600030101010101" pitchFamily="2" charset="-122"/>
                  </a:rPr>
                  <a:t>Luo's</a:t>
                </a:r>
                <a:r>
                  <a:rPr lang="en-US" altLang="zh-CN" sz="1200" b="1" dirty="0">
                    <a:effectLst>
                      <a:outerShdw blurRad="38100" dist="38100" dir="2700000" algn="tl">
                        <a:srgbClr val="000000">
                          <a:alpha val="43137"/>
                        </a:srgbClr>
                      </a:outerShdw>
                    </a:effectLst>
                    <a:ea typeface="宋体" panose="02010600030101010101" pitchFamily="2" charset="-122"/>
                  </a:rPr>
                  <a:t> Lubricant Co., Ltd.</a:t>
                </a:r>
                <a:endParaRPr lang="en-US" altLang="zh-CN" sz="1400" b="1" dirty="0">
                  <a:effectLst>
                    <a:outerShdw blurRad="38100" dist="38100" dir="2700000" algn="tl">
                      <a:srgbClr val="000000">
                        <a:alpha val="43137"/>
                      </a:srgbClr>
                    </a:outerShdw>
                  </a:effectLst>
                  <a:ea typeface="宋体" panose="02010600030101010101" pitchFamily="2" charset="-122"/>
                </a:endParaRPr>
              </a:p>
            </p:txBody>
          </p:sp>
        </p:grpSp>
        <p:sp>
          <p:nvSpPr>
            <p:cNvPr id="78" name="圆角矩形 77"/>
            <p:cNvSpPr/>
            <p:nvPr/>
          </p:nvSpPr>
          <p:spPr bwMode="auto">
            <a:xfrm>
              <a:off x="11239" y="3596"/>
              <a:ext cx="4719" cy="914"/>
            </a:xfrm>
            <a:prstGeom prst="round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2700000" scaled="1"/>
              <a:tileRect/>
            </a:gradFill>
            <a:ln w="19050" cap="flat" cmpd="sng" algn="ctr">
              <a:noFill/>
              <a:prstDash val="solid"/>
              <a:round/>
              <a:headEnd type="none" w="med" len="med"/>
              <a:tailEnd type="triangle" w="med" len="med"/>
            </a:ln>
            <a:effectLst/>
          </p:spPr>
          <p:txBody>
            <a:bodyPr lIns="90000" tIns="46800" rIns="90000" bIns="46800"/>
            <a:lstStyle/>
            <a:p>
              <a:pPr algn="l">
                <a:defRPr/>
              </a:pPr>
              <a:r>
                <a:rPr lang="zh-CN" altLang="en-US" sz="1400" dirty="0">
                  <a:ea typeface="宋体" panose="02010600030101010101" pitchFamily="2" charset="-122"/>
                </a:rPr>
                <a:t>玉环骆氏投资有限公司</a:t>
              </a:r>
              <a:endParaRPr lang="en-US" altLang="zh-CN" sz="1400" dirty="0">
                <a:ea typeface="宋体" panose="02010600030101010101" pitchFamily="2" charset="-122"/>
              </a:endParaRPr>
            </a:p>
            <a:p>
              <a:pPr algn="l">
                <a:defRPr/>
              </a:pPr>
              <a:r>
                <a:rPr lang="en-US" altLang="zh-CN" sz="1200" dirty="0" err="1">
                  <a:ea typeface="宋体" panose="02010600030101010101" pitchFamily="2" charset="-122"/>
                </a:rPr>
                <a:t>Yuhuan</a:t>
              </a:r>
              <a:r>
                <a:rPr lang="en-US" altLang="zh-CN" sz="1200" dirty="0">
                  <a:ea typeface="宋体" panose="02010600030101010101" pitchFamily="2" charset="-122"/>
                </a:rPr>
                <a:t> </a:t>
              </a:r>
              <a:r>
                <a:rPr lang="en-US" altLang="zh-CN" sz="1200" dirty="0" err="1">
                  <a:ea typeface="宋体" panose="02010600030101010101" pitchFamily="2" charset="-122"/>
                </a:rPr>
                <a:t>Luo's</a:t>
              </a:r>
              <a:r>
                <a:rPr lang="en-US" altLang="zh-CN" sz="1200" dirty="0">
                  <a:ea typeface="宋体" panose="02010600030101010101" pitchFamily="2" charset="-122"/>
                </a:rPr>
                <a:t> Investment Co., ltd.</a:t>
              </a:r>
              <a:endParaRPr lang="en-US" altLang="zh-CN" sz="1400" dirty="0">
                <a:ea typeface="宋体" panose="02010600030101010101" pitchFamily="2" charset="-122"/>
              </a:endParaRPr>
            </a:p>
          </p:txBody>
        </p:sp>
        <p:cxnSp>
          <p:nvCxnSpPr>
            <p:cNvPr id="80" name="形状 20"/>
            <p:cNvCxnSpPr>
              <a:cxnSpLocks noChangeShapeType="1"/>
            </p:cNvCxnSpPr>
            <p:nvPr/>
          </p:nvCxnSpPr>
          <p:spPr bwMode="auto">
            <a:xfrm rot="5400000">
              <a:off x="12131" y="5213"/>
              <a:ext cx="2872" cy="21"/>
            </a:xfrm>
            <a:prstGeom prst="bentConnector3">
              <a:avLst>
                <a:gd name="adj1" fmla="val 50000"/>
              </a:avLst>
            </a:prstGeom>
            <a:noFill/>
            <a:ln w="19050" algn="ctr">
              <a:noFill/>
              <a:round/>
              <a:tailEnd type="triangle" w="med" len="med"/>
            </a:ln>
          </p:spPr>
        </p:cxnSp>
        <p:sp>
          <p:nvSpPr>
            <p:cNvPr id="81" name="圆角矩形 80"/>
            <p:cNvSpPr/>
            <p:nvPr/>
          </p:nvSpPr>
          <p:spPr bwMode="auto">
            <a:xfrm>
              <a:off x="13734" y="7502"/>
              <a:ext cx="4622" cy="1050"/>
            </a:xfrm>
            <a:prstGeom prst="round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2700000" scaled="1"/>
              <a:tileRect/>
            </a:gradFill>
            <a:ln w="19050" cap="flat" cmpd="sng" algn="ctr">
              <a:noFill/>
              <a:prstDash val="solid"/>
              <a:round/>
              <a:headEnd type="none" w="med" len="med"/>
              <a:tailEnd type="triangle" w="med" len="med"/>
            </a:ln>
            <a:effectLst/>
          </p:spPr>
          <p:txBody>
            <a:bodyPr lIns="90000" tIns="46800" rIns="90000" bIns="46800"/>
            <a:lstStyle/>
            <a:p>
              <a:pPr algn="l">
                <a:defRPr/>
              </a:pPr>
              <a:r>
                <a:rPr lang="zh-CN" altLang="en-US" sz="1400" dirty="0" smtClean="0">
                  <a:ea typeface="宋体" panose="02010600030101010101" pitchFamily="2" charset="-122"/>
                </a:rPr>
                <a:t>江苏</a:t>
              </a:r>
              <a:r>
                <a:rPr lang="zh-CN" sz="1400" dirty="0" smtClean="0">
                  <a:ea typeface="宋体" panose="02010600030101010101" pitchFamily="2" charset="-122"/>
                </a:rPr>
                <a:t>骆氏减震件有限公司</a:t>
              </a:r>
              <a:endParaRPr lang="zh-CN" sz="1400" dirty="0" smtClean="0">
                <a:ea typeface="宋体" panose="02010600030101010101" pitchFamily="2" charset="-122"/>
              </a:endParaRPr>
            </a:p>
            <a:p>
              <a:pPr algn="l">
                <a:defRPr/>
              </a:pPr>
              <a:r>
                <a:rPr lang="en-US" altLang="zh-CN" sz="1100" dirty="0">
                  <a:ea typeface="宋体" panose="02010600030101010101" pitchFamily="2" charset="-122"/>
                  <a:sym typeface="+mn-ea"/>
                </a:rPr>
                <a:t>Jiangsu Luo's Vibration Control Co., Ltd.</a:t>
              </a:r>
              <a:endParaRPr lang="zh-CN" altLang="en-US" sz="1100" dirty="0" smtClean="0"/>
            </a:p>
          </p:txBody>
        </p:sp>
      </p:grpSp>
      <p:sp>
        <p:nvSpPr>
          <p:cNvPr id="8" name="矩形 7"/>
          <p:cNvSpPr/>
          <p:nvPr/>
        </p:nvSpPr>
        <p:spPr>
          <a:xfrm>
            <a:off x="5519420" y="895985"/>
            <a:ext cx="76200" cy="564578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232410" y="2009775"/>
            <a:ext cx="5179695" cy="3685822"/>
            <a:chOff x="3690877" y="1063553"/>
            <a:chExt cx="6824177" cy="5237887"/>
          </a:xfrm>
        </p:grpSpPr>
        <p:pic>
          <p:nvPicPr>
            <p:cNvPr id="34" name="图片 33" descr="59bOOOPIC39.png"/>
            <p:cNvPicPr>
              <a:picLocks noChangeAspect="1"/>
            </p:cNvPicPr>
            <p:nvPr/>
          </p:nvPicPr>
          <p:blipFill>
            <a:blip r:embed="rId2"/>
            <a:stretch>
              <a:fillRect/>
            </a:stretch>
          </p:blipFill>
          <p:spPr>
            <a:xfrm>
              <a:off x="3690877" y="1063553"/>
              <a:ext cx="4214385" cy="3507456"/>
            </a:xfrm>
            <a:prstGeom prst="rect">
              <a:avLst/>
            </a:prstGeom>
          </p:spPr>
        </p:pic>
        <p:grpSp>
          <p:nvGrpSpPr>
            <p:cNvPr id="6146" name="组合 32"/>
            <p:cNvGrpSpPr/>
            <p:nvPr/>
          </p:nvGrpSpPr>
          <p:grpSpPr bwMode="auto">
            <a:xfrm>
              <a:off x="3899456" y="1232984"/>
              <a:ext cx="6615598" cy="5068456"/>
              <a:chOff x="2726022" y="598073"/>
              <a:chExt cx="8006189" cy="6132956"/>
            </a:xfrm>
          </p:grpSpPr>
          <p:grpSp>
            <p:nvGrpSpPr>
              <p:cNvPr id="6156" name="Group 6"/>
              <p:cNvGrpSpPr/>
              <p:nvPr/>
            </p:nvGrpSpPr>
            <p:grpSpPr bwMode="auto">
              <a:xfrm>
                <a:off x="8232775" y="2789273"/>
                <a:ext cx="2498725" cy="1826101"/>
                <a:chOff x="0" y="-289"/>
                <a:chExt cx="3558" cy="2500"/>
              </a:xfrm>
            </p:grpSpPr>
            <p:pic>
              <p:nvPicPr>
                <p:cNvPr id="6176" name="Picture 7" descr="工厂-4"/>
                <p:cNvPicPr>
                  <a:picLocks noChangeAspect="1" noChangeArrowheads="1"/>
                </p:cNvPicPr>
                <p:nvPr/>
              </p:nvPicPr>
              <p:blipFill>
                <a:blip r:embed="rId3" cstate="print"/>
                <a:srcRect/>
                <a:stretch>
                  <a:fillRect/>
                </a:stretch>
              </p:blipFill>
              <p:spPr bwMode="auto">
                <a:xfrm>
                  <a:off x="0" y="-289"/>
                  <a:ext cx="3558" cy="1763"/>
                </a:xfrm>
                <a:prstGeom prst="rect">
                  <a:avLst/>
                </a:prstGeom>
                <a:noFill/>
                <a:ln w="9525">
                  <a:noFill/>
                  <a:miter lim="800000"/>
                  <a:headEnd/>
                  <a:tailEnd/>
                </a:ln>
              </p:spPr>
            </p:pic>
            <p:sp>
              <p:nvSpPr>
                <p:cNvPr id="6177" name="Text Box 8"/>
                <p:cNvSpPr txBox="1">
                  <a:spLocks noChangeArrowheads="1"/>
                </p:cNvSpPr>
                <p:nvPr/>
              </p:nvSpPr>
              <p:spPr bwMode="auto">
                <a:xfrm>
                  <a:off x="668" y="1496"/>
                  <a:ext cx="2853" cy="715"/>
                </a:xfrm>
                <a:prstGeom prst="rect">
                  <a:avLst/>
                </a:prstGeom>
                <a:noFill/>
                <a:ln w="9525">
                  <a:noFill/>
                  <a:miter lim="800000"/>
                </a:ln>
              </p:spPr>
              <p:txBody>
                <a:bodyPr wrap="square">
                  <a:spAutoFit/>
                </a:bodyPr>
                <a:lstStyle/>
                <a:p>
                  <a:r>
                    <a:rPr lang="zh-CN" altLang="en-US" sz="1300" dirty="0">
                      <a:latin typeface="微软雅黑" panose="020B0503020204020204" pitchFamily="34" charset="-122"/>
                      <a:ea typeface="微软雅黑" panose="020B0503020204020204" pitchFamily="34" charset="-122"/>
                    </a:rPr>
                    <a:t>安徽工厂</a:t>
                  </a:r>
                  <a:endParaRPr lang="zh-CN" altLang="en-US" sz="1300" dirty="0">
                    <a:latin typeface="微软雅黑" panose="020B0503020204020204" pitchFamily="34" charset="-122"/>
                    <a:ea typeface="微软雅黑" panose="020B0503020204020204" pitchFamily="34" charset="-122"/>
                  </a:endParaRPr>
                </a:p>
              </p:txBody>
            </p:sp>
          </p:grpSp>
          <p:grpSp>
            <p:nvGrpSpPr>
              <p:cNvPr id="6157" name="Group 9"/>
              <p:cNvGrpSpPr/>
              <p:nvPr/>
            </p:nvGrpSpPr>
            <p:grpSpPr bwMode="auto">
              <a:xfrm>
                <a:off x="8232775" y="598073"/>
                <a:ext cx="2499436" cy="1951292"/>
                <a:chOff x="0" y="-776"/>
                <a:chExt cx="3515" cy="2535"/>
              </a:xfrm>
            </p:grpSpPr>
            <p:pic>
              <p:nvPicPr>
                <p:cNvPr id="6174" name="Picture 10" descr="工厂鸟瞰图-ppt"/>
                <p:cNvPicPr>
                  <a:picLocks noChangeAspect="1" noChangeArrowheads="1"/>
                </p:cNvPicPr>
                <p:nvPr/>
              </p:nvPicPr>
              <p:blipFill>
                <a:blip r:embed="rId4" cstate="print"/>
                <a:srcRect/>
                <a:stretch>
                  <a:fillRect/>
                </a:stretch>
              </p:blipFill>
              <p:spPr bwMode="auto">
                <a:xfrm>
                  <a:off x="0" y="-776"/>
                  <a:ext cx="3515" cy="1814"/>
                </a:xfrm>
                <a:prstGeom prst="rect">
                  <a:avLst/>
                </a:prstGeom>
                <a:noFill/>
                <a:ln w="9525">
                  <a:noFill/>
                  <a:miter lim="800000"/>
                  <a:headEnd/>
                  <a:tailEnd/>
                </a:ln>
              </p:spPr>
            </p:pic>
            <p:sp>
              <p:nvSpPr>
                <p:cNvPr id="6175" name="Text Box 11"/>
                <p:cNvSpPr txBox="1">
                  <a:spLocks noChangeArrowheads="1"/>
                </p:cNvSpPr>
                <p:nvPr/>
              </p:nvSpPr>
              <p:spPr bwMode="auto">
                <a:xfrm>
                  <a:off x="497" y="1081"/>
                  <a:ext cx="2949" cy="678"/>
                </a:xfrm>
                <a:prstGeom prst="rect">
                  <a:avLst/>
                </a:prstGeom>
                <a:noFill/>
                <a:ln w="9525">
                  <a:noFill/>
                  <a:miter lim="800000"/>
                </a:ln>
              </p:spPr>
              <p:txBody>
                <a:bodyPr wrap="square">
                  <a:spAutoFit/>
                </a:bodyPr>
                <a:lstStyle/>
                <a:p>
                  <a:r>
                    <a:rPr lang="zh-CN" altLang="en-US" sz="1300" dirty="0" smtClean="0">
                      <a:latin typeface="微软雅黑" panose="020B0503020204020204" pitchFamily="34" charset="-122"/>
                      <a:ea typeface="微软雅黑" panose="020B0503020204020204" pitchFamily="34" charset="-122"/>
                    </a:rPr>
                    <a:t>海安工业园</a:t>
                  </a:r>
                  <a:endParaRPr lang="zh-CN" altLang="en-US" sz="1300" dirty="0" smtClean="0">
                    <a:latin typeface="微软雅黑" panose="020B0503020204020204" pitchFamily="34" charset="-122"/>
                    <a:ea typeface="微软雅黑" panose="020B0503020204020204" pitchFamily="34" charset="-122"/>
                  </a:endParaRPr>
                </a:p>
              </p:txBody>
            </p:sp>
          </p:grpSp>
          <p:grpSp>
            <p:nvGrpSpPr>
              <p:cNvPr id="6158" name="Group 12"/>
              <p:cNvGrpSpPr/>
              <p:nvPr/>
            </p:nvGrpSpPr>
            <p:grpSpPr bwMode="auto">
              <a:xfrm>
                <a:off x="2726022" y="4773742"/>
                <a:ext cx="2733904" cy="1957287"/>
                <a:chOff x="973" y="-6"/>
                <a:chExt cx="4036" cy="2535"/>
              </a:xfrm>
            </p:grpSpPr>
            <p:pic>
              <p:nvPicPr>
                <p:cNvPr id="6172" name="Picture 13" descr="工厂-1"/>
                <p:cNvPicPr>
                  <a:picLocks noChangeAspect="1" noChangeArrowheads="1"/>
                </p:cNvPicPr>
                <p:nvPr/>
              </p:nvPicPr>
              <p:blipFill>
                <a:blip r:embed="rId5" cstate="print"/>
                <a:srcRect/>
                <a:stretch>
                  <a:fillRect/>
                </a:stretch>
              </p:blipFill>
              <p:spPr bwMode="auto">
                <a:xfrm>
                  <a:off x="973" y="-6"/>
                  <a:ext cx="3559" cy="1801"/>
                </a:xfrm>
                <a:prstGeom prst="rect">
                  <a:avLst/>
                </a:prstGeom>
                <a:noFill/>
                <a:ln w="9525">
                  <a:noFill/>
                  <a:miter lim="800000"/>
                  <a:headEnd/>
                  <a:tailEnd/>
                </a:ln>
              </p:spPr>
            </p:pic>
            <p:sp>
              <p:nvSpPr>
                <p:cNvPr id="6173" name="Text Box 14"/>
                <p:cNvSpPr txBox="1">
                  <a:spLocks noChangeArrowheads="1"/>
                </p:cNvSpPr>
                <p:nvPr/>
              </p:nvSpPr>
              <p:spPr bwMode="auto">
                <a:xfrm>
                  <a:off x="1355" y="1853"/>
                  <a:ext cx="3654" cy="676"/>
                </a:xfrm>
                <a:prstGeom prst="rect">
                  <a:avLst/>
                </a:prstGeom>
                <a:noFill/>
                <a:ln w="9525">
                  <a:noFill/>
                  <a:miter lim="800000"/>
                </a:ln>
              </p:spPr>
              <p:txBody>
                <a:bodyPr wrap="square">
                  <a:spAutoFit/>
                </a:bodyPr>
                <a:lstStyle/>
                <a:p>
                  <a:r>
                    <a:rPr lang="zh-CN" altLang="en-US" sz="1300">
                      <a:latin typeface="微软雅黑" panose="020B0503020204020204" pitchFamily="34" charset="-122"/>
                      <a:ea typeface="微软雅黑" panose="020B0503020204020204" pitchFamily="34" charset="-122"/>
                    </a:rPr>
                    <a:t>浙江玉环工厂</a:t>
                  </a:r>
                  <a:endParaRPr lang="zh-CN" altLang="en-US" sz="1300">
                    <a:latin typeface="微软雅黑" panose="020B0503020204020204" pitchFamily="34" charset="-122"/>
                    <a:ea typeface="微软雅黑" panose="020B0503020204020204" pitchFamily="34" charset="-122"/>
                  </a:endParaRPr>
                </a:p>
              </p:txBody>
            </p:sp>
          </p:grpSp>
          <p:grpSp>
            <p:nvGrpSpPr>
              <p:cNvPr id="6159" name="Group 15"/>
              <p:cNvGrpSpPr/>
              <p:nvPr/>
            </p:nvGrpSpPr>
            <p:grpSpPr bwMode="auto">
              <a:xfrm>
                <a:off x="5498424" y="4778561"/>
                <a:ext cx="2588857" cy="1936338"/>
                <a:chOff x="1044" y="-14"/>
                <a:chExt cx="3821" cy="2481"/>
              </a:xfrm>
            </p:grpSpPr>
            <p:pic>
              <p:nvPicPr>
                <p:cNvPr id="6170" name="Picture 16" descr="工厂-2"/>
                <p:cNvPicPr>
                  <a:picLocks noChangeAspect="1" noChangeArrowheads="1"/>
                </p:cNvPicPr>
                <p:nvPr/>
              </p:nvPicPr>
              <p:blipFill>
                <a:blip r:embed="rId6" cstate="print"/>
                <a:srcRect/>
                <a:stretch>
                  <a:fillRect/>
                </a:stretch>
              </p:blipFill>
              <p:spPr bwMode="auto">
                <a:xfrm>
                  <a:off x="1044" y="-14"/>
                  <a:ext cx="3558" cy="1777"/>
                </a:xfrm>
                <a:prstGeom prst="rect">
                  <a:avLst/>
                </a:prstGeom>
                <a:noFill/>
                <a:ln w="9525">
                  <a:noFill/>
                  <a:miter lim="800000"/>
                  <a:headEnd/>
                  <a:tailEnd/>
                </a:ln>
              </p:spPr>
            </p:pic>
            <p:sp>
              <p:nvSpPr>
                <p:cNvPr id="6171" name="Text Box 17"/>
                <p:cNvSpPr txBox="1">
                  <a:spLocks noChangeArrowheads="1"/>
                </p:cNvSpPr>
                <p:nvPr/>
              </p:nvSpPr>
              <p:spPr bwMode="auto">
                <a:xfrm>
                  <a:off x="1248" y="1798"/>
                  <a:ext cx="3617" cy="669"/>
                </a:xfrm>
                <a:prstGeom prst="rect">
                  <a:avLst/>
                </a:prstGeom>
                <a:noFill/>
                <a:ln w="9525">
                  <a:noFill/>
                  <a:miter lim="800000"/>
                </a:ln>
              </p:spPr>
              <p:txBody>
                <a:bodyPr wrap="square">
                  <a:spAutoFit/>
                </a:bodyPr>
                <a:lstStyle/>
                <a:p>
                  <a:r>
                    <a:rPr lang="zh-CN" altLang="en-US" sz="1300" dirty="0">
                      <a:latin typeface="微软雅黑" panose="020B0503020204020204" pitchFamily="34" charset="-122"/>
                      <a:ea typeface="微软雅黑" panose="020B0503020204020204" pitchFamily="34" charset="-122"/>
                    </a:rPr>
                    <a:t>浙江玉环工厂</a:t>
                  </a:r>
                  <a:endParaRPr lang="zh-CN" altLang="en-US" sz="1300" dirty="0">
                    <a:latin typeface="微软雅黑" panose="020B0503020204020204" pitchFamily="34" charset="-122"/>
                    <a:ea typeface="微软雅黑" panose="020B0503020204020204" pitchFamily="34" charset="-122"/>
                  </a:endParaRPr>
                </a:p>
              </p:txBody>
            </p:sp>
          </p:grpSp>
          <p:sp>
            <p:nvSpPr>
              <p:cNvPr id="6161" name="Line 19"/>
              <p:cNvSpPr>
                <a:spLocks noChangeShapeType="1"/>
              </p:cNvSpPr>
              <p:nvPr/>
            </p:nvSpPr>
            <p:spPr bwMode="auto">
              <a:xfrm rot="3300000">
                <a:off x="7025978" y="852117"/>
                <a:ext cx="577067" cy="2638934"/>
              </a:xfrm>
              <a:prstGeom prst="line">
                <a:avLst/>
              </a:prstGeom>
              <a:noFill/>
              <a:ln w="9525">
                <a:solidFill>
                  <a:srgbClr val="FF6600"/>
                </a:solidFill>
                <a:miter lim="800000"/>
              </a:ln>
            </p:spPr>
            <p:txBody>
              <a:bodyPr/>
              <a:lstStyle/>
              <a:p>
                <a:endParaRPr lang="zh-CN" altLang="en-US"/>
              </a:p>
            </p:txBody>
          </p:sp>
          <p:sp>
            <p:nvSpPr>
              <p:cNvPr id="6163" name="Line 21"/>
              <p:cNvSpPr>
                <a:spLocks noChangeShapeType="1"/>
              </p:cNvSpPr>
              <p:nvPr/>
            </p:nvSpPr>
            <p:spPr bwMode="auto">
              <a:xfrm rot="6600000" flipH="1">
                <a:off x="7315865" y="2246211"/>
                <a:ext cx="58869" cy="1872043"/>
              </a:xfrm>
              <a:prstGeom prst="line">
                <a:avLst/>
              </a:prstGeom>
              <a:noFill/>
              <a:ln w="9525">
                <a:solidFill>
                  <a:srgbClr val="FF6600"/>
                </a:solidFill>
                <a:miter lim="800000"/>
              </a:ln>
            </p:spPr>
            <p:txBody>
              <a:bodyPr/>
              <a:lstStyle/>
              <a:p>
                <a:endParaRPr lang="zh-CN" altLang="en-US"/>
              </a:p>
            </p:txBody>
          </p:sp>
          <p:sp>
            <p:nvSpPr>
              <p:cNvPr id="6164" name="Line 22"/>
              <p:cNvSpPr>
                <a:spLocks noChangeShapeType="1"/>
              </p:cNvSpPr>
              <p:nvPr/>
            </p:nvSpPr>
            <p:spPr bwMode="auto">
              <a:xfrm rot="3300000" flipH="1">
                <a:off x="6257131" y="3683795"/>
                <a:ext cx="2454275" cy="735012"/>
              </a:xfrm>
              <a:prstGeom prst="line">
                <a:avLst/>
              </a:prstGeom>
              <a:noFill/>
              <a:ln w="9525">
                <a:solidFill>
                  <a:srgbClr val="FF6600"/>
                </a:solidFill>
                <a:miter lim="800000"/>
              </a:ln>
            </p:spPr>
            <p:txBody>
              <a:bodyPr/>
              <a:lstStyle/>
              <a:p>
                <a:endParaRPr lang="zh-CN" altLang="en-US"/>
              </a:p>
            </p:txBody>
          </p:sp>
          <p:sp>
            <p:nvSpPr>
              <p:cNvPr id="6165" name="Line 23"/>
              <p:cNvSpPr>
                <a:spLocks noChangeShapeType="1"/>
              </p:cNvSpPr>
              <p:nvPr/>
            </p:nvSpPr>
            <p:spPr bwMode="auto">
              <a:xfrm rot="3300000" flipH="1">
                <a:off x="4688007" y="2539871"/>
                <a:ext cx="672360" cy="3195917"/>
              </a:xfrm>
              <a:prstGeom prst="line">
                <a:avLst/>
              </a:prstGeom>
              <a:noFill/>
              <a:ln w="9525">
                <a:solidFill>
                  <a:srgbClr val="FF6600"/>
                </a:solidFill>
                <a:miter lim="800000"/>
              </a:ln>
            </p:spPr>
            <p:txBody>
              <a:bodyPr/>
              <a:lstStyle/>
              <a:p>
                <a:endParaRPr lang="zh-CN" altLang="en-US"/>
              </a:p>
            </p:txBody>
          </p:sp>
          <p:sp>
            <p:nvSpPr>
              <p:cNvPr id="6166" name="Line 24"/>
              <p:cNvSpPr>
                <a:spLocks noChangeShapeType="1"/>
              </p:cNvSpPr>
              <p:nvPr/>
            </p:nvSpPr>
            <p:spPr bwMode="auto">
              <a:xfrm rot="3300000">
                <a:off x="6008673" y="3764683"/>
                <a:ext cx="1054403" cy="762493"/>
              </a:xfrm>
              <a:prstGeom prst="line">
                <a:avLst/>
              </a:prstGeom>
              <a:noFill/>
              <a:ln w="9525">
                <a:solidFill>
                  <a:srgbClr val="FF6600"/>
                </a:solidFill>
                <a:miter lim="800000"/>
              </a:ln>
            </p:spPr>
            <p:txBody>
              <a:bodyPr/>
              <a:lstStyle/>
              <a:p>
                <a:endParaRPr lang="zh-CN" altLang="en-US"/>
              </a:p>
            </p:txBody>
          </p:sp>
          <p:grpSp>
            <p:nvGrpSpPr>
              <p:cNvPr id="6167" name="Group 25"/>
              <p:cNvGrpSpPr/>
              <p:nvPr/>
            </p:nvGrpSpPr>
            <p:grpSpPr bwMode="auto">
              <a:xfrm>
                <a:off x="8256057" y="4773287"/>
                <a:ext cx="2453218" cy="1942205"/>
                <a:chOff x="66" y="-13"/>
                <a:chExt cx="3558" cy="2563"/>
              </a:xfrm>
            </p:grpSpPr>
            <p:pic>
              <p:nvPicPr>
                <p:cNvPr id="6168" name="Picture 26" descr="工厂-3"/>
                <p:cNvPicPr>
                  <a:picLocks noChangeAspect="1" noChangeArrowheads="1"/>
                </p:cNvPicPr>
                <p:nvPr/>
              </p:nvPicPr>
              <p:blipFill>
                <a:blip r:embed="rId7" cstate="print"/>
                <a:srcRect/>
                <a:stretch>
                  <a:fillRect/>
                </a:stretch>
              </p:blipFill>
              <p:spPr bwMode="auto">
                <a:xfrm>
                  <a:off x="66" y="-13"/>
                  <a:ext cx="3558" cy="1821"/>
                </a:xfrm>
                <a:prstGeom prst="rect">
                  <a:avLst/>
                </a:prstGeom>
                <a:noFill/>
                <a:ln w="9525">
                  <a:noFill/>
                  <a:miter lim="800000"/>
                  <a:headEnd/>
                  <a:tailEnd/>
                </a:ln>
              </p:spPr>
            </p:pic>
            <p:sp>
              <p:nvSpPr>
                <p:cNvPr id="6169" name="Text Box 27"/>
                <p:cNvSpPr txBox="1">
                  <a:spLocks noChangeArrowheads="1"/>
                </p:cNvSpPr>
                <p:nvPr/>
              </p:nvSpPr>
              <p:spPr bwMode="auto">
                <a:xfrm>
                  <a:off x="560" y="1861"/>
                  <a:ext cx="2944" cy="689"/>
                </a:xfrm>
                <a:prstGeom prst="rect">
                  <a:avLst/>
                </a:prstGeom>
                <a:noFill/>
                <a:ln w="9525">
                  <a:noFill/>
                  <a:miter lim="800000"/>
                </a:ln>
              </p:spPr>
              <p:txBody>
                <a:bodyPr wrap="square">
                  <a:spAutoFit/>
                </a:bodyPr>
                <a:lstStyle/>
                <a:p>
                  <a:r>
                    <a:rPr lang="zh-CN" altLang="en-US" sz="1300" dirty="0">
                      <a:latin typeface="微软雅黑" panose="020B0503020204020204" pitchFamily="34" charset="-122"/>
                      <a:ea typeface="微软雅黑" panose="020B0503020204020204" pitchFamily="34" charset="-122"/>
                    </a:rPr>
                    <a:t>上海工厂</a:t>
                  </a:r>
                  <a:endParaRPr lang="zh-CN" altLang="en-US" sz="1300" dirty="0">
                    <a:latin typeface="微软雅黑" panose="020B0503020204020204" pitchFamily="34" charset="-122"/>
                    <a:ea typeface="微软雅黑" panose="020B0503020204020204" pitchFamily="34" charset="-122"/>
                  </a:endParaRPr>
                </a:p>
              </p:txBody>
            </p:sp>
          </p:grpSp>
        </p:grpSp>
      </p:grpSp>
      <p:sp>
        <p:nvSpPr>
          <p:cNvPr id="4" name="圆角矩形 3"/>
          <p:cNvSpPr/>
          <p:nvPr/>
        </p:nvSpPr>
        <p:spPr>
          <a:xfrm>
            <a:off x="1570990" y="1038225"/>
            <a:ext cx="2710815" cy="6102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tx1"/>
                </a:solidFill>
                <a:latin typeface="微软雅黑" panose="020B0503020204020204" pitchFamily="34" charset="-122"/>
                <a:ea typeface="微软雅黑" panose="020B0503020204020204" pitchFamily="34" charset="-122"/>
              </a:rPr>
              <a:t>工厂分布</a:t>
            </a:r>
            <a:endParaRPr lang="zh-CN" altLang="en-US" sz="2400" b="1">
              <a:solidFill>
                <a:schemeClr val="tx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8465185" y="247015"/>
            <a:ext cx="3442970" cy="483235"/>
          </a:xfrm>
          <a:prstGeom prst="rect">
            <a:avLst/>
          </a:prstGeom>
          <a:noFill/>
        </p:spPr>
        <p:txBody>
          <a:bodyPr wrap="square" rtlCol="0" anchor="t">
            <a:spAutoFit/>
          </a:bodyPr>
          <a:lstStyle/>
          <a:p>
            <a:r>
              <a:rPr lang="en-US" altLang="zh-CN" sz="2400" b="1">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Luoshi  Lubricants</a:t>
            </a:r>
            <a:endParaRPr lang="en-US" altLang="zh-CN" sz="2400" b="1">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wipe(down)">
                                      <p:cBhvr>
                                        <p:cTn id="10" dur="500"/>
                                        <p:tgtEl>
                                          <p:spTgt spid="49"/>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down)">
                                      <p:cBhvr>
                                        <p:cTn id="19" dur="500"/>
                                        <p:tgtEl>
                                          <p:spTgt spid="42"/>
                                        </p:tgtEl>
                                      </p:cBhvr>
                                    </p:animEffect>
                                  </p:childTnLst>
                                </p:cTn>
                              </p:par>
                              <p:par>
                                <p:cTn id="20" presetID="22" presetClass="entr" presetSubtype="4"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00"/>
                                        <p:tgtEl>
                                          <p:spTgt spid="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2" presetClass="entr" presetSubtype="4"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49" grpId="0"/>
      <p:bldP spid="8" grpId="0" animBg="1"/>
      <p:bldP spid="4" grpId="1" animBg="1"/>
      <p:bldP spid="6" grpId="0"/>
      <p:bldP spid="16"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descr="39370373_53389816 (2)"/>
          <p:cNvPicPr>
            <a:picLocks noChangeAspect="1"/>
          </p:cNvPicPr>
          <p:nvPr/>
        </p:nvPicPr>
        <p:blipFill>
          <a:blip r:embed="rId1"/>
          <a:srcRect l="8130" t="11672" r="61675" b="65150"/>
          <a:stretch>
            <a:fillRect/>
          </a:stretch>
        </p:blipFill>
        <p:spPr>
          <a:xfrm>
            <a:off x="6333490" y="4732655"/>
            <a:ext cx="2062480" cy="1070610"/>
          </a:xfrm>
          <a:prstGeom prst="roundRect">
            <a:avLst/>
          </a:prstGeom>
        </p:spPr>
      </p:pic>
      <p:cxnSp>
        <p:nvCxnSpPr>
          <p:cNvPr id="5" name="直接连接符 4"/>
          <p:cNvCxnSpPr/>
          <p:nvPr/>
        </p:nvCxnSpPr>
        <p:spPr>
          <a:xfrm>
            <a:off x="1620456" y="671332"/>
            <a:ext cx="1116711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54643" y="671332"/>
            <a:ext cx="829945"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67055" y="22860"/>
            <a:ext cx="1185545" cy="1070610"/>
          </a:xfrm>
          <a:prstGeom prst="rect">
            <a:avLst/>
          </a:prstGeom>
          <a:noFill/>
        </p:spPr>
        <p:txBody>
          <a:bodyPr wrap="square" rtlCol="0">
            <a:spAutoFit/>
          </a:bodyPr>
          <a:lstStyle/>
          <a:p>
            <a:r>
              <a:rPr lang="en-US" altLang="zh-CN" sz="6000" b="1" dirty="0" smtClean="0">
                <a:solidFill>
                  <a:srgbClr val="C00000"/>
                </a:solidFill>
                <a:latin typeface="微软雅黑" panose="020B0503020204020204" pitchFamily="34" charset="-122"/>
                <a:ea typeface="微软雅黑" panose="020B0503020204020204" pitchFamily="34" charset="-122"/>
              </a:rPr>
              <a:t>01</a:t>
            </a:r>
            <a:endParaRPr lang="zh-CN" altLang="en-US" sz="6000" b="1" dirty="0">
              <a:solidFill>
                <a:srgbClr val="C00000"/>
              </a:solidFill>
              <a:latin typeface="微软雅黑" panose="020B0503020204020204" pitchFamily="34" charset="-122"/>
              <a:ea typeface="微软雅黑" panose="020B0503020204020204" pitchFamily="34" charset="-122"/>
            </a:endParaRPr>
          </a:p>
        </p:txBody>
      </p:sp>
      <p:sp>
        <p:nvSpPr>
          <p:cNvPr id="184" name="矩形 183"/>
          <p:cNvSpPr/>
          <p:nvPr/>
        </p:nvSpPr>
        <p:spPr>
          <a:xfrm>
            <a:off x="-416560" y="6724650"/>
            <a:ext cx="14050010" cy="13335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3"/>
          <p:cNvSpPr txBox="1"/>
          <p:nvPr/>
        </p:nvSpPr>
        <p:spPr>
          <a:xfrm>
            <a:off x="1397000" y="137160"/>
            <a:ext cx="3604260" cy="548640"/>
          </a:xfrm>
          <a:prstGeom prst="rect">
            <a:avLst/>
          </a:prstGeom>
          <a:noFill/>
        </p:spPr>
        <p:txBody>
          <a:bodyPr wrap="square" rtlCol="0">
            <a:spAutoFit/>
          </a:bodyPr>
          <a:lstStyle/>
          <a:p>
            <a:pPr algn="ctr"/>
            <a:r>
              <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骆氏集团</a:t>
            </a:r>
            <a:r>
              <a:rPr lang="en-US" altLang="zh-CN"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a:t>
            </a:r>
            <a:r>
              <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产品线</a:t>
            </a:r>
            <a:endParaRPr lang="zh-CN" altLang="en-US"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48" name="TextBox 13"/>
          <p:cNvSpPr txBox="1"/>
          <p:nvPr/>
        </p:nvSpPr>
        <p:spPr>
          <a:xfrm>
            <a:off x="5161280" y="4164330"/>
            <a:ext cx="1922145" cy="287020"/>
          </a:xfrm>
          <a:prstGeom prst="rect">
            <a:avLst/>
          </a:prstGeom>
          <a:noFill/>
        </p:spPr>
        <p:txBody>
          <a:bodyPr wrap="square" rtlCol="0">
            <a:spAutoFit/>
          </a:bodyPr>
          <a:lstStyle/>
          <a:p>
            <a:pPr algn="just"/>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5354320" y="1788795"/>
            <a:ext cx="923290" cy="365760"/>
          </a:xfrm>
          <a:prstGeom prst="rect">
            <a:avLst/>
          </a:prstGeom>
          <a:noFill/>
        </p:spPr>
        <p:txBody>
          <a:bodyPr wrap="square" rtlCol="0">
            <a:spAutoFit/>
          </a:bodyPr>
          <a:lstStyle/>
          <a:p>
            <a:r>
              <a:rPr lang="zh-CN" altLang="en-US" dirty="0" smtClean="0"/>
              <a:t>隔震块</a:t>
            </a:r>
            <a:endParaRPr lang="zh-CN" altLang="en-US" dirty="0"/>
          </a:p>
        </p:txBody>
      </p:sp>
      <p:sp>
        <p:nvSpPr>
          <p:cNvPr id="23" name="TextBox 22"/>
          <p:cNvSpPr txBox="1"/>
          <p:nvPr/>
        </p:nvSpPr>
        <p:spPr>
          <a:xfrm>
            <a:off x="3504565" y="3535045"/>
            <a:ext cx="1050925" cy="365760"/>
          </a:xfrm>
          <a:prstGeom prst="rect">
            <a:avLst/>
          </a:prstGeom>
          <a:noFill/>
        </p:spPr>
        <p:txBody>
          <a:bodyPr wrap="square" rtlCol="0">
            <a:spAutoFit/>
          </a:bodyPr>
          <a:lstStyle/>
          <a:p>
            <a:r>
              <a:rPr lang="zh-CN" altLang="en-US" dirty="0" smtClean="0"/>
              <a:t>控制臂</a:t>
            </a:r>
            <a:endParaRPr lang="zh-CN" altLang="en-US" dirty="0"/>
          </a:p>
        </p:txBody>
      </p:sp>
      <p:pic>
        <p:nvPicPr>
          <p:cNvPr id="40" name="图片 39" descr="123456.png"/>
          <p:cNvPicPr>
            <a:picLocks noChangeAspect="1"/>
          </p:cNvPicPr>
          <p:nvPr/>
        </p:nvPicPr>
        <p:blipFill>
          <a:blip r:embed="rId2"/>
          <a:stretch>
            <a:fillRect/>
          </a:stretch>
        </p:blipFill>
        <p:spPr>
          <a:xfrm>
            <a:off x="3731260" y="1200785"/>
            <a:ext cx="7472680" cy="3802380"/>
          </a:xfrm>
          <a:prstGeom prst="rect">
            <a:avLst/>
          </a:prstGeom>
        </p:spPr>
      </p:pic>
      <p:cxnSp>
        <p:nvCxnSpPr>
          <p:cNvPr id="2" name="直接箭头连接符 1"/>
          <p:cNvCxnSpPr/>
          <p:nvPr/>
        </p:nvCxnSpPr>
        <p:spPr bwMode="auto">
          <a:xfrm>
            <a:off x="5247640" y="2404745"/>
            <a:ext cx="855345" cy="167640"/>
          </a:xfrm>
          <a:prstGeom prst="straightConnector1">
            <a:avLst/>
          </a:prstGeom>
          <a:solidFill>
            <a:srgbClr val="7FB538"/>
          </a:solidFill>
          <a:ln w="15875" cap="flat" cmpd="sng" algn="ctr">
            <a:solidFill>
              <a:srgbClr val="FF0000"/>
            </a:solidFill>
            <a:prstDash val="solid"/>
            <a:round/>
            <a:headEnd type="none" w="med" len="med"/>
            <a:tailEnd type="triangle"/>
          </a:ln>
          <a:effectLst/>
        </p:spPr>
      </p:cxnSp>
      <p:pic>
        <p:nvPicPr>
          <p:cNvPr id="8" name="Picture 21" descr="federbeinlage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940935" y="1423035"/>
            <a:ext cx="632460" cy="543560"/>
          </a:xfrm>
          <a:prstGeom prst="rect">
            <a:avLst/>
          </a:prstGeom>
          <a:noFill/>
          <a:ln w="9525">
            <a:noFill/>
            <a:miter lim="800000"/>
            <a:headEnd/>
            <a:tailEnd/>
          </a:ln>
        </p:spPr>
      </p:pic>
      <p:cxnSp>
        <p:nvCxnSpPr>
          <p:cNvPr id="9" name="直接箭头连接符 8"/>
          <p:cNvCxnSpPr/>
          <p:nvPr/>
        </p:nvCxnSpPr>
        <p:spPr bwMode="auto">
          <a:xfrm>
            <a:off x="4043680" y="3373120"/>
            <a:ext cx="1412875" cy="75565"/>
          </a:xfrm>
          <a:prstGeom prst="straightConnector1">
            <a:avLst/>
          </a:prstGeom>
          <a:solidFill>
            <a:srgbClr val="7FB538"/>
          </a:solidFill>
          <a:ln w="15875" cap="flat" cmpd="sng" algn="ctr">
            <a:solidFill>
              <a:srgbClr val="FF0000"/>
            </a:solidFill>
            <a:prstDash val="solid"/>
            <a:round/>
            <a:headEnd type="none" w="med" len="med"/>
            <a:tailEnd type="triangle"/>
          </a:ln>
          <a:effectLst/>
        </p:spPr>
      </p:cxnSp>
      <p:sp>
        <p:nvSpPr>
          <p:cNvPr id="24" name="TextBox 23"/>
          <p:cNvSpPr txBox="1"/>
          <p:nvPr/>
        </p:nvSpPr>
        <p:spPr>
          <a:xfrm>
            <a:off x="3200400" y="1769110"/>
            <a:ext cx="1733550" cy="365760"/>
          </a:xfrm>
          <a:prstGeom prst="rect">
            <a:avLst/>
          </a:prstGeom>
          <a:noFill/>
        </p:spPr>
        <p:txBody>
          <a:bodyPr wrap="square" rtlCol="0">
            <a:spAutoFit/>
          </a:bodyPr>
          <a:lstStyle/>
          <a:p>
            <a:r>
              <a:rPr lang="zh-CN" altLang="en-US" dirty="0" smtClean="0"/>
              <a:t>发动机悬置</a:t>
            </a:r>
            <a:endParaRPr lang="zh-CN" altLang="en-US" dirty="0"/>
          </a:p>
        </p:txBody>
      </p:sp>
      <p:sp>
        <p:nvSpPr>
          <p:cNvPr id="26" name="TextBox 25"/>
          <p:cNvSpPr txBox="1"/>
          <p:nvPr/>
        </p:nvSpPr>
        <p:spPr>
          <a:xfrm>
            <a:off x="3731895" y="4422140"/>
            <a:ext cx="1276985" cy="365760"/>
          </a:xfrm>
          <a:prstGeom prst="rect">
            <a:avLst/>
          </a:prstGeom>
          <a:noFill/>
        </p:spPr>
        <p:txBody>
          <a:bodyPr wrap="square" rtlCol="0">
            <a:spAutoFit/>
          </a:bodyPr>
          <a:lstStyle/>
          <a:p>
            <a:r>
              <a:rPr lang="zh-CN" altLang="en-US" dirty="0" smtClean="0">
                <a:sym typeface="+mn-ea"/>
              </a:rPr>
              <a:t>抗扭拉杆</a:t>
            </a:r>
            <a:endParaRPr lang="zh-CN" altLang="en-US" dirty="0"/>
          </a:p>
        </p:txBody>
      </p:sp>
      <p:sp>
        <p:nvSpPr>
          <p:cNvPr id="27" name="TextBox 26"/>
          <p:cNvSpPr txBox="1"/>
          <p:nvPr/>
        </p:nvSpPr>
        <p:spPr>
          <a:xfrm>
            <a:off x="5220335" y="4746625"/>
            <a:ext cx="1455420" cy="365760"/>
          </a:xfrm>
          <a:prstGeom prst="rect">
            <a:avLst/>
          </a:prstGeom>
          <a:noFill/>
        </p:spPr>
        <p:txBody>
          <a:bodyPr wrap="square" rtlCol="0">
            <a:spAutoFit/>
          </a:bodyPr>
          <a:lstStyle/>
          <a:p>
            <a:r>
              <a:rPr lang="zh-CN" altLang="en-US" dirty="0" smtClean="0"/>
              <a:t>稳定杆衬套</a:t>
            </a:r>
            <a:endParaRPr lang="zh-CN" altLang="en-US" dirty="0"/>
          </a:p>
        </p:txBody>
      </p:sp>
      <p:sp>
        <p:nvSpPr>
          <p:cNvPr id="28" name="TextBox 27"/>
          <p:cNvSpPr txBox="1"/>
          <p:nvPr/>
        </p:nvSpPr>
        <p:spPr>
          <a:xfrm>
            <a:off x="7904480" y="4518660"/>
            <a:ext cx="1203960" cy="365760"/>
          </a:xfrm>
          <a:prstGeom prst="rect">
            <a:avLst/>
          </a:prstGeom>
          <a:noFill/>
        </p:spPr>
        <p:txBody>
          <a:bodyPr wrap="square" rtlCol="0">
            <a:spAutoFit/>
          </a:bodyPr>
          <a:lstStyle/>
          <a:p>
            <a:r>
              <a:rPr lang="zh-CN" altLang="en-US" dirty="0" smtClean="0"/>
              <a:t>液压衬套</a:t>
            </a:r>
            <a:endParaRPr lang="zh-CN" altLang="en-US" dirty="0"/>
          </a:p>
        </p:txBody>
      </p:sp>
      <p:sp>
        <p:nvSpPr>
          <p:cNvPr id="30" name="TextBox 29"/>
          <p:cNvSpPr txBox="1"/>
          <p:nvPr/>
        </p:nvSpPr>
        <p:spPr>
          <a:xfrm>
            <a:off x="9459595" y="4374515"/>
            <a:ext cx="1217295" cy="365760"/>
          </a:xfrm>
          <a:prstGeom prst="rect">
            <a:avLst/>
          </a:prstGeom>
          <a:noFill/>
        </p:spPr>
        <p:txBody>
          <a:bodyPr wrap="square" rtlCol="0">
            <a:spAutoFit/>
          </a:bodyPr>
          <a:lstStyle/>
          <a:p>
            <a:r>
              <a:rPr lang="zh-CN" altLang="en-US" dirty="0" smtClean="0"/>
              <a:t>后悬衬套</a:t>
            </a:r>
            <a:endParaRPr lang="zh-CN" altLang="en-US" dirty="0"/>
          </a:p>
        </p:txBody>
      </p:sp>
      <p:sp>
        <p:nvSpPr>
          <p:cNvPr id="31" name="TextBox 30"/>
          <p:cNvSpPr txBox="1"/>
          <p:nvPr/>
        </p:nvSpPr>
        <p:spPr>
          <a:xfrm>
            <a:off x="10162540" y="2520315"/>
            <a:ext cx="678815" cy="365760"/>
          </a:xfrm>
          <a:prstGeom prst="rect">
            <a:avLst/>
          </a:prstGeom>
          <a:noFill/>
        </p:spPr>
        <p:txBody>
          <a:bodyPr wrap="square" rtlCol="0">
            <a:spAutoFit/>
          </a:bodyPr>
          <a:lstStyle/>
          <a:p>
            <a:r>
              <a:rPr lang="zh-CN" altLang="en-US" dirty="0" smtClean="0"/>
              <a:t>吊耳</a:t>
            </a:r>
            <a:endParaRPr lang="zh-CN" altLang="en-US" dirty="0"/>
          </a:p>
        </p:txBody>
      </p:sp>
      <p:sp>
        <p:nvSpPr>
          <p:cNvPr id="32" name="TextBox 31"/>
          <p:cNvSpPr txBox="1"/>
          <p:nvPr/>
        </p:nvSpPr>
        <p:spPr>
          <a:xfrm>
            <a:off x="8948420" y="1024890"/>
            <a:ext cx="1122045" cy="365760"/>
          </a:xfrm>
          <a:prstGeom prst="rect">
            <a:avLst/>
          </a:prstGeom>
          <a:noFill/>
        </p:spPr>
        <p:txBody>
          <a:bodyPr wrap="square" rtlCol="0">
            <a:spAutoFit/>
          </a:bodyPr>
          <a:lstStyle/>
          <a:p>
            <a:r>
              <a:rPr lang="zh-CN" altLang="en-US" dirty="0" smtClean="0"/>
              <a:t>吸震器</a:t>
            </a:r>
            <a:endParaRPr lang="zh-CN" altLang="en-US" dirty="0"/>
          </a:p>
        </p:txBody>
      </p:sp>
      <p:sp>
        <p:nvSpPr>
          <p:cNvPr id="33" name="TextBox 32"/>
          <p:cNvSpPr txBox="1"/>
          <p:nvPr/>
        </p:nvSpPr>
        <p:spPr>
          <a:xfrm>
            <a:off x="7039610" y="876300"/>
            <a:ext cx="1670685" cy="365760"/>
          </a:xfrm>
          <a:prstGeom prst="rect">
            <a:avLst/>
          </a:prstGeom>
          <a:noFill/>
        </p:spPr>
        <p:txBody>
          <a:bodyPr wrap="square" rtlCol="0">
            <a:spAutoFit/>
          </a:bodyPr>
          <a:lstStyle/>
          <a:p>
            <a:r>
              <a:rPr lang="zh-CN" altLang="en-US" dirty="0" smtClean="0"/>
              <a:t>变速箱悬置</a:t>
            </a:r>
            <a:endParaRPr lang="zh-CN" altLang="en-US" dirty="0"/>
          </a:p>
        </p:txBody>
      </p:sp>
      <p:pic>
        <p:nvPicPr>
          <p:cNvPr id="35" name="图片 34" descr="{1E1CB94D-EAE0-4646-B8C2-620608E52680}.png"/>
          <p:cNvPicPr>
            <a:picLocks noChangeAspect="1"/>
          </p:cNvPicPr>
          <p:nvPr/>
        </p:nvPicPr>
        <p:blipFill>
          <a:blip r:embed="rId4" cstate="print"/>
          <a:stretch>
            <a:fillRect/>
          </a:stretch>
        </p:blipFill>
        <p:spPr>
          <a:xfrm rot="6282588">
            <a:off x="3723640" y="3009900"/>
            <a:ext cx="549910" cy="802640"/>
          </a:xfrm>
          <a:prstGeom prst="rect">
            <a:avLst/>
          </a:prstGeom>
        </p:spPr>
      </p:pic>
      <p:pic>
        <p:nvPicPr>
          <p:cNvPr id="11" name="图片 10" descr="123.png"/>
          <p:cNvPicPr>
            <a:picLocks noChangeAspect="1"/>
          </p:cNvPicPr>
          <p:nvPr/>
        </p:nvPicPr>
        <p:blipFill>
          <a:blip r:embed="rId5"/>
          <a:stretch>
            <a:fillRect/>
          </a:stretch>
        </p:blipFill>
        <p:spPr>
          <a:xfrm>
            <a:off x="7362825" y="1242060"/>
            <a:ext cx="812800" cy="510540"/>
          </a:xfrm>
          <a:prstGeom prst="rect">
            <a:avLst/>
          </a:prstGeom>
        </p:spPr>
      </p:pic>
      <p:cxnSp>
        <p:nvCxnSpPr>
          <p:cNvPr id="12" name="直接箭头连接符 11"/>
          <p:cNvCxnSpPr/>
          <p:nvPr/>
        </p:nvCxnSpPr>
        <p:spPr>
          <a:xfrm>
            <a:off x="6545580" y="3215005"/>
            <a:ext cx="838200" cy="1191260"/>
          </a:xfrm>
          <a:prstGeom prst="straightConnector1">
            <a:avLst/>
          </a:prstGeom>
          <a:ln>
            <a:solidFill>
              <a:srgbClr val="E50112"/>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5977255" y="2966085"/>
            <a:ext cx="822960" cy="1689735"/>
          </a:xfrm>
          <a:prstGeom prst="straightConnector1">
            <a:avLst/>
          </a:prstGeom>
          <a:ln>
            <a:solidFill>
              <a:srgbClr val="E50112"/>
            </a:solidFill>
            <a:tailEnd type="arrow"/>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4015105" y="6221730"/>
            <a:ext cx="917575" cy="365760"/>
          </a:xfrm>
          <a:prstGeom prst="rect">
            <a:avLst/>
          </a:prstGeom>
          <a:noFill/>
        </p:spPr>
        <p:txBody>
          <a:bodyPr wrap="square" rtlCol="0" anchor="t">
            <a:spAutoFit/>
          </a:bodyPr>
          <a:lstStyle/>
          <a:p>
            <a:r>
              <a:rPr lang="zh-CN" altLang="en-US">
                <a:effectLst>
                  <a:outerShdw blurRad="38100" dist="38100" dir="2700000" algn="tl">
                    <a:srgbClr val="000000">
                      <a:alpha val="43137"/>
                    </a:srgbClr>
                  </a:outerShdw>
                </a:effectLst>
              </a:rPr>
              <a:t>汽机油</a:t>
            </a:r>
            <a:endParaRPr lang="zh-CN" altLang="en-US">
              <a:effectLst>
                <a:outerShdw blurRad="38100" dist="38100" dir="2700000" algn="tl">
                  <a:srgbClr val="000000">
                    <a:alpha val="43137"/>
                  </a:srgbClr>
                </a:outerShdw>
              </a:effectLst>
            </a:endParaRPr>
          </a:p>
        </p:txBody>
      </p:sp>
      <p:sp>
        <p:nvSpPr>
          <p:cNvPr id="10243" name="Freeform 60"/>
          <p:cNvSpPr>
            <a:spLocks noChangeArrowheads="1"/>
          </p:cNvSpPr>
          <p:nvPr/>
        </p:nvSpPr>
        <p:spPr bwMode="auto">
          <a:xfrm>
            <a:off x="602615" y="3312160"/>
            <a:ext cx="586740" cy="596900"/>
          </a:xfrm>
          <a:custGeom>
            <a:avLst/>
            <a:gdLst>
              <a:gd name="T0" fmla="*/ 2147483647 w 437"/>
              <a:gd name="T1" fmla="*/ 2147483647 h 470"/>
              <a:gd name="T2" fmla="*/ 2147483647 w 437"/>
              <a:gd name="T3" fmla="*/ 2147483647 h 470"/>
              <a:gd name="T4" fmla="*/ 2147483647 w 437"/>
              <a:gd name="T5" fmla="*/ 2147483647 h 470"/>
              <a:gd name="T6" fmla="*/ 2147483647 w 437"/>
              <a:gd name="T7" fmla="*/ 2147483647 h 470"/>
              <a:gd name="T8" fmla="*/ 2147483647 w 437"/>
              <a:gd name="T9" fmla="*/ 2147483647 h 470"/>
              <a:gd name="T10" fmla="*/ 2147483647 w 437"/>
              <a:gd name="T11" fmla="*/ 2147483647 h 470"/>
              <a:gd name="T12" fmla="*/ 2147483647 w 437"/>
              <a:gd name="T13" fmla="*/ 2147483647 h 470"/>
              <a:gd name="T14" fmla="*/ 2147483647 w 437"/>
              <a:gd name="T15" fmla="*/ 2147483647 h 470"/>
              <a:gd name="T16" fmla="*/ 2147483647 w 437"/>
              <a:gd name="T17" fmla="*/ 2147483647 h 470"/>
              <a:gd name="T18" fmla="*/ 2147483647 w 437"/>
              <a:gd name="T19" fmla="*/ 2147483647 h 470"/>
              <a:gd name="T20" fmla="*/ 2147483647 w 437"/>
              <a:gd name="T21" fmla="*/ 2147483647 h 470"/>
              <a:gd name="T22" fmla="*/ 2147483647 w 437"/>
              <a:gd name="T23" fmla="*/ 2147483647 h 470"/>
              <a:gd name="T24" fmla="*/ 2147483647 w 437"/>
              <a:gd name="T25" fmla="*/ 2147483647 h 470"/>
              <a:gd name="T26" fmla="*/ 2147483647 w 437"/>
              <a:gd name="T27" fmla="*/ 2147483647 h 470"/>
              <a:gd name="T28" fmla="*/ 2147483647 w 437"/>
              <a:gd name="T29" fmla="*/ 2147483647 h 470"/>
              <a:gd name="T30" fmla="*/ 2147483647 w 437"/>
              <a:gd name="T31" fmla="*/ 2147483647 h 470"/>
              <a:gd name="T32" fmla="*/ 2147483647 w 437"/>
              <a:gd name="T33" fmla="*/ 2147483647 h 470"/>
              <a:gd name="T34" fmla="*/ 2147483647 w 437"/>
              <a:gd name="T35" fmla="*/ 2147483647 h 470"/>
              <a:gd name="T36" fmla="*/ 2147483647 w 437"/>
              <a:gd name="T37" fmla="*/ 2147483647 h 470"/>
              <a:gd name="T38" fmla="*/ 2147483647 w 437"/>
              <a:gd name="T39" fmla="*/ 2147483647 h 470"/>
              <a:gd name="T40" fmla="*/ 2147483647 w 437"/>
              <a:gd name="T41" fmla="*/ 2147483647 h 470"/>
              <a:gd name="T42" fmla="*/ 2147483647 w 437"/>
              <a:gd name="T43" fmla="*/ 2147483647 h 470"/>
              <a:gd name="T44" fmla="*/ 0 w 437"/>
              <a:gd name="T45" fmla="*/ 2147483647 h 470"/>
              <a:gd name="T46" fmla="*/ 0 w 437"/>
              <a:gd name="T47" fmla="*/ 2147483647 h 470"/>
              <a:gd name="T48" fmla="*/ 2147483647 w 437"/>
              <a:gd name="T49" fmla="*/ 2147483647 h 470"/>
              <a:gd name="T50" fmla="*/ 2147483647 w 437"/>
              <a:gd name="T51" fmla="*/ 2147483647 h 470"/>
              <a:gd name="T52" fmla="*/ 2147483647 w 437"/>
              <a:gd name="T53" fmla="*/ 2147483647 h 47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7"/>
              <a:gd name="T82" fmla="*/ 0 h 470"/>
              <a:gd name="T83" fmla="*/ 437 w 437"/>
              <a:gd name="T84" fmla="*/ 470 h 47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3B4449"/>
          </a:solidFill>
          <a:ln w="9525">
            <a:noFill/>
            <a:miter lim="800000"/>
          </a:ln>
        </p:spPr>
        <p:txBody>
          <a:bodyPr/>
          <a:lstStyle/>
          <a:p>
            <a:endParaRPr lang="zh-CN" altLang="zh-CN">
              <a:solidFill>
                <a:srgbClr val="000000"/>
              </a:solidFill>
              <a:latin typeface="Calibri" panose="020F0502020204030204" charset="0"/>
              <a:ea typeface="微软雅黑" panose="020B0503020204020204" pitchFamily="34" charset="-122"/>
              <a:sym typeface="Calibri" panose="020F0502020204030204" charset="0"/>
            </a:endParaRPr>
          </a:p>
        </p:txBody>
      </p:sp>
      <p:sp>
        <p:nvSpPr>
          <p:cNvPr id="10244" name="文本框 86"/>
          <p:cNvSpPr>
            <a:spLocks noChangeArrowheads="1"/>
          </p:cNvSpPr>
          <p:nvPr/>
        </p:nvSpPr>
        <p:spPr bwMode="auto">
          <a:xfrm>
            <a:off x="534035" y="4164330"/>
            <a:ext cx="4189095" cy="1407160"/>
          </a:xfrm>
          <a:prstGeom prst="rect">
            <a:avLst/>
          </a:prstGeom>
          <a:noFill/>
          <a:ln w="9525">
            <a:noFill/>
            <a:miter lim="800000"/>
          </a:ln>
        </p:spPr>
        <p:txBody>
          <a:bodyPr wrap="square">
            <a:spAutoFit/>
          </a:bodyPr>
          <a:lstStyle/>
          <a:p>
            <a:pPr marL="285750" indent="-285750">
              <a:lnSpc>
                <a:spcPct val="120000"/>
              </a:lnSpc>
              <a:buFont typeface="Wingdings" panose="05000000000000000000" pitchFamily="2" charset="2"/>
              <a:buChar char="n"/>
            </a:pPr>
            <a:r>
              <a:rPr lang="zh-CN" altLang="zh-CN" b="1" dirty="0" smtClean="0">
                <a:latin typeface="微软雅黑" panose="020B0503020204020204" pitchFamily="34" charset="-122"/>
                <a:ea typeface="微软雅黑" panose="020B0503020204020204" pitchFamily="34" charset="-122"/>
                <a:sym typeface="+mn-ea"/>
              </a:rPr>
              <a:t>橡胶金属减震件</a:t>
            </a:r>
            <a:endParaRPr lang="en-US"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nSpc>
                <a:spcPct val="120000"/>
              </a:lnSpc>
              <a:buFont typeface="Wingdings" panose="05000000000000000000" pitchFamily="2" charset="2"/>
              <a:buChar char="n"/>
            </a:pPr>
            <a:r>
              <a:rPr lang="zh-CN" altLang="zh-CN" b="1" dirty="0" smtClean="0">
                <a:latin typeface="微软雅黑" panose="020B0503020204020204" pitchFamily="34" charset="-122"/>
                <a:ea typeface="微软雅黑" panose="020B0503020204020204" pitchFamily="34" charset="-122"/>
                <a:sym typeface="微软雅黑" panose="020B0503020204020204" pitchFamily="34" charset="-122"/>
              </a:rPr>
              <a:t>控制臂</a:t>
            </a:r>
            <a:r>
              <a:rPr lang="zh-CN" b="1" dirty="0" smtClean="0">
                <a:latin typeface="微软雅黑" panose="020B0503020204020204" pitchFamily="34" charset="-122"/>
                <a:ea typeface="微软雅黑" panose="020B0503020204020204" pitchFamily="34" charset="-122"/>
                <a:sym typeface="微软雅黑" panose="020B0503020204020204" pitchFamily="34" charset="-122"/>
              </a:rPr>
              <a:t>领域</a:t>
            </a:r>
            <a:endParaRPr lang="zh-CN" b="1" dirty="0" smtClean="0">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nSpc>
                <a:spcPct val="120000"/>
              </a:lnSpc>
              <a:buFont typeface="Wingdings" panose="05000000000000000000" pitchFamily="2" charset="2"/>
              <a:buChar char="n"/>
            </a:pPr>
            <a:r>
              <a:rPr lang="zh-CN" altLang="zh-CN" b="1" dirty="0" smtClean="0">
                <a:latin typeface="微软雅黑" panose="020B0503020204020204" pitchFamily="34" charset="-122"/>
                <a:ea typeface="微软雅黑" panose="020B0503020204020204" pitchFamily="34" charset="-122"/>
                <a:sym typeface="微软雅黑" panose="020B0503020204020204" pitchFamily="34" charset="-122"/>
              </a:rPr>
              <a:t>油品工业</a:t>
            </a:r>
            <a:endParaRPr lang="zh-CN" altLang="zh-CN" b="1" dirty="0" smtClean="0">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nSpc>
                <a:spcPct val="120000"/>
              </a:lnSpc>
              <a:buFont typeface="Wingdings" panose="05000000000000000000" pitchFamily="2" charset="2"/>
              <a:buChar char="n"/>
            </a:pPr>
            <a:endParaRPr lang="zh-CN" altLang="en-US"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45" name="圆角矩形 87"/>
          <p:cNvSpPr>
            <a:spLocks noChangeArrowheads="1"/>
          </p:cNvSpPr>
          <p:nvPr/>
        </p:nvSpPr>
        <p:spPr bwMode="auto">
          <a:xfrm>
            <a:off x="1270635" y="3470910"/>
            <a:ext cx="1268730" cy="438150"/>
          </a:xfrm>
          <a:prstGeom prst="roundRect">
            <a:avLst>
              <a:gd name="adj" fmla="val 9935"/>
            </a:avLst>
          </a:prstGeom>
          <a:solidFill>
            <a:srgbClr val="ED4137"/>
          </a:solidFill>
          <a:ln w="9525">
            <a:noFill/>
            <a:round/>
          </a:ln>
        </p:spPr>
        <p:txBody>
          <a:bodyPr lIns="0" tIns="0" rIns="0" bIns="0" anchor="ctr"/>
          <a:lstStyle/>
          <a:p>
            <a:pPr algn="ctr"/>
            <a:r>
              <a:rPr lang="zh-CN" altLang="en-US" dirty="0">
                <a:solidFill>
                  <a:srgbClr val="FFFFFF"/>
                </a:solidFill>
                <a:latin typeface="微软雅黑" panose="020B0503020204020204" pitchFamily="34" charset="-122"/>
                <a:ea typeface="微软雅黑" panose="020B0503020204020204" pitchFamily="34" charset="-122"/>
                <a:sym typeface="Arial Unicode MS" panose="020B0604020202020204" pitchFamily="34" charset="-122"/>
              </a:rPr>
              <a:t>简要说明</a:t>
            </a:r>
            <a:endParaRPr lang="zh-CN" altLang="en-US" dirty="0">
              <a:solidFill>
                <a:srgbClr val="FFFFFF"/>
              </a:solidFill>
              <a:latin typeface="微软雅黑" panose="020B0503020204020204" pitchFamily="34" charset="-122"/>
              <a:ea typeface="微软雅黑" panose="020B0503020204020204" pitchFamily="34" charset="-122"/>
              <a:sym typeface="Arial Unicode MS" panose="020B0604020202020204" pitchFamily="34" charset="-122"/>
            </a:endParaRPr>
          </a:p>
        </p:txBody>
      </p:sp>
      <p:sp>
        <p:nvSpPr>
          <p:cNvPr id="4" name="TextBox 25"/>
          <p:cNvSpPr txBox="1"/>
          <p:nvPr/>
        </p:nvSpPr>
        <p:spPr>
          <a:xfrm>
            <a:off x="6507480" y="5786120"/>
            <a:ext cx="1431290" cy="365760"/>
          </a:xfrm>
          <a:prstGeom prst="rect">
            <a:avLst/>
          </a:prstGeom>
          <a:noFill/>
        </p:spPr>
        <p:txBody>
          <a:bodyPr wrap="square" rtlCol="0">
            <a:spAutoFit/>
          </a:bodyPr>
          <a:lstStyle/>
          <a:p>
            <a:r>
              <a:rPr lang="zh-CN" altLang="en-US" dirty="0" smtClean="0">
                <a:effectLst>
                  <a:outerShdw blurRad="38100" dist="38100" dir="2700000" algn="tl">
                    <a:srgbClr val="000000">
                      <a:alpha val="43137"/>
                    </a:srgbClr>
                  </a:outerShdw>
                </a:effectLst>
                <a:sym typeface="+mn-ea"/>
              </a:rPr>
              <a:t>深度养护品</a:t>
            </a:r>
            <a:endParaRPr lang="zh-CN" altLang="en-US" dirty="0">
              <a:effectLst>
                <a:outerShdw blurRad="38100" dist="38100" dir="2700000" algn="tl">
                  <a:srgbClr val="000000">
                    <a:alpha val="43137"/>
                  </a:srgbClr>
                </a:outerShdw>
              </a:effectLst>
            </a:endParaRPr>
          </a:p>
        </p:txBody>
      </p:sp>
      <p:sp>
        <p:nvSpPr>
          <p:cNvPr id="6" name="文本框 5"/>
          <p:cNvSpPr txBox="1"/>
          <p:nvPr/>
        </p:nvSpPr>
        <p:spPr>
          <a:xfrm>
            <a:off x="8475980" y="235585"/>
            <a:ext cx="3637280" cy="483235"/>
          </a:xfrm>
          <a:prstGeom prst="rect">
            <a:avLst/>
          </a:prstGeom>
          <a:noFill/>
        </p:spPr>
        <p:txBody>
          <a:bodyPr wrap="square" rtlCol="0" anchor="t">
            <a:spAutoFit/>
          </a:bodyPr>
          <a:lstStyle/>
          <a:p>
            <a:r>
              <a:rPr lang="en-US" altLang="zh-CN" sz="2400" b="1">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Luoshi  Lubricants</a:t>
            </a:r>
            <a:endParaRPr lang="en-US" altLang="zh-CN" sz="2400" b="1">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pic>
        <p:nvPicPr>
          <p:cNvPr id="14" name="图片 13" descr="t01a62bde28e2da9d46"/>
          <p:cNvPicPr>
            <a:picLocks noChangeAspect="1"/>
          </p:cNvPicPr>
          <p:nvPr/>
        </p:nvPicPr>
        <p:blipFill>
          <a:blip r:embed="rId6"/>
          <a:stretch>
            <a:fillRect/>
          </a:stretch>
        </p:blipFill>
        <p:spPr>
          <a:xfrm>
            <a:off x="3711575" y="5070475"/>
            <a:ext cx="1735455" cy="1092200"/>
          </a:xfrm>
          <a:prstGeom prst="rect">
            <a:avLst/>
          </a:prstGeom>
        </p:spPr>
      </p:pic>
      <p:cxnSp>
        <p:nvCxnSpPr>
          <p:cNvPr id="3" name="直接箭头连接符 2"/>
          <p:cNvCxnSpPr/>
          <p:nvPr/>
        </p:nvCxnSpPr>
        <p:spPr>
          <a:xfrm flipV="1">
            <a:off x="4344670" y="3312160"/>
            <a:ext cx="1824990" cy="2429510"/>
          </a:xfrm>
          <a:prstGeom prst="straightConnector1">
            <a:avLst/>
          </a:prstGeom>
          <a:ln>
            <a:solidFill>
              <a:srgbClr val="E50112"/>
            </a:solidFill>
            <a:tailEnd type="arrow" w="med" len="med"/>
          </a:ln>
        </p:spPr>
        <p:style>
          <a:lnRef idx="1">
            <a:schemeClr val="accent2"/>
          </a:lnRef>
          <a:fillRef idx="0">
            <a:schemeClr val="accent2"/>
          </a:fillRef>
          <a:effectRef idx="0">
            <a:schemeClr val="accent2"/>
          </a:effectRef>
          <a:fontRef idx="minor">
            <a:schemeClr val="tx1"/>
          </a:fontRef>
        </p:style>
      </p:cxn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down)">
                                      <p:cBhvr>
                                        <p:cTn id="10" dur="500"/>
                                        <p:tgtEl>
                                          <p:spTgt spid="3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down)">
                                      <p:cBhvr>
                                        <p:cTn id="13" dur="500"/>
                                        <p:tgtEl>
                                          <p:spTgt spid="4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00"/>
                                        <p:tgtEl>
                                          <p:spTgt spid="2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par>
                                <p:cTn id="20" presetID="22" presetClass="entr" presetSubtype="4"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down)">
                                      <p:cBhvr>
                                        <p:cTn id="22" dur="500"/>
                                        <p:tgtEl>
                                          <p:spTgt spid="40"/>
                                        </p:tgtEl>
                                      </p:cBhvr>
                                    </p:animEffect>
                                  </p:childTnLst>
                                </p:cTn>
                              </p:par>
                              <p:par>
                                <p:cTn id="23" presetID="22" presetClass="entr" presetSubtype="4"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par>
                                <p:cTn id="26" presetID="22" presetClass="entr" presetSubtype="4"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par>
                                <p:cTn id="29" presetID="2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down)">
                                      <p:cBhvr>
                                        <p:cTn id="34" dur="500"/>
                                        <p:tgtEl>
                                          <p:spTgt spid="2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500"/>
                                        <p:tgtEl>
                                          <p:spTgt spid="27"/>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down)">
                                      <p:cBhvr>
                                        <p:cTn id="46" dur="500"/>
                                        <p:tgtEl>
                                          <p:spTgt spid="30"/>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500"/>
                                        <p:tgtEl>
                                          <p:spTgt spid="31"/>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22" presetClass="entr" presetSubtype="4"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down)">
                                      <p:cBhvr>
                                        <p:cTn id="58" dur="500"/>
                                        <p:tgtEl>
                                          <p:spTgt spid="35"/>
                                        </p:tgtEl>
                                      </p:cBhvr>
                                    </p:animEffect>
                                  </p:childTnLst>
                                </p:cTn>
                              </p:par>
                              <p:par>
                                <p:cTn id="59" presetID="22" presetClass="entr" presetSubtype="4"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down)">
                                      <p:cBhvr>
                                        <p:cTn id="61" dur="500"/>
                                        <p:tgtEl>
                                          <p:spTgt spid="11"/>
                                        </p:tgtEl>
                                      </p:cBhvr>
                                    </p:animEffect>
                                  </p:childTnLst>
                                </p:cTn>
                              </p:par>
                              <p:par>
                                <p:cTn id="62" presetID="22" presetClass="entr" presetSubtype="4" fill="hold"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down)">
                                      <p:cBhvr>
                                        <p:cTn id="64" dur="500"/>
                                        <p:tgtEl>
                                          <p:spTgt spid="12"/>
                                        </p:tgtEl>
                                      </p:cBhvr>
                                    </p:animEffect>
                                  </p:childTnLst>
                                </p:cTn>
                              </p:par>
                              <p:par>
                                <p:cTn id="65" presetID="22" presetClass="entr" presetSubtype="4" fill="hold"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down)">
                                      <p:cBhvr>
                                        <p:cTn id="67" dur="500"/>
                                        <p:tgtEl>
                                          <p:spTgt spid="13"/>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down)">
                                      <p:cBhvr>
                                        <p:cTn id="70" dur="500"/>
                                        <p:tgtEl>
                                          <p:spTgt spid="19"/>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0243"/>
                                        </p:tgtEl>
                                        <p:attrNameLst>
                                          <p:attrName>style.visibility</p:attrName>
                                        </p:attrNameLst>
                                      </p:cBhvr>
                                      <p:to>
                                        <p:strVal val="visible"/>
                                      </p:to>
                                    </p:set>
                                    <p:animEffect transition="in" filter="wipe(down)">
                                      <p:cBhvr>
                                        <p:cTn id="73" dur="500"/>
                                        <p:tgtEl>
                                          <p:spTgt spid="10243"/>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10244"/>
                                        </p:tgtEl>
                                        <p:attrNameLst>
                                          <p:attrName>style.visibility</p:attrName>
                                        </p:attrNameLst>
                                      </p:cBhvr>
                                      <p:to>
                                        <p:strVal val="visible"/>
                                      </p:to>
                                    </p:set>
                                    <p:animEffect transition="in" filter="wipe(down)">
                                      <p:cBhvr>
                                        <p:cTn id="76" dur="500"/>
                                        <p:tgtEl>
                                          <p:spTgt spid="10244"/>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10245"/>
                                        </p:tgtEl>
                                        <p:attrNameLst>
                                          <p:attrName>style.visibility</p:attrName>
                                        </p:attrNameLst>
                                      </p:cBhvr>
                                      <p:to>
                                        <p:strVal val="visible"/>
                                      </p:to>
                                    </p:set>
                                    <p:animEffect transition="in" filter="wipe(down)">
                                      <p:cBhvr>
                                        <p:cTn id="79" dur="500"/>
                                        <p:tgtEl>
                                          <p:spTgt spid="10245"/>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wipe(down)">
                                      <p:cBhvr>
                                        <p:cTn id="82" dur="500"/>
                                        <p:tgtEl>
                                          <p:spTgt spid="4"/>
                                        </p:tgtEl>
                                      </p:cBhvr>
                                    </p:animEffect>
                                  </p:childTnLst>
                                </p:cTn>
                              </p:par>
                              <p:par>
                                <p:cTn id="83" presetID="22" presetClass="entr" presetSubtype="4" fill="hold"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wipe(down)">
                                      <p:cBhvr>
                                        <p:cTn id="85" dur="500"/>
                                        <p:tgtEl>
                                          <p:spTgt spid="14"/>
                                        </p:tgtEl>
                                      </p:cBhvr>
                                    </p:animEffect>
                                  </p:childTnLst>
                                </p:cTn>
                              </p:par>
                              <p:par>
                                <p:cTn id="86" presetID="22" presetClass="entr" presetSubtype="4" fill="hold" nodeType="withEffect">
                                  <p:stCondLst>
                                    <p:cond delay="0"/>
                                  </p:stCondLst>
                                  <p:childTnLst>
                                    <p:set>
                                      <p:cBhvr>
                                        <p:cTn id="87" dur="1" fill="hold">
                                          <p:stCondLst>
                                            <p:cond delay="0"/>
                                          </p:stCondLst>
                                        </p:cTn>
                                        <p:tgtEl>
                                          <p:spTgt spid="3"/>
                                        </p:tgtEl>
                                        <p:attrNameLst>
                                          <p:attrName>style.visibility</p:attrName>
                                        </p:attrNameLst>
                                      </p:cBhvr>
                                      <p:to>
                                        <p:strVal val="visible"/>
                                      </p:to>
                                    </p:set>
                                    <p:animEffect transition="in" filter="wipe(down)">
                                      <p:cBhvr>
                                        <p:cTn id="88" dur="500"/>
                                        <p:tgtEl>
                                          <p:spTgt spid="3"/>
                                        </p:tgtEl>
                                      </p:cBhvr>
                                    </p:animEffect>
                                  </p:childTnLst>
                                </p:cTn>
                              </p:par>
                              <p:par>
                                <p:cTn id="89" presetID="22" presetClass="entr" presetSubtype="4" fill="hold" nodeType="with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wipe(down)">
                                      <p:cBhvr>
                                        <p:cTn id="91" dur="500"/>
                                        <p:tgtEl>
                                          <p:spTgt spid="7"/>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0"/>
                                        </p:tgtEl>
                                        <p:attrNameLst>
                                          <p:attrName>style.visibility</p:attrName>
                                        </p:attrNameLst>
                                      </p:cBhvr>
                                      <p:to>
                                        <p:strVal val="visible"/>
                                      </p:to>
                                    </p:set>
                                    <p:animEffect transition="in" filter="wipe(down)">
                                      <p:cBhvr>
                                        <p:cTn id="94" dur="500"/>
                                        <p:tgtEl>
                                          <p:spTgt spid="10"/>
                                        </p:tgtEl>
                                      </p:cBhvr>
                                    </p:animEffect>
                                  </p:childTnLst>
                                </p:cTn>
                              </p:par>
                              <p:par>
                                <p:cTn id="95" presetID="22" presetClass="entr" presetSubtype="4" fill="hold" nodeType="with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wipe(down)">
                                      <p:cBhvr>
                                        <p:cTn id="97" dur="500"/>
                                        <p:tgtEl>
                                          <p:spTgt spid="5"/>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6"/>
                                        </p:tgtEl>
                                        <p:attrNameLst>
                                          <p:attrName>style.visibility</p:attrName>
                                        </p:attrNameLst>
                                      </p:cBhvr>
                                      <p:to>
                                        <p:strVal val="visible"/>
                                      </p:to>
                                    </p:set>
                                    <p:animEffect transition="in" filter="wipe(down)">
                                      <p:cBhvr>
                                        <p:cTn id="100" dur="500"/>
                                        <p:tgtEl>
                                          <p:spTgt spid="6"/>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Effect transition="in" filter="wipe(down)">
                                      <p:cBhvr>
                                        <p:cTn id="103"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8" grpId="0"/>
      <p:bldP spid="25" grpId="0"/>
      <p:bldP spid="23" grpId="0"/>
      <p:bldP spid="24" grpId="0"/>
      <p:bldP spid="26" grpId="0"/>
      <p:bldP spid="27" grpId="0"/>
      <p:bldP spid="28" grpId="0"/>
      <p:bldP spid="30" grpId="0"/>
      <p:bldP spid="31" grpId="0"/>
      <p:bldP spid="32" grpId="0"/>
      <p:bldP spid="33" grpId="0"/>
      <p:bldP spid="19" grpId="0"/>
      <p:bldP spid="10243" grpId="0" animBg="1"/>
      <p:bldP spid="10244" grpId="0"/>
      <p:bldP spid="10245" grpId="0" animBg="1"/>
      <p:bldP spid="4" grpId="0"/>
      <p:bldP spid="10" grpId="0"/>
      <p:bldP spid="6" grpId="0"/>
      <p:bldP spid="18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4" name="Freeform 60"/>
          <p:cNvSpPr>
            <a:spLocks noChangeArrowheads="1"/>
          </p:cNvSpPr>
          <p:nvPr/>
        </p:nvSpPr>
        <p:spPr bwMode="auto">
          <a:xfrm>
            <a:off x="766128" y="3830294"/>
            <a:ext cx="555625" cy="596900"/>
          </a:xfrm>
          <a:custGeom>
            <a:avLst/>
            <a:gdLst>
              <a:gd name="T0" fmla="*/ 2147483647 w 437"/>
              <a:gd name="T1" fmla="*/ 2147483647 h 470"/>
              <a:gd name="T2" fmla="*/ 2147483647 w 437"/>
              <a:gd name="T3" fmla="*/ 2147483647 h 470"/>
              <a:gd name="T4" fmla="*/ 2147483647 w 437"/>
              <a:gd name="T5" fmla="*/ 2147483647 h 470"/>
              <a:gd name="T6" fmla="*/ 2147483647 w 437"/>
              <a:gd name="T7" fmla="*/ 2147483647 h 470"/>
              <a:gd name="T8" fmla="*/ 2147483647 w 437"/>
              <a:gd name="T9" fmla="*/ 2147483647 h 470"/>
              <a:gd name="T10" fmla="*/ 2147483647 w 437"/>
              <a:gd name="T11" fmla="*/ 2147483647 h 470"/>
              <a:gd name="T12" fmla="*/ 2147483647 w 437"/>
              <a:gd name="T13" fmla="*/ 2147483647 h 470"/>
              <a:gd name="T14" fmla="*/ 2147483647 w 437"/>
              <a:gd name="T15" fmla="*/ 2147483647 h 470"/>
              <a:gd name="T16" fmla="*/ 2147483647 w 437"/>
              <a:gd name="T17" fmla="*/ 2147483647 h 470"/>
              <a:gd name="T18" fmla="*/ 2147483647 w 437"/>
              <a:gd name="T19" fmla="*/ 2147483647 h 470"/>
              <a:gd name="T20" fmla="*/ 2147483647 w 437"/>
              <a:gd name="T21" fmla="*/ 2147483647 h 470"/>
              <a:gd name="T22" fmla="*/ 2147483647 w 437"/>
              <a:gd name="T23" fmla="*/ 2147483647 h 470"/>
              <a:gd name="T24" fmla="*/ 2147483647 w 437"/>
              <a:gd name="T25" fmla="*/ 2147483647 h 470"/>
              <a:gd name="T26" fmla="*/ 2147483647 w 437"/>
              <a:gd name="T27" fmla="*/ 2147483647 h 470"/>
              <a:gd name="T28" fmla="*/ 2147483647 w 437"/>
              <a:gd name="T29" fmla="*/ 2147483647 h 470"/>
              <a:gd name="T30" fmla="*/ 2147483647 w 437"/>
              <a:gd name="T31" fmla="*/ 2147483647 h 470"/>
              <a:gd name="T32" fmla="*/ 2147483647 w 437"/>
              <a:gd name="T33" fmla="*/ 2147483647 h 470"/>
              <a:gd name="T34" fmla="*/ 2147483647 w 437"/>
              <a:gd name="T35" fmla="*/ 2147483647 h 470"/>
              <a:gd name="T36" fmla="*/ 2147483647 w 437"/>
              <a:gd name="T37" fmla="*/ 2147483647 h 470"/>
              <a:gd name="T38" fmla="*/ 2147483647 w 437"/>
              <a:gd name="T39" fmla="*/ 2147483647 h 470"/>
              <a:gd name="T40" fmla="*/ 2147483647 w 437"/>
              <a:gd name="T41" fmla="*/ 2147483647 h 470"/>
              <a:gd name="T42" fmla="*/ 2147483647 w 437"/>
              <a:gd name="T43" fmla="*/ 2147483647 h 470"/>
              <a:gd name="T44" fmla="*/ 0 w 437"/>
              <a:gd name="T45" fmla="*/ 2147483647 h 470"/>
              <a:gd name="T46" fmla="*/ 0 w 437"/>
              <a:gd name="T47" fmla="*/ 2147483647 h 470"/>
              <a:gd name="T48" fmla="*/ 2147483647 w 437"/>
              <a:gd name="T49" fmla="*/ 2147483647 h 470"/>
              <a:gd name="T50" fmla="*/ 2147483647 w 437"/>
              <a:gd name="T51" fmla="*/ 2147483647 h 470"/>
              <a:gd name="T52" fmla="*/ 2147483647 w 437"/>
              <a:gd name="T53" fmla="*/ 2147483647 h 47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7"/>
              <a:gd name="T82" fmla="*/ 0 h 470"/>
              <a:gd name="T83" fmla="*/ 437 w 437"/>
              <a:gd name="T84" fmla="*/ 470 h 47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3B4449"/>
          </a:solidFill>
          <a:ln w="9525">
            <a:noFill/>
            <a:miter lim="800000"/>
          </a:ln>
        </p:spPr>
        <p:txBody>
          <a:bodyPr/>
          <a:lstStyle/>
          <a:p>
            <a:endParaRPr lang="zh-CN" altLang="zh-CN">
              <a:solidFill>
                <a:srgbClr val="000000"/>
              </a:solidFill>
              <a:latin typeface="Calibri" panose="020F0502020204030204" charset="0"/>
              <a:ea typeface="微软雅黑" panose="020B0503020204020204" pitchFamily="34" charset="-122"/>
              <a:sym typeface="Calibri" panose="020F0502020204030204" charset="0"/>
            </a:endParaRPr>
          </a:p>
        </p:txBody>
      </p:sp>
      <p:sp>
        <p:nvSpPr>
          <p:cNvPr id="8205" name="文本框 86"/>
          <p:cNvSpPr>
            <a:spLocks noChangeArrowheads="1"/>
          </p:cNvSpPr>
          <p:nvPr/>
        </p:nvSpPr>
        <p:spPr bwMode="auto">
          <a:xfrm>
            <a:off x="699453" y="4630394"/>
            <a:ext cx="3965575" cy="1078230"/>
          </a:xfrm>
          <a:prstGeom prst="rect">
            <a:avLst/>
          </a:prstGeom>
          <a:noFill/>
          <a:ln w="9525">
            <a:noFill/>
            <a:miter lim="800000"/>
          </a:ln>
        </p:spPr>
        <p:txBody>
          <a:bodyPr>
            <a:spAutoFit/>
          </a:bodyPr>
          <a:lstStyle/>
          <a:p>
            <a:pPr marL="285750" indent="-285750">
              <a:lnSpc>
                <a:spcPct val="120000"/>
              </a:lnSpc>
              <a:buFont typeface="Wingdings" panose="05000000000000000000" pitchFamily="2" charset="2"/>
              <a:buChar char="n"/>
            </a:pPr>
            <a:r>
              <a:rPr lang="zh-CN" altLang="en-US"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销售数据</a:t>
            </a:r>
            <a:endParaRPr lang="zh-CN" altLang="en-US"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nSpc>
                <a:spcPct val="120000"/>
              </a:lnSpc>
              <a:buFont typeface="Wingdings" panose="05000000000000000000" pitchFamily="2" charset="2"/>
              <a:buChar char="n"/>
            </a:pPr>
            <a:r>
              <a:rPr lang="zh-CN" altLang="en-US"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人员组成</a:t>
            </a:r>
            <a:endParaRPr lang="zh-CN" altLang="en-US"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nSpc>
                <a:spcPct val="120000"/>
              </a:lnSpc>
              <a:buFont typeface="Wingdings" panose="05000000000000000000" pitchFamily="2" charset="2"/>
              <a:buChar char="n"/>
            </a:pPr>
            <a:r>
              <a:rPr lang="zh-CN" altLang="en-US"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业务比例</a:t>
            </a:r>
            <a:endParaRPr lang="zh-CN" altLang="en-US"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06" name="圆角矩形 87"/>
          <p:cNvSpPr>
            <a:spLocks noChangeArrowheads="1"/>
          </p:cNvSpPr>
          <p:nvPr/>
        </p:nvSpPr>
        <p:spPr bwMode="auto">
          <a:xfrm>
            <a:off x="1477010" y="3989044"/>
            <a:ext cx="1201738" cy="438150"/>
          </a:xfrm>
          <a:prstGeom prst="roundRect">
            <a:avLst>
              <a:gd name="adj" fmla="val 9935"/>
            </a:avLst>
          </a:prstGeom>
          <a:solidFill>
            <a:srgbClr val="ED4137"/>
          </a:solidFill>
          <a:ln w="9525">
            <a:noFill/>
            <a:round/>
          </a:ln>
        </p:spPr>
        <p:txBody>
          <a:bodyPr lIns="0" tIns="0" rIns="0" bIns="0" anchor="ctr"/>
          <a:lstStyle/>
          <a:p>
            <a:pPr algn="ctr"/>
            <a:r>
              <a:rPr lang="zh-CN" altLang="en-US" dirty="0">
                <a:solidFill>
                  <a:srgbClr val="FFFFFF"/>
                </a:solidFill>
                <a:latin typeface="微软雅黑" panose="020B0503020204020204" pitchFamily="34" charset="-122"/>
                <a:ea typeface="微软雅黑" panose="020B0503020204020204" pitchFamily="34" charset="-122"/>
                <a:sym typeface="Arial Unicode MS" panose="020B0604020202020204" pitchFamily="34" charset="-122"/>
              </a:rPr>
              <a:t>简要说明</a:t>
            </a:r>
            <a:endParaRPr lang="zh-CN" altLang="en-US" dirty="0">
              <a:solidFill>
                <a:srgbClr val="FFFFFF"/>
              </a:solidFill>
              <a:latin typeface="微软雅黑" panose="020B0503020204020204" pitchFamily="34" charset="-122"/>
              <a:ea typeface="微软雅黑" panose="020B0503020204020204" pitchFamily="34" charset="-122"/>
              <a:sym typeface="Arial Unicode MS" panose="020B0604020202020204" pitchFamily="34" charset="-122"/>
            </a:endParaRPr>
          </a:p>
        </p:txBody>
      </p:sp>
      <p:cxnSp>
        <p:nvCxnSpPr>
          <p:cNvPr id="5" name="直接连接符 4"/>
          <p:cNvCxnSpPr/>
          <p:nvPr/>
        </p:nvCxnSpPr>
        <p:spPr>
          <a:xfrm>
            <a:off x="1570926" y="663077"/>
            <a:ext cx="1057154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63350" y="159675"/>
            <a:ext cx="1133644" cy="1015663"/>
          </a:xfrm>
          <a:prstGeom prst="rect">
            <a:avLst/>
          </a:prstGeom>
          <a:noFill/>
        </p:spPr>
        <p:txBody>
          <a:bodyPr wrap="none" rtlCol="0">
            <a:spAutoFit/>
          </a:bodyPr>
          <a:lstStyle/>
          <a:p>
            <a:r>
              <a:rPr lang="en-US" altLang="zh-CN" sz="6000" b="1" dirty="0" smtClean="0">
                <a:solidFill>
                  <a:srgbClr val="C00000"/>
                </a:solidFill>
                <a:latin typeface="微软雅黑" panose="020B0503020204020204" pitchFamily="34" charset="-122"/>
                <a:ea typeface="微软雅黑" panose="020B0503020204020204" pitchFamily="34" charset="-122"/>
              </a:rPr>
              <a:t>01</a:t>
            </a:r>
            <a:endParaRPr lang="zh-CN" altLang="en-US" sz="6000" b="1" dirty="0">
              <a:solidFill>
                <a:srgbClr val="C00000"/>
              </a:solidFill>
              <a:latin typeface="微软雅黑" panose="020B0503020204020204" pitchFamily="34" charset="-122"/>
              <a:ea typeface="微软雅黑" panose="020B0503020204020204" pitchFamily="34" charset="-122"/>
            </a:endParaRPr>
          </a:p>
        </p:txBody>
      </p:sp>
      <p:sp>
        <p:nvSpPr>
          <p:cNvPr id="16" name="TextBox 5"/>
          <p:cNvSpPr txBox="1"/>
          <p:nvPr/>
        </p:nvSpPr>
        <p:spPr>
          <a:xfrm>
            <a:off x="1700530" y="149225"/>
            <a:ext cx="5499100" cy="548640"/>
          </a:xfrm>
          <a:prstGeom prst="rect">
            <a:avLst/>
          </a:prstGeom>
          <a:noFill/>
        </p:spPr>
        <p:txBody>
          <a:bodyPr wrap="square">
            <a:spAutoFit/>
          </a:bodyPr>
          <a:lstStyle/>
          <a:p>
            <a:pPr>
              <a:defRPr/>
            </a:pPr>
            <a:r>
              <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骆氏集团</a:t>
            </a:r>
            <a:r>
              <a:rPr lang="en-US" altLang="zh-CN"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数据</a:t>
            </a:r>
            <a:endPar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230505" y="662940"/>
            <a:ext cx="762635" cy="825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84" name="矩形 183"/>
          <p:cNvSpPr/>
          <p:nvPr/>
        </p:nvSpPr>
        <p:spPr>
          <a:xfrm>
            <a:off x="-165735" y="6724650"/>
            <a:ext cx="12500610" cy="1193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1)"/>
          <p:cNvPicPr>
            <a:picLocks noChangeAspect="1"/>
          </p:cNvPicPr>
          <p:nvPr/>
        </p:nvPicPr>
        <p:blipFill>
          <a:blip r:embed="rId1"/>
          <a:stretch>
            <a:fillRect/>
          </a:stretch>
        </p:blipFill>
        <p:spPr>
          <a:xfrm>
            <a:off x="3877945" y="1344295"/>
            <a:ext cx="7225665" cy="4693285"/>
          </a:xfrm>
          <a:prstGeom prst="rect">
            <a:avLst/>
          </a:prstGeom>
        </p:spPr>
      </p:pic>
      <p:sp>
        <p:nvSpPr>
          <p:cNvPr id="4" name="文本框 3"/>
          <p:cNvSpPr txBox="1"/>
          <p:nvPr/>
        </p:nvSpPr>
        <p:spPr>
          <a:xfrm>
            <a:off x="8475980" y="235585"/>
            <a:ext cx="3442970" cy="483235"/>
          </a:xfrm>
          <a:prstGeom prst="rect">
            <a:avLst/>
          </a:prstGeom>
          <a:noFill/>
        </p:spPr>
        <p:txBody>
          <a:bodyPr wrap="square" rtlCol="0" anchor="t">
            <a:spAutoFit/>
          </a:bodyPr>
          <a:lstStyle/>
          <a:p>
            <a:r>
              <a:rPr lang="en-US" altLang="zh-CN" sz="2400" b="1">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Luoshi  Lubricants</a:t>
            </a:r>
            <a:endParaRPr lang="en-US" altLang="zh-CN" sz="2400" b="1">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8204"/>
                                        </p:tgtEl>
                                        <p:attrNameLst>
                                          <p:attrName>style.visibility</p:attrName>
                                        </p:attrNameLst>
                                      </p:cBhvr>
                                      <p:to>
                                        <p:strVal val="visible"/>
                                      </p:to>
                                    </p:set>
                                    <p:animEffect transition="in" filter="wipe(down)">
                                      <p:cBhvr>
                                        <p:cTn id="7" dur="500"/>
                                        <p:tgtEl>
                                          <p:spTgt spid="8204"/>
                                        </p:tgtEl>
                                      </p:cBhvr>
                                    </p:animEffect>
                                  </p:childTnLst>
                                </p:cTn>
                              </p:par>
                              <p:par>
                                <p:cTn id="8" presetID="22" presetClass="entr" presetSubtype="4" fill="hold" grpId="1" nodeType="withEffect">
                                  <p:stCondLst>
                                    <p:cond delay="0"/>
                                  </p:stCondLst>
                                  <p:childTnLst>
                                    <p:set>
                                      <p:cBhvr>
                                        <p:cTn id="9" dur="1" fill="hold">
                                          <p:stCondLst>
                                            <p:cond delay="0"/>
                                          </p:stCondLst>
                                        </p:cTn>
                                        <p:tgtEl>
                                          <p:spTgt spid="8205"/>
                                        </p:tgtEl>
                                        <p:attrNameLst>
                                          <p:attrName>style.visibility</p:attrName>
                                        </p:attrNameLst>
                                      </p:cBhvr>
                                      <p:to>
                                        <p:strVal val="visible"/>
                                      </p:to>
                                    </p:set>
                                    <p:animEffect transition="in" filter="wipe(down)">
                                      <p:cBhvr>
                                        <p:cTn id="10" dur="500"/>
                                        <p:tgtEl>
                                          <p:spTgt spid="8205"/>
                                        </p:tgtEl>
                                      </p:cBhvr>
                                    </p:animEffect>
                                  </p:childTnLst>
                                </p:cTn>
                              </p:par>
                              <p:par>
                                <p:cTn id="11" presetID="22" presetClass="entr" presetSubtype="4" fill="hold" grpId="1" nodeType="withEffect">
                                  <p:stCondLst>
                                    <p:cond delay="0"/>
                                  </p:stCondLst>
                                  <p:childTnLst>
                                    <p:set>
                                      <p:cBhvr>
                                        <p:cTn id="12" dur="1" fill="hold">
                                          <p:stCondLst>
                                            <p:cond delay="0"/>
                                          </p:stCondLst>
                                        </p:cTn>
                                        <p:tgtEl>
                                          <p:spTgt spid="8206"/>
                                        </p:tgtEl>
                                        <p:attrNameLst>
                                          <p:attrName>style.visibility</p:attrName>
                                        </p:attrNameLst>
                                      </p:cBhvr>
                                      <p:to>
                                        <p:strVal val="visible"/>
                                      </p:to>
                                    </p:set>
                                    <p:animEffect transition="in" filter="wipe(down)">
                                      <p:cBhvr>
                                        <p:cTn id="13" dur="500"/>
                                        <p:tgtEl>
                                          <p:spTgt spid="820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par>
                                <p:cTn id="17" presetID="2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par>
                                <p:cTn id="23" presetID="22" presetClass="entr" presetSubtype="4"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par>
                                <p:cTn id="29" presetID="22" presetClass="entr" presetSubtype="4"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84"/>
                                        </p:tgtEl>
                                        <p:attrNameLst>
                                          <p:attrName>style.visibility</p:attrName>
                                        </p:attrNameLst>
                                      </p:cBhvr>
                                      <p:to>
                                        <p:strVal val="visible"/>
                                      </p:to>
                                    </p:set>
                                    <p:animEffect transition="in" filter="wipe(down)">
                                      <p:cBhvr>
                                        <p:cTn id="34"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4" grpId="0" animBg="1"/>
      <p:bldP spid="8205" grpId="0"/>
      <p:bldP spid="8206" grpId="0" animBg="1"/>
      <p:bldP spid="8204" grpId="1" animBg="1"/>
      <p:bldP spid="8205" grpId="1"/>
      <p:bldP spid="8206" grpId="1" animBg="1"/>
      <p:bldP spid="10" grpId="0"/>
      <p:bldP spid="4" grpId="0"/>
      <p:bldP spid="16" grpId="0"/>
      <p:bldP spid="18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645856" y="685302"/>
            <a:ext cx="1057154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92560" y="37120"/>
            <a:ext cx="1133644" cy="1015663"/>
          </a:xfrm>
          <a:prstGeom prst="rect">
            <a:avLst/>
          </a:prstGeom>
          <a:noFill/>
        </p:spPr>
        <p:txBody>
          <a:bodyPr wrap="none" rtlCol="0">
            <a:spAutoFit/>
          </a:bodyPr>
          <a:lstStyle/>
          <a:p>
            <a:r>
              <a:rPr lang="en-US" altLang="zh-CN" sz="6000" b="1" dirty="0" smtClean="0">
                <a:solidFill>
                  <a:srgbClr val="C00000"/>
                </a:solidFill>
                <a:latin typeface="微软雅黑" panose="020B0503020204020204" pitchFamily="34" charset="-122"/>
                <a:ea typeface="微软雅黑" panose="020B0503020204020204" pitchFamily="34" charset="-122"/>
              </a:rPr>
              <a:t>01</a:t>
            </a:r>
            <a:endParaRPr lang="zh-CN" altLang="en-US" sz="6000" b="1" dirty="0">
              <a:solidFill>
                <a:srgbClr val="C00000"/>
              </a:solidFill>
              <a:latin typeface="微软雅黑" panose="020B0503020204020204" pitchFamily="34" charset="-122"/>
              <a:ea typeface="微软雅黑" panose="020B0503020204020204" pitchFamily="34" charset="-122"/>
            </a:endParaRPr>
          </a:p>
        </p:txBody>
      </p:sp>
      <p:sp>
        <p:nvSpPr>
          <p:cNvPr id="184" name="矩形 183"/>
          <p:cNvSpPr/>
          <p:nvPr/>
        </p:nvSpPr>
        <p:spPr>
          <a:xfrm>
            <a:off x="-154305" y="6724650"/>
            <a:ext cx="12500610" cy="1193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Rectangle 4"/>
          <p:cNvSpPr/>
          <p:nvPr/>
        </p:nvSpPr>
        <p:spPr bwMode="auto">
          <a:xfrm>
            <a:off x="1575435" y="161925"/>
            <a:ext cx="366395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spcBef>
                <a:spcPct val="0"/>
              </a:spcBef>
              <a:spcAft>
                <a:spcPct val="0"/>
              </a:spcAft>
            </a:pPr>
            <a:r>
              <a:rPr lang="zh-CN" altLang="en-US"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ato Light" charset="0"/>
                <a:sym typeface="Lato Light" charset="0"/>
              </a:rPr>
              <a:t>骆氏集团</a:t>
            </a:r>
            <a:r>
              <a:rPr lang="en-US" altLang="zh-CN"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ato Light" charset="0"/>
                <a:sym typeface="Lato Light" charset="0"/>
              </a:rPr>
              <a:t>-</a:t>
            </a:r>
            <a:r>
              <a:rPr lang="en-US"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ato Light" charset="0"/>
                <a:sym typeface="Lato Light" charset="0"/>
              </a:rPr>
              <a:t>OEM</a:t>
            </a:r>
            <a:r>
              <a:rPr lang="zh-CN" altLang="en-US"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ato Light" charset="0"/>
                <a:sym typeface="Lato Light" charset="0"/>
              </a:rPr>
              <a:t>客户</a:t>
            </a:r>
            <a:endParaRPr lang="zh-CN" altLang="en-US"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ato Light" charset="0"/>
              <a:sym typeface="Lato Light" charset="0"/>
            </a:endParaRPr>
          </a:p>
        </p:txBody>
      </p:sp>
      <p:cxnSp>
        <p:nvCxnSpPr>
          <p:cNvPr id="3" name="直接连接符 2"/>
          <p:cNvCxnSpPr/>
          <p:nvPr/>
        </p:nvCxnSpPr>
        <p:spPr>
          <a:xfrm>
            <a:off x="-229243" y="685302"/>
            <a:ext cx="78707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5" name="图片 14" descr="123.png"/>
          <p:cNvPicPr>
            <a:picLocks noChangeAspect="1"/>
          </p:cNvPicPr>
          <p:nvPr/>
        </p:nvPicPr>
        <p:blipFill>
          <a:blip r:embed="rId1"/>
          <a:stretch>
            <a:fillRect/>
          </a:stretch>
        </p:blipFill>
        <p:spPr>
          <a:xfrm>
            <a:off x="1148080" y="1239520"/>
            <a:ext cx="10044430" cy="4300855"/>
          </a:xfrm>
          <a:prstGeom prst="rect">
            <a:avLst/>
          </a:prstGeom>
        </p:spPr>
      </p:pic>
      <p:sp>
        <p:nvSpPr>
          <p:cNvPr id="2" name="文本框 1"/>
          <p:cNvSpPr txBox="1"/>
          <p:nvPr/>
        </p:nvSpPr>
        <p:spPr>
          <a:xfrm>
            <a:off x="1667510" y="5821045"/>
            <a:ext cx="9507855" cy="420370"/>
          </a:xfrm>
          <a:prstGeom prst="rect">
            <a:avLst/>
          </a:prstGeom>
          <a:noFill/>
        </p:spPr>
        <p:txBody>
          <a:bodyPr wrap="square" rtlCol="0" anchor="t">
            <a:spAutoFit/>
          </a:bodyPr>
          <a:lstStyle/>
          <a:p>
            <a:pPr indent="0">
              <a:lnSpc>
                <a:spcPct val="120000"/>
              </a:lnSpc>
              <a:buFont typeface="Wingdings" panose="05000000000000000000" pitchFamily="2" charset="2"/>
              <a:buNone/>
            </a:pPr>
            <a:r>
              <a:rPr lang="zh-CN" altLang="en-US"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六大汽车集团旗下的各种品牌车型及其它主机厂          世界级汽车零部件模块供应商</a:t>
            </a:r>
            <a:endParaRPr lang="zh-CN" altLang="en-US"/>
          </a:p>
        </p:txBody>
      </p:sp>
      <p:sp>
        <p:nvSpPr>
          <p:cNvPr id="6" name="矩形 5"/>
          <p:cNvSpPr/>
          <p:nvPr/>
        </p:nvSpPr>
        <p:spPr>
          <a:xfrm>
            <a:off x="6847205" y="5960110"/>
            <a:ext cx="141605" cy="1422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419860" y="5960110"/>
            <a:ext cx="141605" cy="1422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8501380" y="249555"/>
            <a:ext cx="3442970" cy="483235"/>
          </a:xfrm>
          <a:prstGeom prst="rect">
            <a:avLst/>
          </a:prstGeom>
          <a:noFill/>
        </p:spPr>
        <p:txBody>
          <a:bodyPr wrap="square" rtlCol="0" anchor="t">
            <a:spAutoFit/>
          </a:bodyPr>
          <a:lstStyle/>
          <a:p>
            <a:r>
              <a:rPr lang="en-US" altLang="zh-CN" sz="2400" b="1">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Luoshi  Lubricants</a:t>
            </a:r>
            <a:endParaRPr lang="en-US" altLang="zh-CN" sz="2400" b="1">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4"/>
                                        </p:tgtEl>
                                        <p:attrNameLst>
                                          <p:attrName>style.visibility</p:attrName>
                                        </p:attrNameLst>
                                      </p:cBhvr>
                                      <p:to>
                                        <p:strVal val="visible"/>
                                      </p:to>
                                    </p:set>
                                    <p:animEffect transition="in" filter="wipe(down)">
                                      <p:cBhvr>
                                        <p:cTn id="13" dur="500"/>
                                        <p:tgtEl>
                                          <p:spTgt spid="18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down)">
                                      <p:cBhvr>
                                        <p:cTn id="16" dur="500"/>
                                        <p:tgtEl>
                                          <p:spTgt spid="79"/>
                                        </p:tgtEl>
                                      </p:cBhvr>
                                    </p:animEffect>
                                  </p:childTnLst>
                                </p:cTn>
                              </p:par>
                              <p:par>
                                <p:cTn id="17" presetID="2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4" grpId="0" animBg="1"/>
      <p:bldP spid="79" grpId="0"/>
      <p:bldP spid="2" grpId="0"/>
      <p:bldP spid="6" grpId="0" animBg="1"/>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椭圆 61"/>
          <p:cNvSpPr/>
          <p:nvPr/>
        </p:nvSpPr>
        <p:spPr>
          <a:xfrm>
            <a:off x="1189355" y="3136900"/>
            <a:ext cx="1577975" cy="11385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205748" y="647202"/>
            <a:ext cx="78707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81130" y="-980"/>
            <a:ext cx="1122680" cy="1070610"/>
          </a:xfrm>
          <a:prstGeom prst="rect">
            <a:avLst/>
          </a:prstGeom>
          <a:noFill/>
        </p:spPr>
        <p:txBody>
          <a:bodyPr wrap="none" rtlCol="0">
            <a:spAutoFit/>
          </a:bodyPr>
          <a:lstStyle/>
          <a:p>
            <a:r>
              <a:rPr lang="en-US" altLang="zh-CN" sz="6000" b="1" dirty="0" smtClean="0">
                <a:solidFill>
                  <a:srgbClr val="C00000"/>
                </a:solidFill>
                <a:latin typeface="微软雅黑" panose="020B0503020204020204" pitchFamily="34" charset="-122"/>
                <a:ea typeface="微软雅黑" panose="020B0503020204020204" pitchFamily="34" charset="-122"/>
              </a:rPr>
              <a:t>02</a:t>
            </a:r>
            <a:endParaRPr lang="zh-CN" altLang="en-US" sz="6000" b="1" dirty="0">
              <a:solidFill>
                <a:srgbClr val="C00000"/>
              </a:solidFill>
              <a:latin typeface="微软雅黑" panose="020B0503020204020204" pitchFamily="34" charset="-122"/>
              <a:ea typeface="微软雅黑" panose="020B0503020204020204" pitchFamily="34" charset="-122"/>
            </a:endParaRPr>
          </a:p>
        </p:txBody>
      </p:sp>
      <p:sp>
        <p:nvSpPr>
          <p:cNvPr id="158" name="TextBox 3"/>
          <p:cNvSpPr txBox="1"/>
          <p:nvPr/>
        </p:nvSpPr>
        <p:spPr>
          <a:xfrm>
            <a:off x="1696509" y="133244"/>
            <a:ext cx="3294787" cy="548640"/>
          </a:xfrm>
          <a:prstGeom prst="rect">
            <a:avLst/>
          </a:prstGeom>
          <a:noFill/>
        </p:spPr>
        <p:txBody>
          <a:bodyPr wrap="square" rtlCol="0">
            <a:spAutoFit/>
          </a:bodyPr>
          <a:lstStyle/>
          <a:p>
            <a:pPr algn="ctr"/>
            <a:r>
              <a:rPr lang="zh-CN" altLang="en-US"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骆氏油品</a:t>
            </a:r>
            <a:r>
              <a:rPr lang="en-US" altLang="zh-CN"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发展历程</a:t>
            </a:r>
            <a:endParaRPr lang="zh-CN" altLang="en-US"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1634426" y="647202"/>
            <a:ext cx="1057154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84" name="矩形 183"/>
          <p:cNvSpPr/>
          <p:nvPr/>
        </p:nvSpPr>
        <p:spPr>
          <a:xfrm>
            <a:off x="-416689" y="6724891"/>
            <a:ext cx="13299312" cy="1331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704340" y="1204595"/>
            <a:ext cx="1049655" cy="9334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3970" y="1134110"/>
            <a:ext cx="1577975" cy="113855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95580" y="1193800"/>
            <a:ext cx="1300480" cy="9715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2012</a:t>
            </a:r>
            <a:endParaRPr lang="en-US" altLang="zh-CN" sz="2000" b="1">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矩形 12"/>
          <p:cNvSpPr/>
          <p:nvPr/>
        </p:nvSpPr>
        <p:spPr>
          <a:xfrm rot="5400000">
            <a:off x="3190240" y="3253740"/>
            <a:ext cx="157480" cy="8985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14350" y="2248535"/>
            <a:ext cx="199390" cy="153289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rot="5400000">
            <a:off x="825500" y="3470910"/>
            <a:ext cx="199390" cy="4222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5400000">
            <a:off x="5591175" y="5276215"/>
            <a:ext cx="199390" cy="153289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rot="5400000">
            <a:off x="8519160" y="5475605"/>
            <a:ext cx="200025" cy="11341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4237990" y="4240530"/>
            <a:ext cx="199390" cy="122364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1342390" y="3195955"/>
            <a:ext cx="1300480" cy="9715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201</a:t>
            </a:r>
            <a:r>
              <a:rPr lang="en-US" b="1">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endParaRPr lang="en-US" b="1">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3" name="椭圆 62"/>
          <p:cNvSpPr/>
          <p:nvPr/>
        </p:nvSpPr>
        <p:spPr>
          <a:xfrm>
            <a:off x="3722370" y="3136265"/>
            <a:ext cx="1577975" cy="113855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3875405" y="3195320"/>
            <a:ext cx="1300480" cy="9715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201</a:t>
            </a:r>
            <a:r>
              <a:rPr lang="en-US" sz="2000" b="1">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endParaRPr lang="en-US" sz="2000" b="1">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5" name="椭圆 64"/>
          <p:cNvSpPr/>
          <p:nvPr/>
        </p:nvSpPr>
        <p:spPr>
          <a:xfrm>
            <a:off x="3338830" y="5474335"/>
            <a:ext cx="1577975" cy="113855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3477895" y="5557520"/>
            <a:ext cx="1300480" cy="9715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201</a:t>
            </a:r>
            <a:r>
              <a:rPr lang="en-US" b="1">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a:t>
            </a:r>
            <a:endParaRPr lang="en-US" b="1">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7" name="椭圆 66"/>
          <p:cNvSpPr/>
          <p:nvPr/>
        </p:nvSpPr>
        <p:spPr>
          <a:xfrm>
            <a:off x="6457315" y="5307330"/>
            <a:ext cx="1577975" cy="113855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6596380" y="5391785"/>
            <a:ext cx="1300480" cy="9715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201</a:t>
            </a:r>
            <a:r>
              <a:rPr lang="en-US" sz="2000" b="1">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6</a:t>
            </a:r>
            <a:endParaRPr lang="en-US" sz="2000" b="1">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9" name="椭圆 68"/>
          <p:cNvSpPr/>
          <p:nvPr/>
        </p:nvSpPr>
        <p:spPr>
          <a:xfrm>
            <a:off x="9210040" y="5391785"/>
            <a:ext cx="1577975" cy="1138555"/>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9349105" y="5474970"/>
            <a:ext cx="1300480" cy="9715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201</a:t>
            </a:r>
            <a:r>
              <a:rPr lang="en-US" b="1">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7</a:t>
            </a:r>
            <a:endParaRPr lang="en-US" b="1">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1" name="矩形 70"/>
          <p:cNvSpPr/>
          <p:nvPr/>
        </p:nvSpPr>
        <p:spPr>
          <a:xfrm rot="5400000">
            <a:off x="11266170" y="5474970"/>
            <a:ext cx="200025" cy="11341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圆角矩形 71"/>
          <p:cNvSpPr/>
          <p:nvPr/>
        </p:nvSpPr>
        <p:spPr>
          <a:xfrm>
            <a:off x="704850" y="867410"/>
            <a:ext cx="3732530" cy="9080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tx1"/>
                </a:solidFill>
                <a:latin typeface="微软雅黑" panose="020B0503020204020204" pitchFamily="34" charset="-122"/>
                <a:ea typeface="微软雅黑" panose="020B0503020204020204" pitchFamily="34" charset="-122"/>
              </a:rPr>
              <a:t>公司成立</a:t>
            </a:r>
            <a:endParaRPr lang="zh-CN" altLang="en-US" sz="2000" b="1">
              <a:solidFill>
                <a:schemeClr val="tx1"/>
              </a:solidFill>
              <a:latin typeface="微软雅黑" panose="020B0503020204020204" pitchFamily="34" charset="-122"/>
              <a:ea typeface="微软雅黑" panose="020B0503020204020204" pitchFamily="34" charset="-122"/>
            </a:endParaRPr>
          </a:p>
        </p:txBody>
      </p:sp>
      <p:cxnSp>
        <p:nvCxnSpPr>
          <p:cNvPr id="74" name="直接连接符 73"/>
          <p:cNvCxnSpPr/>
          <p:nvPr/>
        </p:nvCxnSpPr>
        <p:spPr>
          <a:xfrm flipV="1">
            <a:off x="1468120" y="1778000"/>
            <a:ext cx="529590" cy="177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986280" y="1710690"/>
            <a:ext cx="824230" cy="134620"/>
            <a:chOff x="3073" y="2694"/>
            <a:chExt cx="1298" cy="212"/>
          </a:xfrm>
        </p:grpSpPr>
        <p:cxnSp>
          <p:nvCxnSpPr>
            <p:cNvPr id="75" name="直接连接符 74"/>
            <p:cNvCxnSpPr/>
            <p:nvPr/>
          </p:nvCxnSpPr>
          <p:spPr>
            <a:xfrm rot="10800000" flipH="1">
              <a:off x="3073" y="2796"/>
              <a:ext cx="11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椭圆 75"/>
            <p:cNvSpPr/>
            <p:nvPr/>
          </p:nvSpPr>
          <p:spPr>
            <a:xfrm rot="10800000" flipH="1">
              <a:off x="4221" y="2694"/>
              <a:ext cx="151" cy="2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8" name="组合 77"/>
          <p:cNvGrpSpPr/>
          <p:nvPr/>
        </p:nvGrpSpPr>
        <p:grpSpPr>
          <a:xfrm>
            <a:off x="5300345" y="3233420"/>
            <a:ext cx="1066800" cy="391160"/>
            <a:chOff x="3061" y="4301"/>
            <a:chExt cx="1680" cy="616"/>
          </a:xfrm>
        </p:grpSpPr>
        <p:cxnSp>
          <p:nvCxnSpPr>
            <p:cNvPr id="79" name="直接连接符 78"/>
            <p:cNvCxnSpPr/>
            <p:nvPr/>
          </p:nvCxnSpPr>
          <p:spPr>
            <a:xfrm flipV="1">
              <a:off x="3061" y="4301"/>
              <a:ext cx="406" cy="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3446" y="4304"/>
              <a:ext cx="12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3" name="直接连接符 82"/>
          <p:cNvCxnSpPr/>
          <p:nvPr/>
        </p:nvCxnSpPr>
        <p:spPr>
          <a:xfrm flipV="1">
            <a:off x="6971030" y="4975860"/>
            <a:ext cx="250825" cy="4279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7212965" y="4974590"/>
            <a:ext cx="8223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10727055" y="5601970"/>
            <a:ext cx="1262380" cy="340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latin typeface="微软雅黑" panose="020B0503020204020204" pitchFamily="34" charset="-122"/>
                <a:ea typeface="微软雅黑" panose="020B0503020204020204" pitchFamily="34" charset="-122"/>
              </a:rPr>
              <a:t>精彩待续</a:t>
            </a: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87" name="圆角矩形 86"/>
          <p:cNvSpPr/>
          <p:nvPr/>
        </p:nvSpPr>
        <p:spPr>
          <a:xfrm>
            <a:off x="2823845" y="1656715"/>
            <a:ext cx="2184400" cy="53276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a:solidFill>
                  <a:schemeClr val="tx1"/>
                </a:solidFill>
              </a:rPr>
              <a:t>与</a:t>
            </a:r>
            <a:r>
              <a:rPr lang="en-US" altLang="zh-CN" b="1">
                <a:solidFill>
                  <a:schemeClr val="tx1"/>
                </a:solidFill>
              </a:rPr>
              <a:t>“Petro-Canada”</a:t>
            </a:r>
            <a:endParaRPr lang="en-US" altLang="zh-CN" b="1">
              <a:solidFill>
                <a:schemeClr val="tx1"/>
              </a:solidFill>
            </a:endParaRPr>
          </a:p>
          <a:p>
            <a:pPr algn="just"/>
            <a:r>
              <a:rPr lang="zh-CN" altLang="en-US" b="1">
                <a:solidFill>
                  <a:schemeClr val="tx1"/>
                </a:solidFill>
              </a:rPr>
              <a:t>成为战略合作伙伴</a:t>
            </a:r>
            <a:endParaRPr lang="zh-CN" altLang="en-US" b="1">
              <a:solidFill>
                <a:schemeClr val="tx1"/>
              </a:solidFill>
            </a:endParaRPr>
          </a:p>
        </p:txBody>
      </p:sp>
      <p:pic>
        <p:nvPicPr>
          <p:cNvPr id="16399" name="Picture 2"/>
          <p:cNvPicPr>
            <a:picLocks noChangeAspect="1"/>
          </p:cNvPicPr>
          <p:nvPr/>
        </p:nvPicPr>
        <p:blipFill>
          <a:blip r:embed="rId1" cstate="print"/>
          <a:stretch>
            <a:fillRect/>
          </a:stretch>
        </p:blipFill>
        <p:spPr>
          <a:xfrm>
            <a:off x="4916805" y="1094740"/>
            <a:ext cx="2596515" cy="1560195"/>
          </a:xfrm>
          <a:prstGeom prst="rect">
            <a:avLst/>
          </a:prstGeom>
          <a:noFill/>
          <a:ln w="9525">
            <a:noFill/>
          </a:ln>
        </p:spPr>
      </p:pic>
      <p:sp>
        <p:nvSpPr>
          <p:cNvPr id="93" name="椭圆 92"/>
          <p:cNvSpPr/>
          <p:nvPr/>
        </p:nvSpPr>
        <p:spPr>
          <a:xfrm rot="10800000" flipH="1">
            <a:off x="2118360" y="4754245"/>
            <a:ext cx="95885" cy="1346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rot="10800000" flipH="1">
            <a:off x="8051800" y="4907280"/>
            <a:ext cx="95885" cy="1346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rot="10800000" flipH="1">
            <a:off x="6361430" y="3195955"/>
            <a:ext cx="95885" cy="1346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圆角矩形 95"/>
          <p:cNvSpPr/>
          <p:nvPr/>
        </p:nvSpPr>
        <p:spPr>
          <a:xfrm>
            <a:off x="5838190" y="2901950"/>
            <a:ext cx="4485640" cy="6667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solidFill>
                <a:latin typeface="微软雅黑" panose="020B0503020204020204" pitchFamily="34" charset="-122"/>
                <a:ea typeface="微软雅黑" panose="020B0503020204020204" pitchFamily="34" charset="-122"/>
              </a:rPr>
              <a:t>成为美国</a:t>
            </a:r>
            <a:r>
              <a:rPr lang="en-US" altLang="zh-CN" b="1">
                <a:solidFill>
                  <a:schemeClr val="tx1"/>
                </a:solidFill>
                <a:latin typeface="微软雅黑" panose="020B0503020204020204" pitchFamily="34" charset="-122"/>
                <a:ea typeface="微软雅黑" panose="020B0503020204020204" pitchFamily="34" charset="-122"/>
              </a:rPr>
              <a:t>MOC</a:t>
            </a:r>
            <a:r>
              <a:rPr lang="zh-CN" altLang="en-US" b="1">
                <a:solidFill>
                  <a:schemeClr val="tx1"/>
                </a:solidFill>
                <a:latin typeface="微软雅黑" panose="020B0503020204020204" pitchFamily="34" charset="-122"/>
                <a:ea typeface="微软雅黑" panose="020B0503020204020204" pitchFamily="34" charset="-122"/>
              </a:rPr>
              <a:t>战略合作伙伴</a:t>
            </a: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97" name="圆角矩形 96"/>
          <p:cNvSpPr/>
          <p:nvPr/>
        </p:nvSpPr>
        <p:spPr>
          <a:xfrm>
            <a:off x="8092440" y="4661535"/>
            <a:ext cx="3145155" cy="9378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0000"/>
              </a:lnSpc>
              <a:spcBef>
                <a:spcPts val="0"/>
              </a:spcBef>
              <a:spcAft>
                <a:spcPts val="0"/>
              </a:spcAft>
            </a:pPr>
            <a:r>
              <a:rPr lang="zh-CN" altLang="en-US" sz="1600" b="1">
                <a:solidFill>
                  <a:schemeClr val="tx1"/>
                </a:solidFill>
                <a:latin typeface="微软雅黑" panose="020B0503020204020204" pitchFamily="34" charset="-122"/>
                <a:ea typeface="微软雅黑" panose="020B0503020204020204" pitchFamily="34" charset="-122"/>
              </a:rPr>
              <a:t>三大事业部成立</a:t>
            </a:r>
            <a:r>
              <a:rPr lang="en-US" altLang="zh-CN" sz="1600" b="1">
                <a:solidFill>
                  <a:schemeClr val="tx1"/>
                </a:solidFill>
                <a:latin typeface="微软雅黑" panose="020B0503020204020204" pitchFamily="34" charset="-122"/>
                <a:ea typeface="微软雅黑" panose="020B0503020204020204" pitchFamily="34" charset="-122"/>
              </a:rPr>
              <a:t>“</a:t>
            </a:r>
            <a:r>
              <a:rPr lang="zh-CN" altLang="en-US" sz="1600" b="1">
                <a:solidFill>
                  <a:schemeClr val="tx1"/>
                </a:solidFill>
                <a:latin typeface="微软雅黑" panose="020B0503020204020204" pitchFamily="34" charset="-122"/>
                <a:ea typeface="微软雅黑" panose="020B0503020204020204" pitchFamily="34" charset="-122"/>
              </a:rPr>
              <a:t>润滑油</a:t>
            </a:r>
            <a:r>
              <a:rPr lang="en-US" altLang="zh-CN" sz="1600" b="1">
                <a:solidFill>
                  <a:schemeClr val="tx1"/>
                </a:solidFill>
                <a:latin typeface="微软雅黑" panose="020B0503020204020204" pitchFamily="34" charset="-122"/>
                <a:ea typeface="微软雅黑" panose="020B0503020204020204" pitchFamily="34" charset="-122"/>
              </a:rPr>
              <a:t>”</a:t>
            </a:r>
            <a:r>
              <a:rPr lang="zh-CN" altLang="en-US" sz="1600" b="1">
                <a:solidFill>
                  <a:schemeClr val="tx1"/>
                </a:solidFill>
                <a:latin typeface="微软雅黑" panose="020B0503020204020204" pitchFamily="34" charset="-122"/>
                <a:ea typeface="微软雅黑" panose="020B0503020204020204" pitchFamily="34" charset="-122"/>
              </a:rPr>
              <a:t>、</a:t>
            </a:r>
            <a:endParaRPr lang="zh-CN" altLang="en-US" sz="1600" b="1">
              <a:solidFill>
                <a:schemeClr val="tx1"/>
              </a:solidFill>
              <a:latin typeface="微软雅黑" panose="020B0503020204020204" pitchFamily="34" charset="-122"/>
              <a:ea typeface="微软雅黑" panose="020B0503020204020204" pitchFamily="34" charset="-122"/>
            </a:endParaRPr>
          </a:p>
          <a:p>
            <a:pPr algn="just">
              <a:lnSpc>
                <a:spcPct val="100000"/>
              </a:lnSpc>
              <a:spcBef>
                <a:spcPts val="0"/>
              </a:spcBef>
              <a:spcAft>
                <a:spcPts val="0"/>
              </a:spcAft>
            </a:pPr>
            <a:r>
              <a:rPr lang="en-US" altLang="zh-CN" sz="1600" b="1">
                <a:solidFill>
                  <a:schemeClr val="tx1"/>
                </a:solidFill>
                <a:latin typeface="微软雅黑" panose="020B0503020204020204" pitchFamily="34" charset="-122"/>
                <a:ea typeface="微软雅黑" panose="020B0503020204020204" pitchFamily="34" charset="-122"/>
              </a:rPr>
              <a:t>“</a:t>
            </a:r>
            <a:r>
              <a:rPr lang="zh-CN" altLang="en-US" sz="1600" b="1">
                <a:solidFill>
                  <a:schemeClr val="tx1"/>
                </a:solidFill>
                <a:latin typeface="微软雅黑" panose="020B0503020204020204" pitchFamily="34" charset="-122"/>
                <a:ea typeface="微软雅黑" panose="020B0503020204020204" pitchFamily="34" charset="-122"/>
              </a:rPr>
              <a:t>深度养护品</a:t>
            </a:r>
            <a:r>
              <a:rPr lang="en-US" altLang="zh-CN" sz="1600" b="1">
                <a:solidFill>
                  <a:schemeClr val="tx1"/>
                </a:solidFill>
                <a:latin typeface="微软雅黑" panose="020B0503020204020204" pitchFamily="34" charset="-122"/>
                <a:ea typeface="微软雅黑" panose="020B0503020204020204" pitchFamily="34" charset="-122"/>
              </a:rPr>
              <a:t>”</a:t>
            </a:r>
            <a:r>
              <a:rPr lang="zh-CN" altLang="en-US" sz="1600" b="1">
                <a:solidFill>
                  <a:schemeClr val="tx1"/>
                </a:solidFill>
                <a:latin typeface="微软雅黑" panose="020B0503020204020204" pitchFamily="34" charset="-122"/>
                <a:ea typeface="微软雅黑" panose="020B0503020204020204" pitchFamily="34" charset="-122"/>
              </a:rPr>
              <a:t>、</a:t>
            </a:r>
            <a:r>
              <a:rPr lang="en-US" altLang="zh-CN" sz="1600" b="1">
                <a:solidFill>
                  <a:schemeClr val="tx1"/>
                </a:solidFill>
                <a:latin typeface="微软雅黑" panose="020B0503020204020204" pitchFamily="34" charset="-122"/>
                <a:ea typeface="微软雅黑" panose="020B0503020204020204" pitchFamily="34" charset="-122"/>
              </a:rPr>
              <a:t>“</a:t>
            </a:r>
            <a:r>
              <a:rPr lang="zh-CN" altLang="en-US" sz="1600" b="1">
                <a:solidFill>
                  <a:schemeClr val="tx1"/>
                </a:solidFill>
                <a:latin typeface="微软雅黑" panose="020B0503020204020204" pitchFamily="34" charset="-122"/>
                <a:ea typeface="微软雅黑" panose="020B0503020204020204" pitchFamily="34" charset="-122"/>
              </a:rPr>
              <a:t>工业油</a:t>
            </a:r>
            <a:r>
              <a:rPr lang="en-US" altLang="zh-CN" sz="1600" b="1">
                <a:solidFill>
                  <a:schemeClr val="tx1"/>
                </a:solidFill>
                <a:latin typeface="微软雅黑" panose="020B0503020204020204" pitchFamily="34" charset="-122"/>
                <a:ea typeface="微软雅黑" panose="020B0503020204020204" pitchFamily="34" charset="-122"/>
              </a:rPr>
              <a:t>”</a:t>
            </a:r>
            <a:endParaRPr lang="en-US" altLang="zh-CN" sz="1600" b="1">
              <a:solidFill>
                <a:schemeClr val="tx1"/>
              </a:solidFill>
              <a:latin typeface="微软雅黑" panose="020B0503020204020204" pitchFamily="34" charset="-122"/>
              <a:ea typeface="微软雅黑" panose="020B0503020204020204" pitchFamily="34" charset="-122"/>
            </a:endParaRPr>
          </a:p>
        </p:txBody>
      </p:sp>
      <p:cxnSp>
        <p:nvCxnSpPr>
          <p:cNvPr id="99" name="直接连接符 98"/>
          <p:cNvCxnSpPr>
            <a:stCxn id="65" idx="7"/>
          </p:cNvCxnSpPr>
          <p:nvPr/>
        </p:nvCxnSpPr>
        <p:spPr>
          <a:xfrm flipV="1">
            <a:off x="4685665" y="4406900"/>
            <a:ext cx="871220" cy="1234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5542915" y="4406900"/>
            <a:ext cx="8223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椭圆 100"/>
          <p:cNvSpPr/>
          <p:nvPr/>
        </p:nvSpPr>
        <p:spPr>
          <a:xfrm rot="10800000" flipH="1">
            <a:off x="6347460" y="4339590"/>
            <a:ext cx="95885" cy="1346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圆角矩形 101"/>
          <p:cNvSpPr/>
          <p:nvPr/>
        </p:nvSpPr>
        <p:spPr>
          <a:xfrm>
            <a:off x="6163945" y="3988435"/>
            <a:ext cx="4485640" cy="6667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微软雅黑" panose="020B0503020204020204" pitchFamily="34" charset="-122"/>
                <a:ea typeface="微软雅黑" panose="020B0503020204020204" pitchFamily="34" charset="-122"/>
              </a:rPr>
              <a:t>“</a:t>
            </a:r>
            <a:r>
              <a:rPr lang="zh-CN" altLang="en-US" b="1">
                <a:solidFill>
                  <a:schemeClr val="tx1"/>
                </a:solidFill>
                <a:latin typeface="微软雅黑" panose="020B0503020204020204" pitchFamily="34" charset="-122"/>
                <a:ea typeface="微软雅黑" panose="020B0503020204020204" pitchFamily="34" charset="-122"/>
              </a:rPr>
              <a:t>韩国</a:t>
            </a:r>
            <a:r>
              <a:rPr lang="en-US" altLang="zh-CN" b="1">
                <a:solidFill>
                  <a:schemeClr val="tx1"/>
                </a:solidFill>
                <a:latin typeface="微软雅黑" panose="020B0503020204020204" pitchFamily="34" charset="-122"/>
                <a:ea typeface="微软雅黑" panose="020B0503020204020204" pitchFamily="34" charset="-122"/>
              </a:rPr>
              <a:t>SK</a:t>
            </a:r>
            <a:r>
              <a:rPr lang="zh-CN" altLang="en-US" b="1">
                <a:solidFill>
                  <a:schemeClr val="tx1"/>
                </a:solidFill>
                <a:latin typeface="微软雅黑" panose="020B0503020204020204" pitchFamily="34" charset="-122"/>
                <a:ea typeface="微软雅黑" panose="020B0503020204020204" pitchFamily="34" charset="-122"/>
              </a:rPr>
              <a:t>润滑油</a:t>
            </a:r>
            <a:r>
              <a:rPr lang="en-US" altLang="zh-CN" b="1">
                <a:solidFill>
                  <a:schemeClr val="tx1"/>
                </a:solidFill>
                <a:latin typeface="微软雅黑" panose="020B0503020204020204" pitchFamily="34" charset="-122"/>
                <a:ea typeface="微软雅黑" panose="020B0503020204020204" pitchFamily="34" charset="-122"/>
              </a:rPr>
              <a:t>”</a:t>
            </a:r>
            <a:r>
              <a:rPr lang="zh-CN" altLang="en-US" b="1">
                <a:solidFill>
                  <a:schemeClr val="tx1"/>
                </a:solidFill>
                <a:latin typeface="微软雅黑" panose="020B0503020204020204" pitchFamily="34" charset="-122"/>
                <a:ea typeface="微软雅黑" panose="020B0503020204020204" pitchFamily="34" charset="-122"/>
              </a:rPr>
              <a:t>中国区战略合作伙伴</a:t>
            </a:r>
            <a:endParaRPr lang="zh-CN" altLang="en-US" b="1">
              <a:solidFill>
                <a:schemeClr val="tx1"/>
              </a:solidFill>
              <a:latin typeface="微软雅黑" panose="020B0503020204020204" pitchFamily="34" charset="-122"/>
              <a:ea typeface="微软雅黑" panose="020B0503020204020204" pitchFamily="34" charset="-122"/>
            </a:endParaRPr>
          </a:p>
        </p:txBody>
      </p:sp>
      <p:pic>
        <p:nvPicPr>
          <p:cNvPr id="23556" name="Picture 6"/>
          <p:cNvPicPr>
            <a:picLocks noChangeAspect="1"/>
          </p:cNvPicPr>
          <p:nvPr/>
        </p:nvPicPr>
        <p:blipFill>
          <a:blip r:embed="rId2" cstate="print"/>
          <a:srcRect l="8089" t="10638" r="19872" b="9778"/>
          <a:stretch>
            <a:fillRect/>
          </a:stretch>
        </p:blipFill>
        <p:spPr>
          <a:xfrm>
            <a:off x="9571990" y="2430780"/>
            <a:ext cx="1440815" cy="1047115"/>
          </a:xfrm>
          <a:prstGeom prst="rect">
            <a:avLst/>
          </a:prstGeom>
          <a:noFill/>
          <a:ln w="9525">
            <a:noFill/>
          </a:ln>
        </p:spPr>
      </p:pic>
      <p:pic>
        <p:nvPicPr>
          <p:cNvPr id="103" name="Picture 12" descr="http://www.skenergy.com/data/cyber/photoGallery/공장전경7.jpg"/>
          <p:cNvPicPr>
            <a:picLocks noChangeAspect="1" noChangeArrowheads="1"/>
          </p:cNvPicPr>
          <p:nvPr/>
        </p:nvPicPr>
        <p:blipFill>
          <a:blip r:embed="rId3" cstate="print"/>
          <a:srcRect/>
          <a:stretch>
            <a:fillRect/>
          </a:stretch>
        </p:blipFill>
        <p:spPr bwMode="auto">
          <a:xfrm>
            <a:off x="10428605" y="3606800"/>
            <a:ext cx="1416685" cy="1007110"/>
          </a:xfrm>
          <a:prstGeom prst="rect">
            <a:avLst/>
          </a:prstGeom>
          <a:noFill/>
          <a:effectLst>
            <a:outerShdw blurRad="50800" dist="38100" dir="2700000" algn="tl" rotWithShape="0">
              <a:prstClr val="black">
                <a:alpha val="40000"/>
              </a:prstClr>
            </a:outerShdw>
          </a:effectLst>
        </p:spPr>
      </p:pic>
      <p:cxnSp>
        <p:nvCxnSpPr>
          <p:cNvPr id="104" name="直接连接符 103"/>
          <p:cNvCxnSpPr/>
          <p:nvPr/>
        </p:nvCxnSpPr>
        <p:spPr>
          <a:xfrm>
            <a:off x="1894840" y="4590415"/>
            <a:ext cx="282575" cy="298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圆角矩形 105"/>
          <p:cNvSpPr/>
          <p:nvPr/>
        </p:nvSpPr>
        <p:spPr>
          <a:xfrm>
            <a:off x="2213610" y="4620260"/>
            <a:ext cx="2010410" cy="6572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b="1">
                <a:solidFill>
                  <a:schemeClr val="tx1"/>
                </a:solidFill>
                <a:latin typeface="微软雅黑" panose="020B0503020204020204" pitchFamily="34" charset="-122"/>
                <a:ea typeface="微软雅黑" panose="020B0503020204020204" pitchFamily="34" charset="-122"/>
              </a:rPr>
              <a:t>正式进军中国汽车</a:t>
            </a:r>
            <a:endParaRPr lang="zh-CN" b="1">
              <a:solidFill>
                <a:schemeClr val="tx1"/>
              </a:solidFill>
              <a:latin typeface="微软雅黑" panose="020B0503020204020204" pitchFamily="34" charset="-122"/>
              <a:ea typeface="微软雅黑" panose="020B0503020204020204" pitchFamily="34" charset="-122"/>
            </a:endParaRPr>
          </a:p>
          <a:p>
            <a:pPr algn="just"/>
            <a:r>
              <a:rPr lang="zh-CN" b="1">
                <a:solidFill>
                  <a:schemeClr val="tx1"/>
                </a:solidFill>
                <a:latin typeface="微软雅黑" panose="020B0503020204020204" pitchFamily="34" charset="-122"/>
                <a:ea typeface="微软雅黑" panose="020B0503020204020204" pitchFamily="34" charset="-122"/>
              </a:rPr>
              <a:t>配套业务市场</a:t>
            </a:r>
            <a:endParaRPr lang="zh-CN" b="1">
              <a:solidFill>
                <a:schemeClr val="tx1"/>
              </a:solidFill>
              <a:latin typeface="微软雅黑" panose="020B0503020204020204" pitchFamily="34" charset="-122"/>
              <a:ea typeface="微软雅黑" panose="020B0503020204020204" pitchFamily="34" charset="-122"/>
            </a:endParaRPr>
          </a:p>
        </p:txBody>
      </p:sp>
      <p:cxnSp>
        <p:nvCxnSpPr>
          <p:cNvPr id="107" name="直接连接符 106"/>
          <p:cNvCxnSpPr>
            <a:stCxn id="108" idx="2"/>
          </p:cNvCxnSpPr>
          <p:nvPr/>
        </p:nvCxnSpPr>
        <p:spPr>
          <a:xfrm flipH="1" flipV="1">
            <a:off x="1496060" y="1320800"/>
            <a:ext cx="408305" cy="6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椭圆 107"/>
          <p:cNvSpPr/>
          <p:nvPr/>
        </p:nvSpPr>
        <p:spPr>
          <a:xfrm rot="10800000" flipH="1">
            <a:off x="1904365" y="1254125"/>
            <a:ext cx="95885" cy="1346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直接连接符 1"/>
          <p:cNvCxnSpPr/>
          <p:nvPr/>
        </p:nvCxnSpPr>
        <p:spPr>
          <a:xfrm flipH="1">
            <a:off x="1899920" y="4237355"/>
            <a:ext cx="4445" cy="35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8524875" y="211455"/>
            <a:ext cx="3442970" cy="483235"/>
          </a:xfrm>
          <a:prstGeom prst="rect">
            <a:avLst/>
          </a:prstGeom>
          <a:noFill/>
        </p:spPr>
        <p:txBody>
          <a:bodyPr wrap="square" rtlCol="0" anchor="t">
            <a:spAutoFit/>
          </a:bodyPr>
          <a:lstStyle/>
          <a:p>
            <a:r>
              <a:rPr lang="en-US" altLang="zh-CN" sz="2400" b="1">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Luoshi  Lubricants</a:t>
            </a:r>
            <a:endParaRPr lang="en-US" altLang="zh-CN" sz="2400" b="1">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down)">
                                      <p:cBhvr>
                                        <p:cTn id="7" dur="500"/>
                                        <p:tgtEl>
                                          <p:spTgt spid="6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8"/>
                                        </p:tgtEl>
                                        <p:attrNameLst>
                                          <p:attrName>style.visibility</p:attrName>
                                        </p:attrNameLst>
                                      </p:cBhvr>
                                      <p:to>
                                        <p:strVal val="visible"/>
                                      </p:to>
                                    </p:set>
                                    <p:animEffect transition="in" filter="wipe(down)">
                                      <p:cBhvr>
                                        <p:cTn id="13" dur="500"/>
                                        <p:tgtEl>
                                          <p:spTgt spid="15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down)">
                                      <p:cBhvr>
                                        <p:cTn id="34" dur="500"/>
                                        <p:tgtEl>
                                          <p:spTgt spid="3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down)">
                                      <p:cBhvr>
                                        <p:cTn id="37" dur="500"/>
                                        <p:tgtEl>
                                          <p:spTgt spid="43"/>
                                        </p:tgtEl>
                                      </p:cBhvr>
                                    </p:animEffect>
                                  </p:childTnLst>
                                </p:cTn>
                              </p:par>
                              <p:par>
                                <p:cTn id="38" presetID="22" presetClass="entr" presetSubtype="4" fill="hold" grpId="1" nodeType="with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down)">
                                      <p:cBhvr>
                                        <p:cTn id="40" dur="500"/>
                                        <p:tgtEl>
                                          <p:spTgt spid="61"/>
                                        </p:tgtEl>
                                      </p:cBhvr>
                                    </p:animEffect>
                                  </p:childTnLst>
                                </p:cTn>
                              </p:par>
                              <p:par>
                                <p:cTn id="41" presetID="22" presetClass="entr" presetSubtype="4" fill="hold" grpId="1"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wipe(down)">
                                      <p:cBhvr>
                                        <p:cTn id="43" dur="500"/>
                                        <p:tgtEl>
                                          <p:spTgt spid="63"/>
                                        </p:tgtEl>
                                      </p:cBhvr>
                                    </p:animEffect>
                                  </p:childTnLst>
                                </p:cTn>
                              </p:par>
                              <p:par>
                                <p:cTn id="44" presetID="22" presetClass="entr" presetSubtype="4" fill="hold" grpId="1"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wipe(down)">
                                      <p:cBhvr>
                                        <p:cTn id="46" dur="500"/>
                                        <p:tgtEl>
                                          <p:spTgt spid="64"/>
                                        </p:tgtEl>
                                      </p:cBhvr>
                                    </p:animEffect>
                                  </p:childTnLst>
                                </p:cTn>
                              </p:par>
                              <p:par>
                                <p:cTn id="47" presetID="22" presetClass="entr" presetSubtype="4" fill="hold" grpId="1" nodeType="with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wipe(down)">
                                      <p:cBhvr>
                                        <p:cTn id="49" dur="500"/>
                                        <p:tgtEl>
                                          <p:spTgt spid="65"/>
                                        </p:tgtEl>
                                      </p:cBhvr>
                                    </p:animEffect>
                                  </p:childTnLst>
                                </p:cTn>
                              </p:par>
                              <p:par>
                                <p:cTn id="50" presetID="22" presetClass="entr" presetSubtype="4" fill="hold" grpId="1" nodeType="with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down)">
                                      <p:cBhvr>
                                        <p:cTn id="52" dur="500"/>
                                        <p:tgtEl>
                                          <p:spTgt spid="66"/>
                                        </p:tgtEl>
                                      </p:cBhvr>
                                    </p:animEffect>
                                  </p:childTnLst>
                                </p:cTn>
                              </p:par>
                              <p:par>
                                <p:cTn id="53" presetID="22" presetClass="entr" presetSubtype="4" fill="hold" grpId="1" nodeType="with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wipe(down)">
                                      <p:cBhvr>
                                        <p:cTn id="55" dur="500"/>
                                        <p:tgtEl>
                                          <p:spTgt spid="67"/>
                                        </p:tgtEl>
                                      </p:cBhvr>
                                    </p:animEffect>
                                  </p:childTnLst>
                                </p:cTn>
                              </p:par>
                              <p:par>
                                <p:cTn id="56" presetID="22" presetClass="entr" presetSubtype="4" fill="hold" grpId="1" nodeType="with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wipe(down)">
                                      <p:cBhvr>
                                        <p:cTn id="58" dur="500"/>
                                        <p:tgtEl>
                                          <p:spTgt spid="68"/>
                                        </p:tgtEl>
                                      </p:cBhvr>
                                    </p:animEffect>
                                  </p:childTnLst>
                                </p:cTn>
                              </p:par>
                              <p:par>
                                <p:cTn id="59" presetID="22" presetClass="entr" presetSubtype="4" fill="hold" grpId="1" nodeType="with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down)">
                                      <p:cBhvr>
                                        <p:cTn id="61" dur="500"/>
                                        <p:tgtEl>
                                          <p:spTgt spid="69"/>
                                        </p:tgtEl>
                                      </p:cBhvr>
                                    </p:animEffect>
                                  </p:childTnLst>
                                </p:cTn>
                              </p:par>
                              <p:par>
                                <p:cTn id="62" presetID="22" presetClass="entr" presetSubtype="4" fill="hold" grpId="1" nodeType="with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wipe(down)">
                                      <p:cBhvr>
                                        <p:cTn id="64" dur="500"/>
                                        <p:tgtEl>
                                          <p:spTgt spid="70"/>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down)">
                                      <p:cBhvr>
                                        <p:cTn id="67" dur="500"/>
                                        <p:tgtEl>
                                          <p:spTgt spid="71"/>
                                        </p:tgtEl>
                                      </p:cBhvr>
                                    </p:animEffect>
                                  </p:childTnLst>
                                </p:cTn>
                              </p:par>
                              <p:par>
                                <p:cTn id="68" presetID="22" presetClass="entr" presetSubtype="4" fill="hold" grpId="1" nodeType="withEffect">
                                  <p:stCondLst>
                                    <p:cond delay="0"/>
                                  </p:stCondLst>
                                  <p:childTnLst>
                                    <p:set>
                                      <p:cBhvr>
                                        <p:cTn id="69" dur="1" fill="hold">
                                          <p:stCondLst>
                                            <p:cond delay="0"/>
                                          </p:stCondLst>
                                        </p:cTn>
                                        <p:tgtEl>
                                          <p:spTgt spid="72"/>
                                        </p:tgtEl>
                                        <p:attrNameLst>
                                          <p:attrName>style.visibility</p:attrName>
                                        </p:attrNameLst>
                                      </p:cBhvr>
                                      <p:to>
                                        <p:strVal val="visible"/>
                                      </p:to>
                                    </p:set>
                                    <p:animEffect transition="in" filter="wipe(down)">
                                      <p:cBhvr>
                                        <p:cTn id="70" dur="500"/>
                                        <p:tgtEl>
                                          <p:spTgt spid="72"/>
                                        </p:tgtEl>
                                      </p:cBhvr>
                                    </p:animEffect>
                                  </p:childTnLst>
                                </p:cTn>
                              </p:par>
                              <p:par>
                                <p:cTn id="71" presetID="22" presetClass="entr" presetSubtype="4" fill="hold" nodeType="withEffect">
                                  <p:stCondLst>
                                    <p:cond delay="0"/>
                                  </p:stCondLst>
                                  <p:childTnLst>
                                    <p:set>
                                      <p:cBhvr>
                                        <p:cTn id="72" dur="1" fill="hold">
                                          <p:stCondLst>
                                            <p:cond delay="0"/>
                                          </p:stCondLst>
                                        </p:cTn>
                                        <p:tgtEl>
                                          <p:spTgt spid="74"/>
                                        </p:tgtEl>
                                        <p:attrNameLst>
                                          <p:attrName>style.visibility</p:attrName>
                                        </p:attrNameLst>
                                      </p:cBhvr>
                                      <p:to>
                                        <p:strVal val="visible"/>
                                      </p:to>
                                    </p:set>
                                    <p:animEffect transition="in" filter="wipe(down)">
                                      <p:cBhvr>
                                        <p:cTn id="73" dur="500"/>
                                        <p:tgtEl>
                                          <p:spTgt spid="74"/>
                                        </p:tgtEl>
                                      </p:cBhvr>
                                    </p:animEffect>
                                  </p:childTnLst>
                                </p:cTn>
                              </p:par>
                              <p:par>
                                <p:cTn id="74" presetID="22" presetClass="entr" presetSubtype="4" fill="hold" nodeType="with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wipe(down)">
                                      <p:cBhvr>
                                        <p:cTn id="76" dur="500"/>
                                        <p:tgtEl>
                                          <p:spTgt spid="8"/>
                                        </p:tgtEl>
                                      </p:cBhvr>
                                    </p:animEffect>
                                  </p:childTnLst>
                                </p:cTn>
                              </p:par>
                              <p:par>
                                <p:cTn id="77" presetID="22" presetClass="entr" presetSubtype="4" fill="hold" nodeType="withEffect">
                                  <p:stCondLst>
                                    <p:cond delay="0"/>
                                  </p:stCondLst>
                                  <p:childTnLst>
                                    <p:set>
                                      <p:cBhvr>
                                        <p:cTn id="78" dur="1" fill="hold">
                                          <p:stCondLst>
                                            <p:cond delay="0"/>
                                          </p:stCondLst>
                                        </p:cTn>
                                        <p:tgtEl>
                                          <p:spTgt spid="78"/>
                                        </p:tgtEl>
                                        <p:attrNameLst>
                                          <p:attrName>style.visibility</p:attrName>
                                        </p:attrNameLst>
                                      </p:cBhvr>
                                      <p:to>
                                        <p:strVal val="visible"/>
                                      </p:to>
                                    </p:set>
                                    <p:animEffect transition="in" filter="wipe(down)">
                                      <p:cBhvr>
                                        <p:cTn id="79" dur="500"/>
                                        <p:tgtEl>
                                          <p:spTgt spid="78"/>
                                        </p:tgtEl>
                                      </p:cBhvr>
                                    </p:animEffect>
                                  </p:childTnLst>
                                </p:cTn>
                              </p:par>
                              <p:par>
                                <p:cTn id="80" presetID="22" presetClass="entr" presetSubtype="4" fill="hold" nodeType="withEffect">
                                  <p:stCondLst>
                                    <p:cond delay="0"/>
                                  </p:stCondLst>
                                  <p:childTnLst>
                                    <p:set>
                                      <p:cBhvr>
                                        <p:cTn id="81" dur="1" fill="hold">
                                          <p:stCondLst>
                                            <p:cond delay="0"/>
                                          </p:stCondLst>
                                        </p:cTn>
                                        <p:tgtEl>
                                          <p:spTgt spid="83"/>
                                        </p:tgtEl>
                                        <p:attrNameLst>
                                          <p:attrName>style.visibility</p:attrName>
                                        </p:attrNameLst>
                                      </p:cBhvr>
                                      <p:to>
                                        <p:strVal val="visible"/>
                                      </p:to>
                                    </p:set>
                                    <p:animEffect transition="in" filter="wipe(down)">
                                      <p:cBhvr>
                                        <p:cTn id="82" dur="500"/>
                                        <p:tgtEl>
                                          <p:spTgt spid="83"/>
                                        </p:tgtEl>
                                      </p:cBhvr>
                                    </p:animEffect>
                                  </p:childTnLst>
                                </p:cTn>
                              </p:par>
                              <p:par>
                                <p:cTn id="83" presetID="22" presetClass="entr" presetSubtype="4" fill="hold" nodeType="withEffect">
                                  <p:stCondLst>
                                    <p:cond delay="0"/>
                                  </p:stCondLst>
                                  <p:childTnLst>
                                    <p:set>
                                      <p:cBhvr>
                                        <p:cTn id="84" dur="1" fill="hold">
                                          <p:stCondLst>
                                            <p:cond delay="0"/>
                                          </p:stCondLst>
                                        </p:cTn>
                                        <p:tgtEl>
                                          <p:spTgt spid="84"/>
                                        </p:tgtEl>
                                        <p:attrNameLst>
                                          <p:attrName>style.visibility</p:attrName>
                                        </p:attrNameLst>
                                      </p:cBhvr>
                                      <p:to>
                                        <p:strVal val="visible"/>
                                      </p:to>
                                    </p:set>
                                    <p:animEffect transition="in" filter="wipe(down)">
                                      <p:cBhvr>
                                        <p:cTn id="85" dur="500"/>
                                        <p:tgtEl>
                                          <p:spTgt spid="84"/>
                                        </p:tgtEl>
                                      </p:cBhvr>
                                    </p:animEffect>
                                  </p:childTnLst>
                                </p:cTn>
                              </p:par>
                              <p:par>
                                <p:cTn id="86" presetID="22" presetClass="entr" presetSubtype="4" fill="hold" grpId="2" nodeType="withEffect">
                                  <p:stCondLst>
                                    <p:cond delay="0"/>
                                  </p:stCondLst>
                                  <p:childTnLst>
                                    <p:set>
                                      <p:cBhvr>
                                        <p:cTn id="87" dur="1" fill="hold">
                                          <p:stCondLst>
                                            <p:cond delay="0"/>
                                          </p:stCondLst>
                                        </p:cTn>
                                        <p:tgtEl>
                                          <p:spTgt spid="86"/>
                                        </p:tgtEl>
                                        <p:attrNameLst>
                                          <p:attrName>style.visibility</p:attrName>
                                        </p:attrNameLst>
                                      </p:cBhvr>
                                      <p:to>
                                        <p:strVal val="visible"/>
                                      </p:to>
                                    </p:set>
                                    <p:animEffect transition="in" filter="wipe(down)">
                                      <p:cBhvr>
                                        <p:cTn id="88" dur="500"/>
                                        <p:tgtEl>
                                          <p:spTgt spid="86"/>
                                        </p:tgtEl>
                                      </p:cBhvr>
                                    </p:animEffect>
                                  </p:childTnLst>
                                </p:cTn>
                              </p:par>
                              <p:par>
                                <p:cTn id="89" presetID="22" presetClass="entr" presetSubtype="4" fill="hold" grpId="2" nodeType="with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par>
                                <p:cTn id="92" presetID="22" presetClass="entr" presetSubtype="4" fill="hold" nodeType="withEffect">
                                  <p:stCondLst>
                                    <p:cond delay="0"/>
                                  </p:stCondLst>
                                  <p:childTnLst>
                                    <p:set>
                                      <p:cBhvr>
                                        <p:cTn id="93" dur="1" fill="hold">
                                          <p:stCondLst>
                                            <p:cond delay="0"/>
                                          </p:stCondLst>
                                        </p:cTn>
                                        <p:tgtEl>
                                          <p:spTgt spid="16399"/>
                                        </p:tgtEl>
                                        <p:attrNameLst>
                                          <p:attrName>style.visibility</p:attrName>
                                        </p:attrNameLst>
                                      </p:cBhvr>
                                      <p:to>
                                        <p:strVal val="visible"/>
                                      </p:to>
                                    </p:set>
                                    <p:animEffect transition="in" filter="wipe(down)">
                                      <p:cBhvr>
                                        <p:cTn id="94" dur="500"/>
                                        <p:tgtEl>
                                          <p:spTgt spid="16399"/>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93"/>
                                        </p:tgtEl>
                                        <p:attrNameLst>
                                          <p:attrName>style.visibility</p:attrName>
                                        </p:attrNameLst>
                                      </p:cBhvr>
                                      <p:to>
                                        <p:strVal val="visible"/>
                                      </p:to>
                                    </p:set>
                                    <p:animEffect transition="in" filter="wipe(down)">
                                      <p:cBhvr>
                                        <p:cTn id="97" dur="500"/>
                                        <p:tgtEl>
                                          <p:spTgt spid="93"/>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94"/>
                                        </p:tgtEl>
                                        <p:attrNameLst>
                                          <p:attrName>style.visibility</p:attrName>
                                        </p:attrNameLst>
                                      </p:cBhvr>
                                      <p:to>
                                        <p:strVal val="visible"/>
                                      </p:to>
                                    </p:set>
                                    <p:animEffect transition="in" filter="wipe(down)">
                                      <p:cBhvr>
                                        <p:cTn id="100" dur="500"/>
                                        <p:tgtEl>
                                          <p:spTgt spid="94"/>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95"/>
                                        </p:tgtEl>
                                        <p:attrNameLst>
                                          <p:attrName>style.visibility</p:attrName>
                                        </p:attrNameLst>
                                      </p:cBhvr>
                                      <p:to>
                                        <p:strVal val="visible"/>
                                      </p:to>
                                    </p:set>
                                    <p:animEffect transition="in" filter="wipe(down)">
                                      <p:cBhvr>
                                        <p:cTn id="103" dur="500"/>
                                        <p:tgtEl>
                                          <p:spTgt spid="95"/>
                                        </p:tgtEl>
                                      </p:cBhvr>
                                    </p:animEffect>
                                  </p:childTnLst>
                                </p:cTn>
                              </p:par>
                              <p:par>
                                <p:cTn id="104" presetID="22" presetClass="entr" presetSubtype="4" fill="hold" grpId="2" nodeType="withEffect">
                                  <p:stCondLst>
                                    <p:cond delay="0"/>
                                  </p:stCondLst>
                                  <p:childTnLst>
                                    <p:set>
                                      <p:cBhvr>
                                        <p:cTn id="105" dur="1" fill="hold">
                                          <p:stCondLst>
                                            <p:cond delay="0"/>
                                          </p:stCondLst>
                                        </p:cTn>
                                        <p:tgtEl>
                                          <p:spTgt spid="96"/>
                                        </p:tgtEl>
                                        <p:attrNameLst>
                                          <p:attrName>style.visibility</p:attrName>
                                        </p:attrNameLst>
                                      </p:cBhvr>
                                      <p:to>
                                        <p:strVal val="visible"/>
                                      </p:to>
                                    </p:set>
                                    <p:animEffect transition="in" filter="wipe(down)">
                                      <p:cBhvr>
                                        <p:cTn id="106" dur="500"/>
                                        <p:tgtEl>
                                          <p:spTgt spid="96"/>
                                        </p:tgtEl>
                                      </p:cBhvr>
                                    </p:animEffect>
                                  </p:childTnLst>
                                </p:cTn>
                              </p:par>
                              <p:par>
                                <p:cTn id="107" presetID="22" presetClass="entr" presetSubtype="4" fill="hold" grpId="2" nodeType="withEffect">
                                  <p:stCondLst>
                                    <p:cond delay="0"/>
                                  </p:stCondLst>
                                  <p:childTnLst>
                                    <p:set>
                                      <p:cBhvr>
                                        <p:cTn id="108" dur="1" fill="hold">
                                          <p:stCondLst>
                                            <p:cond delay="0"/>
                                          </p:stCondLst>
                                        </p:cTn>
                                        <p:tgtEl>
                                          <p:spTgt spid="97"/>
                                        </p:tgtEl>
                                        <p:attrNameLst>
                                          <p:attrName>style.visibility</p:attrName>
                                        </p:attrNameLst>
                                      </p:cBhvr>
                                      <p:to>
                                        <p:strVal val="visible"/>
                                      </p:to>
                                    </p:set>
                                    <p:animEffect transition="in" filter="wipe(down)">
                                      <p:cBhvr>
                                        <p:cTn id="109" dur="500"/>
                                        <p:tgtEl>
                                          <p:spTgt spid="97"/>
                                        </p:tgtEl>
                                      </p:cBhvr>
                                    </p:animEffect>
                                  </p:childTnLst>
                                </p:cTn>
                              </p:par>
                              <p:par>
                                <p:cTn id="110" presetID="22" presetClass="entr" presetSubtype="4" fill="hold" nodeType="withEffect">
                                  <p:stCondLst>
                                    <p:cond delay="0"/>
                                  </p:stCondLst>
                                  <p:childTnLst>
                                    <p:set>
                                      <p:cBhvr>
                                        <p:cTn id="111" dur="1" fill="hold">
                                          <p:stCondLst>
                                            <p:cond delay="0"/>
                                          </p:stCondLst>
                                        </p:cTn>
                                        <p:tgtEl>
                                          <p:spTgt spid="99"/>
                                        </p:tgtEl>
                                        <p:attrNameLst>
                                          <p:attrName>style.visibility</p:attrName>
                                        </p:attrNameLst>
                                      </p:cBhvr>
                                      <p:to>
                                        <p:strVal val="visible"/>
                                      </p:to>
                                    </p:set>
                                    <p:animEffect transition="in" filter="wipe(down)">
                                      <p:cBhvr>
                                        <p:cTn id="112" dur="500"/>
                                        <p:tgtEl>
                                          <p:spTgt spid="99"/>
                                        </p:tgtEl>
                                      </p:cBhvr>
                                    </p:animEffect>
                                  </p:childTnLst>
                                </p:cTn>
                              </p:par>
                              <p:par>
                                <p:cTn id="113" presetID="22" presetClass="entr" presetSubtype="4" fill="hold" nodeType="withEffect">
                                  <p:stCondLst>
                                    <p:cond delay="0"/>
                                  </p:stCondLst>
                                  <p:childTnLst>
                                    <p:set>
                                      <p:cBhvr>
                                        <p:cTn id="114" dur="1" fill="hold">
                                          <p:stCondLst>
                                            <p:cond delay="0"/>
                                          </p:stCondLst>
                                        </p:cTn>
                                        <p:tgtEl>
                                          <p:spTgt spid="100"/>
                                        </p:tgtEl>
                                        <p:attrNameLst>
                                          <p:attrName>style.visibility</p:attrName>
                                        </p:attrNameLst>
                                      </p:cBhvr>
                                      <p:to>
                                        <p:strVal val="visible"/>
                                      </p:to>
                                    </p:set>
                                    <p:animEffect transition="in" filter="wipe(down)">
                                      <p:cBhvr>
                                        <p:cTn id="115" dur="500"/>
                                        <p:tgtEl>
                                          <p:spTgt spid="100"/>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101"/>
                                        </p:tgtEl>
                                        <p:attrNameLst>
                                          <p:attrName>style.visibility</p:attrName>
                                        </p:attrNameLst>
                                      </p:cBhvr>
                                      <p:to>
                                        <p:strVal val="visible"/>
                                      </p:to>
                                    </p:set>
                                    <p:animEffect transition="in" filter="wipe(down)">
                                      <p:cBhvr>
                                        <p:cTn id="118" dur="500"/>
                                        <p:tgtEl>
                                          <p:spTgt spid="101"/>
                                        </p:tgtEl>
                                      </p:cBhvr>
                                    </p:animEffect>
                                  </p:childTnLst>
                                </p:cTn>
                              </p:par>
                              <p:par>
                                <p:cTn id="119" presetID="22" presetClass="entr" presetSubtype="4" fill="hold" grpId="2" nodeType="withEffect">
                                  <p:stCondLst>
                                    <p:cond delay="0"/>
                                  </p:stCondLst>
                                  <p:childTnLst>
                                    <p:set>
                                      <p:cBhvr>
                                        <p:cTn id="120" dur="1" fill="hold">
                                          <p:stCondLst>
                                            <p:cond delay="0"/>
                                          </p:stCondLst>
                                        </p:cTn>
                                        <p:tgtEl>
                                          <p:spTgt spid="102"/>
                                        </p:tgtEl>
                                        <p:attrNameLst>
                                          <p:attrName>style.visibility</p:attrName>
                                        </p:attrNameLst>
                                      </p:cBhvr>
                                      <p:to>
                                        <p:strVal val="visible"/>
                                      </p:to>
                                    </p:set>
                                    <p:animEffect transition="in" filter="wipe(down)">
                                      <p:cBhvr>
                                        <p:cTn id="121" dur="500"/>
                                        <p:tgtEl>
                                          <p:spTgt spid="102"/>
                                        </p:tgtEl>
                                      </p:cBhvr>
                                    </p:animEffect>
                                  </p:childTnLst>
                                </p:cTn>
                              </p:par>
                              <p:par>
                                <p:cTn id="122" presetID="22" presetClass="entr" presetSubtype="4" fill="hold" nodeType="withEffect">
                                  <p:stCondLst>
                                    <p:cond delay="0"/>
                                  </p:stCondLst>
                                  <p:childTnLst>
                                    <p:set>
                                      <p:cBhvr>
                                        <p:cTn id="123" dur="1" fill="hold">
                                          <p:stCondLst>
                                            <p:cond delay="0"/>
                                          </p:stCondLst>
                                        </p:cTn>
                                        <p:tgtEl>
                                          <p:spTgt spid="23556"/>
                                        </p:tgtEl>
                                        <p:attrNameLst>
                                          <p:attrName>style.visibility</p:attrName>
                                        </p:attrNameLst>
                                      </p:cBhvr>
                                      <p:to>
                                        <p:strVal val="visible"/>
                                      </p:to>
                                    </p:set>
                                    <p:animEffect transition="in" filter="wipe(down)">
                                      <p:cBhvr>
                                        <p:cTn id="124" dur="500"/>
                                        <p:tgtEl>
                                          <p:spTgt spid="23556"/>
                                        </p:tgtEl>
                                      </p:cBhvr>
                                    </p:animEffect>
                                  </p:childTnLst>
                                </p:cTn>
                              </p:par>
                              <p:par>
                                <p:cTn id="125" presetID="22" presetClass="entr" presetSubtype="4" fill="hold" nodeType="with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down)">
                                      <p:cBhvr>
                                        <p:cTn id="127" dur="500"/>
                                        <p:tgtEl>
                                          <p:spTgt spid="103"/>
                                        </p:tgtEl>
                                      </p:cBhvr>
                                    </p:animEffect>
                                  </p:childTnLst>
                                </p:cTn>
                              </p:par>
                              <p:par>
                                <p:cTn id="128" presetID="22" presetClass="entr" presetSubtype="4" fill="hold" nodeType="withEffect">
                                  <p:stCondLst>
                                    <p:cond delay="0"/>
                                  </p:stCondLst>
                                  <p:childTnLst>
                                    <p:set>
                                      <p:cBhvr>
                                        <p:cTn id="129" dur="1" fill="hold">
                                          <p:stCondLst>
                                            <p:cond delay="0"/>
                                          </p:stCondLst>
                                        </p:cTn>
                                        <p:tgtEl>
                                          <p:spTgt spid="104"/>
                                        </p:tgtEl>
                                        <p:attrNameLst>
                                          <p:attrName>style.visibility</p:attrName>
                                        </p:attrNameLst>
                                      </p:cBhvr>
                                      <p:to>
                                        <p:strVal val="visible"/>
                                      </p:to>
                                    </p:set>
                                    <p:animEffect transition="in" filter="wipe(down)">
                                      <p:cBhvr>
                                        <p:cTn id="130" dur="500"/>
                                        <p:tgtEl>
                                          <p:spTgt spid="104"/>
                                        </p:tgtEl>
                                      </p:cBhvr>
                                    </p:animEffect>
                                  </p:childTnLst>
                                </p:cTn>
                              </p:par>
                              <p:par>
                                <p:cTn id="131" presetID="22" presetClass="entr" presetSubtype="4" fill="hold" grpId="2" nodeType="withEffect">
                                  <p:stCondLst>
                                    <p:cond delay="0"/>
                                  </p:stCondLst>
                                  <p:childTnLst>
                                    <p:set>
                                      <p:cBhvr>
                                        <p:cTn id="132" dur="1" fill="hold">
                                          <p:stCondLst>
                                            <p:cond delay="0"/>
                                          </p:stCondLst>
                                        </p:cTn>
                                        <p:tgtEl>
                                          <p:spTgt spid="106"/>
                                        </p:tgtEl>
                                        <p:attrNameLst>
                                          <p:attrName>style.visibility</p:attrName>
                                        </p:attrNameLst>
                                      </p:cBhvr>
                                      <p:to>
                                        <p:strVal val="visible"/>
                                      </p:to>
                                    </p:set>
                                    <p:animEffect transition="in" filter="wipe(down)">
                                      <p:cBhvr>
                                        <p:cTn id="133" dur="500"/>
                                        <p:tgtEl>
                                          <p:spTgt spid="106"/>
                                        </p:tgtEl>
                                      </p:cBhvr>
                                    </p:animEffect>
                                  </p:childTnLst>
                                </p:cTn>
                              </p:par>
                              <p:par>
                                <p:cTn id="134" presetID="22" presetClass="entr" presetSubtype="4" fill="hold" nodeType="withEffect">
                                  <p:stCondLst>
                                    <p:cond delay="0"/>
                                  </p:stCondLst>
                                  <p:childTnLst>
                                    <p:set>
                                      <p:cBhvr>
                                        <p:cTn id="135" dur="1" fill="hold">
                                          <p:stCondLst>
                                            <p:cond delay="0"/>
                                          </p:stCondLst>
                                        </p:cTn>
                                        <p:tgtEl>
                                          <p:spTgt spid="107"/>
                                        </p:tgtEl>
                                        <p:attrNameLst>
                                          <p:attrName>style.visibility</p:attrName>
                                        </p:attrNameLst>
                                      </p:cBhvr>
                                      <p:to>
                                        <p:strVal val="visible"/>
                                      </p:to>
                                    </p:set>
                                    <p:animEffect transition="in" filter="wipe(down)">
                                      <p:cBhvr>
                                        <p:cTn id="136" dur="500"/>
                                        <p:tgtEl>
                                          <p:spTgt spid="107"/>
                                        </p:tgtEl>
                                      </p:cBhvr>
                                    </p:animEffect>
                                  </p:childTnLst>
                                </p:cTn>
                              </p:par>
                              <p:par>
                                <p:cTn id="137" presetID="22" presetClass="entr" presetSubtype="4" fill="hold" grpId="0" nodeType="withEffect">
                                  <p:stCondLst>
                                    <p:cond delay="0"/>
                                  </p:stCondLst>
                                  <p:childTnLst>
                                    <p:set>
                                      <p:cBhvr>
                                        <p:cTn id="138" dur="1" fill="hold">
                                          <p:stCondLst>
                                            <p:cond delay="0"/>
                                          </p:stCondLst>
                                        </p:cTn>
                                        <p:tgtEl>
                                          <p:spTgt spid="108"/>
                                        </p:tgtEl>
                                        <p:attrNameLst>
                                          <p:attrName>style.visibility</p:attrName>
                                        </p:attrNameLst>
                                      </p:cBhvr>
                                      <p:to>
                                        <p:strVal val="visible"/>
                                      </p:to>
                                    </p:set>
                                    <p:animEffect transition="in" filter="wipe(down)">
                                      <p:cBhvr>
                                        <p:cTn id="139" dur="500"/>
                                        <p:tgtEl>
                                          <p:spTgt spid="108"/>
                                        </p:tgtEl>
                                      </p:cBhvr>
                                    </p:animEffect>
                                  </p:childTnLst>
                                </p:cTn>
                              </p:par>
                              <p:par>
                                <p:cTn id="140" presetID="22" presetClass="entr" presetSubtype="4" fill="hold" nodeType="withEffect">
                                  <p:stCondLst>
                                    <p:cond delay="0"/>
                                  </p:stCondLst>
                                  <p:childTnLst>
                                    <p:set>
                                      <p:cBhvr>
                                        <p:cTn id="141" dur="1" fill="hold">
                                          <p:stCondLst>
                                            <p:cond delay="0"/>
                                          </p:stCondLst>
                                        </p:cTn>
                                        <p:tgtEl>
                                          <p:spTgt spid="2"/>
                                        </p:tgtEl>
                                        <p:attrNameLst>
                                          <p:attrName>style.visibility</p:attrName>
                                        </p:attrNameLst>
                                      </p:cBhvr>
                                      <p:to>
                                        <p:strVal val="visible"/>
                                      </p:to>
                                    </p:set>
                                    <p:animEffect transition="in" filter="wipe(down)">
                                      <p:cBhvr>
                                        <p:cTn id="142" dur="500"/>
                                        <p:tgtEl>
                                          <p:spTgt spid="2"/>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3"/>
                                        </p:tgtEl>
                                        <p:attrNameLst>
                                          <p:attrName>style.visibility</p:attrName>
                                        </p:attrNameLst>
                                      </p:cBhvr>
                                      <p:to>
                                        <p:strVal val="visible"/>
                                      </p:to>
                                    </p:set>
                                    <p:animEffect transition="in" filter="wipe(down)">
                                      <p:cBhvr>
                                        <p:cTn id="145" dur="500"/>
                                        <p:tgtEl>
                                          <p:spTgt spid="3"/>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10"/>
                                        </p:tgtEl>
                                        <p:attrNameLst>
                                          <p:attrName>style.visibility</p:attrName>
                                        </p:attrNameLst>
                                      </p:cBhvr>
                                      <p:to>
                                        <p:strVal val="visible"/>
                                      </p:to>
                                    </p:set>
                                    <p:animEffect transition="in" filter="wipe(down)">
                                      <p:cBhvr>
                                        <p:cTn id="148" dur="500"/>
                                        <p:tgtEl>
                                          <p:spTgt spid="10"/>
                                        </p:tgtEl>
                                      </p:cBhvr>
                                    </p:animEffect>
                                  </p:childTnLst>
                                </p:cTn>
                              </p:par>
                              <p:par>
                                <p:cTn id="149" presetID="22" presetClass="entr" presetSubtype="4" fill="hold" nodeType="withEffect">
                                  <p:stCondLst>
                                    <p:cond delay="0"/>
                                  </p:stCondLst>
                                  <p:childTnLst>
                                    <p:set>
                                      <p:cBhvr>
                                        <p:cTn id="150" dur="1" fill="hold">
                                          <p:stCondLst>
                                            <p:cond delay="0"/>
                                          </p:stCondLst>
                                        </p:cTn>
                                        <p:tgtEl>
                                          <p:spTgt spid="6"/>
                                        </p:tgtEl>
                                        <p:attrNameLst>
                                          <p:attrName>style.visibility</p:attrName>
                                        </p:attrNameLst>
                                      </p:cBhvr>
                                      <p:to>
                                        <p:strVal val="visible"/>
                                      </p:to>
                                    </p:set>
                                    <p:animEffect transition="in" filter="wipe(down)">
                                      <p:cBhvr>
                                        <p:cTn id="151" dur="500"/>
                                        <p:tgtEl>
                                          <p:spTgt spid="6"/>
                                        </p:tgtEl>
                                      </p:cBhvr>
                                    </p:animEffect>
                                  </p:childTnLst>
                                </p:cTn>
                              </p:par>
                              <p:par>
                                <p:cTn id="152" presetID="22" presetClass="entr" presetSubtype="4" fill="hold" grpId="1" nodeType="withEffect">
                                  <p:stCondLst>
                                    <p:cond delay="0"/>
                                  </p:stCondLst>
                                  <p:childTnLst>
                                    <p:set>
                                      <p:cBhvr>
                                        <p:cTn id="153" dur="1" fill="hold">
                                          <p:stCondLst>
                                            <p:cond delay="0"/>
                                          </p:stCondLst>
                                        </p:cTn>
                                        <p:tgtEl>
                                          <p:spTgt spid="7"/>
                                        </p:tgtEl>
                                        <p:attrNameLst>
                                          <p:attrName>style.visibility</p:attrName>
                                        </p:attrNameLst>
                                      </p:cBhvr>
                                      <p:to>
                                        <p:strVal val="visible"/>
                                      </p:to>
                                    </p:set>
                                    <p:animEffect transition="in" filter="wipe(down)">
                                      <p:cBhvr>
                                        <p:cTn id="154" dur="500"/>
                                        <p:tgtEl>
                                          <p:spTgt spid="7"/>
                                        </p:tgtEl>
                                      </p:cBhvr>
                                    </p:animEffect>
                                  </p:childTnLst>
                                </p:cTn>
                              </p:par>
                              <p:par>
                                <p:cTn id="155" presetID="22" presetClass="entr" presetSubtype="4" fill="hold" grpId="0" nodeType="withEffect">
                                  <p:stCondLst>
                                    <p:cond delay="0"/>
                                  </p:stCondLst>
                                  <p:childTnLst>
                                    <p:set>
                                      <p:cBhvr>
                                        <p:cTn id="156" dur="1" fill="hold">
                                          <p:stCondLst>
                                            <p:cond delay="0"/>
                                          </p:stCondLst>
                                        </p:cTn>
                                        <p:tgtEl>
                                          <p:spTgt spid="184"/>
                                        </p:tgtEl>
                                        <p:attrNameLst>
                                          <p:attrName>style.visibility</p:attrName>
                                        </p:attrNameLst>
                                      </p:cBhvr>
                                      <p:to>
                                        <p:strVal val="visible"/>
                                      </p:to>
                                    </p:set>
                                    <p:animEffect transition="in" filter="wipe(down)">
                                      <p:cBhvr>
                                        <p:cTn id="157"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7" grpId="0" animBg="1"/>
      <p:bldP spid="61" grpId="0" animBg="1"/>
      <p:bldP spid="63" grpId="0" animBg="1"/>
      <p:bldP spid="64" grpId="0" animBg="1"/>
      <p:bldP spid="65" grpId="0" animBg="1"/>
      <p:bldP spid="66" grpId="0" animBg="1"/>
      <p:bldP spid="67" grpId="0" animBg="1"/>
      <p:bldP spid="68" grpId="0" animBg="1"/>
      <p:bldP spid="69" grpId="0" animBg="1"/>
      <p:bldP spid="70" grpId="0" animBg="1"/>
      <p:bldP spid="72" grpId="0" animBg="1"/>
      <p:bldP spid="86" grpId="0" animBg="1"/>
      <p:bldP spid="86" grpId="1" animBg="1"/>
      <p:bldP spid="87" grpId="0" animBg="1"/>
      <p:bldP spid="87" grpId="1" animBg="1"/>
      <p:bldP spid="96" grpId="0" animBg="1"/>
      <p:bldP spid="96" grpId="1" animBg="1"/>
      <p:bldP spid="97" grpId="0" animBg="1"/>
      <p:bldP spid="97" grpId="1" animBg="1"/>
      <p:bldP spid="102" grpId="0" animBg="1"/>
      <p:bldP spid="102" grpId="1" animBg="1"/>
      <p:bldP spid="106" grpId="0" animBg="1"/>
      <p:bldP spid="106" grpId="1" animBg="1"/>
      <p:bldP spid="62" grpId="1" animBg="1"/>
      <p:bldP spid="158" grpId="0"/>
      <p:bldP spid="5" grpId="0" animBg="1"/>
      <p:bldP spid="9" grpId="0" animBg="1"/>
      <p:bldP spid="13" grpId="0" animBg="1"/>
      <p:bldP spid="12" grpId="0" animBg="1"/>
      <p:bldP spid="30" grpId="0" animBg="1"/>
      <p:bldP spid="19" grpId="0" animBg="1"/>
      <p:bldP spid="39" grpId="0" animBg="1"/>
      <p:bldP spid="43" grpId="0" animBg="1"/>
      <p:bldP spid="61" grpId="1" animBg="1"/>
      <p:bldP spid="63" grpId="1" animBg="1"/>
      <p:bldP spid="64" grpId="1" animBg="1"/>
      <p:bldP spid="65" grpId="1" animBg="1"/>
      <p:bldP spid="66" grpId="1" animBg="1"/>
      <p:bldP spid="67" grpId="1" animBg="1"/>
      <p:bldP spid="68" grpId="1" animBg="1"/>
      <p:bldP spid="69" grpId="1" animBg="1"/>
      <p:bldP spid="70" grpId="1" animBg="1"/>
      <p:bldP spid="71" grpId="0" animBg="1"/>
      <p:bldP spid="72" grpId="1" animBg="1"/>
      <p:bldP spid="86" grpId="2" animBg="1"/>
      <p:bldP spid="87" grpId="2" animBg="1"/>
      <p:bldP spid="93" grpId="0" animBg="1"/>
      <p:bldP spid="94" grpId="0" animBg="1"/>
      <p:bldP spid="95" grpId="0" animBg="1"/>
      <p:bldP spid="96" grpId="2" animBg="1"/>
      <p:bldP spid="97" grpId="2" animBg="1"/>
      <p:bldP spid="101" grpId="0" animBg="1"/>
      <p:bldP spid="102" grpId="2" animBg="1"/>
      <p:bldP spid="106" grpId="2" animBg="1"/>
      <p:bldP spid="108" grpId="0" animBg="1"/>
      <p:bldP spid="3" grpId="0"/>
      <p:bldP spid="10" grpId="0"/>
      <p:bldP spid="7" grpId="1" animBg="1"/>
      <p:bldP spid="1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t01a86996cb71588e10"/>
          <p:cNvPicPr>
            <a:picLocks noChangeAspect="1"/>
          </p:cNvPicPr>
          <p:nvPr/>
        </p:nvPicPr>
        <p:blipFill>
          <a:blip r:embed="rId1" cstate="print"/>
          <a:stretch>
            <a:fillRect/>
          </a:stretch>
        </p:blipFill>
        <p:spPr>
          <a:xfrm>
            <a:off x="10314940" y="3081655"/>
            <a:ext cx="896620" cy="588010"/>
          </a:xfrm>
          <a:prstGeom prst="rect">
            <a:avLst/>
          </a:prstGeom>
        </p:spPr>
      </p:pic>
      <p:cxnSp>
        <p:nvCxnSpPr>
          <p:cNvPr id="5" name="直接连接符 4"/>
          <p:cNvCxnSpPr/>
          <p:nvPr/>
        </p:nvCxnSpPr>
        <p:spPr>
          <a:xfrm>
            <a:off x="1662366" y="720227"/>
            <a:ext cx="1057154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12733" y="720227"/>
            <a:ext cx="78707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609070" y="72045"/>
            <a:ext cx="1122680" cy="1070610"/>
          </a:xfrm>
          <a:prstGeom prst="rect">
            <a:avLst/>
          </a:prstGeom>
          <a:noFill/>
        </p:spPr>
        <p:txBody>
          <a:bodyPr wrap="none" rtlCol="0">
            <a:spAutoFit/>
          </a:bodyPr>
          <a:lstStyle/>
          <a:p>
            <a:r>
              <a:rPr lang="en-US" altLang="zh-CN" sz="6000" b="1" dirty="0" smtClean="0">
                <a:solidFill>
                  <a:srgbClr val="C00000"/>
                </a:solidFill>
                <a:latin typeface="微软雅黑" panose="020B0503020204020204" pitchFamily="34" charset="-122"/>
                <a:ea typeface="微软雅黑" panose="020B0503020204020204" pitchFamily="34" charset="-122"/>
              </a:rPr>
              <a:t>02</a:t>
            </a:r>
            <a:endParaRPr lang="zh-CN" altLang="en-US" sz="6000" b="1" dirty="0">
              <a:solidFill>
                <a:srgbClr val="C00000"/>
              </a:solidFill>
              <a:latin typeface="微软雅黑" panose="020B0503020204020204" pitchFamily="34" charset="-122"/>
              <a:ea typeface="微软雅黑" panose="020B0503020204020204" pitchFamily="34" charset="-122"/>
            </a:endParaRPr>
          </a:p>
        </p:txBody>
      </p:sp>
      <p:sp>
        <p:nvSpPr>
          <p:cNvPr id="158" name="TextBox 3"/>
          <p:cNvSpPr txBox="1"/>
          <p:nvPr/>
        </p:nvSpPr>
        <p:spPr>
          <a:xfrm>
            <a:off x="1647614" y="178329"/>
            <a:ext cx="3294787" cy="548640"/>
          </a:xfrm>
          <a:prstGeom prst="rect">
            <a:avLst/>
          </a:prstGeom>
          <a:noFill/>
        </p:spPr>
        <p:txBody>
          <a:bodyPr wrap="square" rtlCol="0">
            <a:spAutoFit/>
          </a:bodyPr>
          <a:lstStyle/>
          <a:p>
            <a:pPr algn="ctr"/>
            <a:r>
              <a:rPr lang="zh-CN" altLang="en-US"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骆氏油品</a:t>
            </a:r>
            <a:r>
              <a:rPr lang="en-US" altLang="zh-CN"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业务历程</a:t>
            </a:r>
            <a:endParaRPr lang="zh-CN" altLang="en-US"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59" name="Freeform 6"/>
          <p:cNvSpPr/>
          <p:nvPr/>
        </p:nvSpPr>
        <p:spPr bwMode="auto">
          <a:xfrm>
            <a:off x="425450" y="2541905"/>
            <a:ext cx="11664950" cy="3588385"/>
          </a:xfrm>
          <a:custGeom>
            <a:avLst/>
            <a:gdLst>
              <a:gd name="T0" fmla="*/ 3078 w 4268"/>
              <a:gd name="T1" fmla="*/ 3 h 1326"/>
              <a:gd name="T2" fmla="*/ 3355 w 4268"/>
              <a:gd name="T3" fmla="*/ 18 h 1326"/>
              <a:gd name="T4" fmla="*/ 3647 w 4268"/>
              <a:gd name="T5" fmla="*/ 50 h 1326"/>
              <a:gd name="T6" fmla="*/ 3951 w 4268"/>
              <a:gd name="T7" fmla="*/ 100 h 1326"/>
              <a:gd name="T8" fmla="*/ 4268 w 4268"/>
              <a:gd name="T9" fmla="*/ 168 h 1326"/>
              <a:gd name="T10" fmla="*/ 4106 w 4268"/>
              <a:gd name="T11" fmla="*/ 140 h 1326"/>
              <a:gd name="T12" fmla="*/ 3795 w 4268"/>
              <a:gd name="T13" fmla="*/ 80 h 1326"/>
              <a:gd name="T14" fmla="*/ 3499 w 4268"/>
              <a:gd name="T15" fmla="*/ 40 h 1326"/>
              <a:gd name="T16" fmla="*/ 3215 w 4268"/>
              <a:gd name="T17" fmla="*/ 16 h 1326"/>
              <a:gd name="T18" fmla="*/ 2943 w 4268"/>
              <a:gd name="T19" fmla="*/ 9 h 1326"/>
              <a:gd name="T20" fmla="*/ 2636 w 4268"/>
              <a:gd name="T21" fmla="*/ 18 h 1326"/>
              <a:gd name="T22" fmla="*/ 2348 w 4268"/>
              <a:gd name="T23" fmla="*/ 48 h 1326"/>
              <a:gd name="T24" fmla="*/ 2077 w 4268"/>
              <a:gd name="T25" fmla="*/ 93 h 1326"/>
              <a:gd name="T26" fmla="*/ 1825 w 4268"/>
              <a:gd name="T27" fmla="*/ 153 h 1326"/>
              <a:gd name="T28" fmla="*/ 1589 w 4268"/>
              <a:gd name="T29" fmla="*/ 225 h 1326"/>
              <a:gd name="T30" fmla="*/ 1370 w 4268"/>
              <a:gd name="T31" fmla="*/ 308 h 1326"/>
              <a:gd name="T32" fmla="*/ 1169 w 4268"/>
              <a:gd name="T33" fmla="*/ 398 h 1326"/>
              <a:gd name="T34" fmla="*/ 985 w 4268"/>
              <a:gd name="T35" fmla="*/ 494 h 1326"/>
              <a:gd name="T36" fmla="*/ 817 w 4268"/>
              <a:gd name="T37" fmla="*/ 595 h 1326"/>
              <a:gd name="T38" fmla="*/ 666 w 4268"/>
              <a:gd name="T39" fmla="*/ 696 h 1326"/>
              <a:gd name="T40" fmla="*/ 531 w 4268"/>
              <a:gd name="T41" fmla="*/ 797 h 1326"/>
              <a:gd name="T42" fmla="*/ 412 w 4268"/>
              <a:gd name="T43" fmla="*/ 895 h 1326"/>
              <a:gd name="T44" fmla="*/ 308 w 4268"/>
              <a:gd name="T45" fmla="*/ 988 h 1326"/>
              <a:gd name="T46" fmla="*/ 221 w 4268"/>
              <a:gd name="T47" fmla="*/ 1075 h 1326"/>
              <a:gd name="T48" fmla="*/ 149 w 4268"/>
              <a:gd name="T49" fmla="*/ 1151 h 1326"/>
              <a:gd name="T50" fmla="*/ 91 w 4268"/>
              <a:gd name="T51" fmla="*/ 1217 h 1326"/>
              <a:gd name="T52" fmla="*/ 49 w 4268"/>
              <a:gd name="T53" fmla="*/ 1269 h 1326"/>
              <a:gd name="T54" fmla="*/ 22 w 4268"/>
              <a:gd name="T55" fmla="*/ 1305 h 1326"/>
              <a:gd name="T56" fmla="*/ 8 w 4268"/>
              <a:gd name="T57" fmla="*/ 1323 h 1326"/>
              <a:gd name="T58" fmla="*/ 6 w 4268"/>
              <a:gd name="T59" fmla="*/ 1326 h 1326"/>
              <a:gd name="T60" fmla="*/ 1 w 4268"/>
              <a:gd name="T61" fmla="*/ 1318 h 1326"/>
              <a:gd name="T62" fmla="*/ 17 w 4268"/>
              <a:gd name="T63" fmla="*/ 1298 h 1326"/>
              <a:gd name="T64" fmla="*/ 47 w 4268"/>
              <a:gd name="T65" fmla="*/ 1259 h 1326"/>
              <a:gd name="T66" fmla="*/ 93 w 4268"/>
              <a:gd name="T67" fmla="*/ 1203 h 1326"/>
              <a:gd name="T68" fmla="*/ 154 w 4268"/>
              <a:gd name="T69" fmla="*/ 1135 h 1326"/>
              <a:gd name="T70" fmla="*/ 230 w 4268"/>
              <a:gd name="T71" fmla="*/ 1053 h 1326"/>
              <a:gd name="T72" fmla="*/ 324 w 4268"/>
              <a:gd name="T73" fmla="*/ 964 h 1326"/>
              <a:gd name="T74" fmla="*/ 434 w 4268"/>
              <a:gd name="T75" fmla="*/ 867 h 1326"/>
              <a:gd name="T76" fmla="*/ 561 w 4268"/>
              <a:gd name="T77" fmla="*/ 765 h 1326"/>
              <a:gd name="T78" fmla="*/ 703 w 4268"/>
              <a:gd name="T79" fmla="*/ 661 h 1326"/>
              <a:gd name="T80" fmla="*/ 864 w 4268"/>
              <a:gd name="T81" fmla="*/ 556 h 1326"/>
              <a:gd name="T82" fmla="*/ 1040 w 4268"/>
              <a:gd name="T83" fmla="*/ 455 h 1326"/>
              <a:gd name="T84" fmla="*/ 1235 w 4268"/>
              <a:gd name="T85" fmla="*/ 358 h 1326"/>
              <a:gd name="T86" fmla="*/ 1448 w 4268"/>
              <a:gd name="T87" fmla="*/ 268 h 1326"/>
              <a:gd name="T88" fmla="*/ 1678 w 4268"/>
              <a:gd name="T89" fmla="*/ 188 h 1326"/>
              <a:gd name="T90" fmla="*/ 1927 w 4268"/>
              <a:gd name="T91" fmla="*/ 119 h 1326"/>
              <a:gd name="T92" fmla="*/ 2194 w 4268"/>
              <a:gd name="T93" fmla="*/ 63 h 1326"/>
              <a:gd name="T94" fmla="*/ 2480 w 4268"/>
              <a:gd name="T95" fmla="*/ 23 h 1326"/>
              <a:gd name="T96" fmla="*/ 2784 w 4268"/>
              <a:gd name="T97" fmla="*/ 3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68" h="1326">
                <a:moveTo>
                  <a:pt x="2943" y="0"/>
                </a:moveTo>
                <a:lnTo>
                  <a:pt x="3078" y="3"/>
                </a:lnTo>
                <a:lnTo>
                  <a:pt x="3215" y="8"/>
                </a:lnTo>
                <a:lnTo>
                  <a:pt x="3355" y="18"/>
                </a:lnTo>
                <a:lnTo>
                  <a:pt x="3500" y="31"/>
                </a:lnTo>
                <a:lnTo>
                  <a:pt x="3647" y="50"/>
                </a:lnTo>
                <a:lnTo>
                  <a:pt x="3797" y="72"/>
                </a:lnTo>
                <a:lnTo>
                  <a:pt x="3951" y="100"/>
                </a:lnTo>
                <a:lnTo>
                  <a:pt x="4109" y="132"/>
                </a:lnTo>
                <a:lnTo>
                  <a:pt x="4268" y="168"/>
                </a:lnTo>
                <a:lnTo>
                  <a:pt x="4267" y="176"/>
                </a:lnTo>
                <a:lnTo>
                  <a:pt x="4106" y="140"/>
                </a:lnTo>
                <a:lnTo>
                  <a:pt x="3950" y="107"/>
                </a:lnTo>
                <a:lnTo>
                  <a:pt x="3795" y="80"/>
                </a:lnTo>
                <a:lnTo>
                  <a:pt x="3645" y="58"/>
                </a:lnTo>
                <a:lnTo>
                  <a:pt x="3499" y="40"/>
                </a:lnTo>
                <a:lnTo>
                  <a:pt x="3355" y="26"/>
                </a:lnTo>
                <a:lnTo>
                  <a:pt x="3215" y="16"/>
                </a:lnTo>
                <a:lnTo>
                  <a:pt x="3078" y="10"/>
                </a:lnTo>
                <a:lnTo>
                  <a:pt x="2943" y="9"/>
                </a:lnTo>
                <a:lnTo>
                  <a:pt x="2788" y="12"/>
                </a:lnTo>
                <a:lnTo>
                  <a:pt x="2636" y="18"/>
                </a:lnTo>
                <a:lnTo>
                  <a:pt x="2490" y="31"/>
                </a:lnTo>
                <a:lnTo>
                  <a:pt x="2348" y="48"/>
                </a:lnTo>
                <a:lnTo>
                  <a:pt x="2210" y="69"/>
                </a:lnTo>
                <a:lnTo>
                  <a:pt x="2077" y="93"/>
                </a:lnTo>
                <a:lnTo>
                  <a:pt x="1949" y="122"/>
                </a:lnTo>
                <a:lnTo>
                  <a:pt x="1825" y="153"/>
                </a:lnTo>
                <a:lnTo>
                  <a:pt x="1704" y="188"/>
                </a:lnTo>
                <a:lnTo>
                  <a:pt x="1589" y="225"/>
                </a:lnTo>
                <a:lnTo>
                  <a:pt x="1478" y="265"/>
                </a:lnTo>
                <a:lnTo>
                  <a:pt x="1370" y="308"/>
                </a:lnTo>
                <a:lnTo>
                  <a:pt x="1268" y="352"/>
                </a:lnTo>
                <a:lnTo>
                  <a:pt x="1169" y="398"/>
                </a:lnTo>
                <a:lnTo>
                  <a:pt x="1075" y="446"/>
                </a:lnTo>
                <a:lnTo>
                  <a:pt x="985" y="494"/>
                </a:lnTo>
                <a:lnTo>
                  <a:pt x="899" y="545"/>
                </a:lnTo>
                <a:lnTo>
                  <a:pt x="817" y="595"/>
                </a:lnTo>
                <a:lnTo>
                  <a:pt x="739" y="646"/>
                </a:lnTo>
                <a:lnTo>
                  <a:pt x="666" y="696"/>
                </a:lnTo>
                <a:lnTo>
                  <a:pt x="597" y="748"/>
                </a:lnTo>
                <a:lnTo>
                  <a:pt x="531" y="797"/>
                </a:lnTo>
                <a:lnTo>
                  <a:pt x="470" y="847"/>
                </a:lnTo>
                <a:lnTo>
                  <a:pt x="412" y="895"/>
                </a:lnTo>
                <a:lnTo>
                  <a:pt x="359" y="943"/>
                </a:lnTo>
                <a:lnTo>
                  <a:pt x="308" y="988"/>
                </a:lnTo>
                <a:lnTo>
                  <a:pt x="263" y="1032"/>
                </a:lnTo>
                <a:lnTo>
                  <a:pt x="221" y="1075"/>
                </a:lnTo>
                <a:lnTo>
                  <a:pt x="183" y="1115"/>
                </a:lnTo>
                <a:lnTo>
                  <a:pt x="149" y="1151"/>
                </a:lnTo>
                <a:lnTo>
                  <a:pt x="118" y="1186"/>
                </a:lnTo>
                <a:lnTo>
                  <a:pt x="91" y="1217"/>
                </a:lnTo>
                <a:lnTo>
                  <a:pt x="69" y="1246"/>
                </a:lnTo>
                <a:lnTo>
                  <a:pt x="49" y="1269"/>
                </a:lnTo>
                <a:lnTo>
                  <a:pt x="34" y="1288"/>
                </a:lnTo>
                <a:lnTo>
                  <a:pt x="22" y="1305"/>
                </a:lnTo>
                <a:lnTo>
                  <a:pt x="13" y="1317"/>
                </a:lnTo>
                <a:lnTo>
                  <a:pt x="8" y="1323"/>
                </a:lnTo>
                <a:lnTo>
                  <a:pt x="6" y="1326"/>
                </a:lnTo>
                <a:lnTo>
                  <a:pt x="6" y="1326"/>
                </a:lnTo>
                <a:lnTo>
                  <a:pt x="0" y="1321"/>
                </a:lnTo>
                <a:lnTo>
                  <a:pt x="1" y="1318"/>
                </a:lnTo>
                <a:lnTo>
                  <a:pt x="8" y="1310"/>
                </a:lnTo>
                <a:lnTo>
                  <a:pt x="17" y="1298"/>
                </a:lnTo>
                <a:lnTo>
                  <a:pt x="30" y="1281"/>
                </a:lnTo>
                <a:lnTo>
                  <a:pt x="47" y="1259"/>
                </a:lnTo>
                <a:lnTo>
                  <a:pt x="67" y="1233"/>
                </a:lnTo>
                <a:lnTo>
                  <a:pt x="93" y="1203"/>
                </a:lnTo>
                <a:lnTo>
                  <a:pt x="122" y="1171"/>
                </a:lnTo>
                <a:lnTo>
                  <a:pt x="154" y="1135"/>
                </a:lnTo>
                <a:lnTo>
                  <a:pt x="190" y="1094"/>
                </a:lnTo>
                <a:lnTo>
                  <a:pt x="230" y="1053"/>
                </a:lnTo>
                <a:lnTo>
                  <a:pt x="276" y="1009"/>
                </a:lnTo>
                <a:lnTo>
                  <a:pt x="324" y="964"/>
                </a:lnTo>
                <a:lnTo>
                  <a:pt x="377" y="916"/>
                </a:lnTo>
                <a:lnTo>
                  <a:pt x="434" y="867"/>
                </a:lnTo>
                <a:lnTo>
                  <a:pt x="495" y="816"/>
                </a:lnTo>
                <a:lnTo>
                  <a:pt x="561" y="765"/>
                </a:lnTo>
                <a:lnTo>
                  <a:pt x="629" y="713"/>
                </a:lnTo>
                <a:lnTo>
                  <a:pt x="703" y="661"/>
                </a:lnTo>
                <a:lnTo>
                  <a:pt x="781" y="609"/>
                </a:lnTo>
                <a:lnTo>
                  <a:pt x="864" y="556"/>
                </a:lnTo>
                <a:lnTo>
                  <a:pt x="949" y="506"/>
                </a:lnTo>
                <a:lnTo>
                  <a:pt x="1040" y="455"/>
                </a:lnTo>
                <a:lnTo>
                  <a:pt x="1136" y="406"/>
                </a:lnTo>
                <a:lnTo>
                  <a:pt x="1235" y="358"/>
                </a:lnTo>
                <a:lnTo>
                  <a:pt x="1339" y="312"/>
                </a:lnTo>
                <a:lnTo>
                  <a:pt x="1448" y="268"/>
                </a:lnTo>
                <a:lnTo>
                  <a:pt x="1560" y="226"/>
                </a:lnTo>
                <a:lnTo>
                  <a:pt x="1678" y="188"/>
                </a:lnTo>
                <a:lnTo>
                  <a:pt x="1800" y="151"/>
                </a:lnTo>
                <a:lnTo>
                  <a:pt x="1927" y="119"/>
                </a:lnTo>
                <a:lnTo>
                  <a:pt x="2058" y="89"/>
                </a:lnTo>
                <a:lnTo>
                  <a:pt x="2194" y="63"/>
                </a:lnTo>
                <a:lnTo>
                  <a:pt x="2335" y="41"/>
                </a:lnTo>
                <a:lnTo>
                  <a:pt x="2480" y="23"/>
                </a:lnTo>
                <a:lnTo>
                  <a:pt x="2630" y="12"/>
                </a:lnTo>
                <a:lnTo>
                  <a:pt x="2784" y="3"/>
                </a:lnTo>
                <a:lnTo>
                  <a:pt x="2943" y="0"/>
                </a:lnTo>
                <a:close/>
              </a:path>
            </a:pathLst>
          </a:custGeom>
          <a:solidFill>
            <a:srgbClr val="D8BC75"/>
          </a:solidFill>
          <a:ln w="28575">
            <a:solidFill>
              <a:schemeClr val="bg1">
                <a:lumMod val="65000"/>
              </a:schemeClr>
            </a:solidFill>
            <a:prstDash val="solid"/>
            <a:round/>
          </a:ln>
        </p:spPr>
        <p:txBody>
          <a:bodyPr vert="horz" wrap="square" lIns="123654" tIns="61827" rIns="123654" bIns="61827" numCol="1" anchor="t" anchorCtr="0" compatLnSpc="1"/>
          <a:lstStyle/>
          <a:p>
            <a:pPr algn="ctr" fontAlgn="base">
              <a:spcBef>
                <a:spcPct val="0"/>
              </a:spcBef>
              <a:spcAft>
                <a:spcPct val="0"/>
              </a:spcAft>
              <a:defRPr/>
            </a:pPr>
            <a:endParaRPr lang="en-US" sz="2800" kern="0">
              <a:solidFill>
                <a:srgbClr val="FFD85F"/>
              </a:solidFill>
              <a:latin typeface="微软雅黑" panose="020B0503020204020204" pitchFamily="34" charset="-122"/>
              <a:ea typeface="微软雅黑" panose="020B0503020204020204" pitchFamily="34" charset="-122"/>
              <a:sym typeface="Gill Sans" charset="0"/>
            </a:endParaRPr>
          </a:p>
        </p:txBody>
      </p:sp>
      <p:sp>
        <p:nvSpPr>
          <p:cNvPr id="160" name="Oval Callout 10"/>
          <p:cNvSpPr/>
          <p:nvPr/>
        </p:nvSpPr>
        <p:spPr bwMode="auto">
          <a:xfrm rot="19660752">
            <a:off x="820631" y="2950809"/>
            <a:ext cx="1314473" cy="1273441"/>
          </a:xfrm>
          <a:prstGeom prst="wedgeEllipseCallout">
            <a:avLst/>
          </a:prstGeom>
          <a:solidFill>
            <a:srgbClr val="C00000"/>
          </a:solidFill>
          <a:ln w="25400" cap="flat" cmpd="sng" algn="ctr">
            <a:solidFill>
              <a:srgbClr val="C00000"/>
            </a:solidFill>
            <a:prstDash val="solid"/>
            <a:round/>
            <a:headEnd type="none" w="med" len="med"/>
            <a:tailEnd type="none" w="med" len="med"/>
          </a:ln>
          <a:effectLst/>
        </p:spPr>
        <p:txBody>
          <a:bodyPr vert="horz" wrap="square" lIns="123654" tIns="61827" rIns="123654" bIns="61827" numCol="1" rtlCol="0" anchor="t" anchorCtr="0" compatLnSpc="1"/>
          <a:lstStyle/>
          <a:p>
            <a:pPr algn="ctr" defTabSz="1236345" fontAlgn="base">
              <a:spcBef>
                <a:spcPct val="0"/>
              </a:spcBef>
              <a:spcAft>
                <a:spcPct val="0"/>
              </a:spcAft>
              <a:defRPr/>
            </a:pPr>
            <a:endParaRPr lang="en-US" sz="7595" kern="0">
              <a:solidFill>
                <a:srgbClr val="FFD85F"/>
              </a:solidFill>
              <a:latin typeface="微软雅黑" panose="020B0503020204020204" pitchFamily="34" charset="-122"/>
              <a:ea typeface="微软雅黑" panose="020B0503020204020204" pitchFamily="34" charset="-122"/>
              <a:sym typeface="Gill Sans" charset="0"/>
            </a:endParaRPr>
          </a:p>
        </p:txBody>
      </p:sp>
      <p:sp>
        <p:nvSpPr>
          <p:cNvPr id="162" name="Rectangle 17"/>
          <p:cNvSpPr/>
          <p:nvPr/>
        </p:nvSpPr>
        <p:spPr bwMode="auto">
          <a:xfrm>
            <a:off x="1850390" y="4760595"/>
            <a:ext cx="1832610" cy="60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dirty="0">
                <a:solidFill>
                  <a:schemeClr val="tx1">
                    <a:lumMod val="85000"/>
                    <a:lumOff val="1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ato Light" charset="0"/>
                <a:sym typeface="Lato Light" charset="0"/>
              </a:rPr>
              <a:t>骆氏油品公司成立</a:t>
            </a:r>
            <a:endParaRPr lang="en-US" dirty="0">
              <a:solidFill>
                <a:schemeClr val="tx1">
                  <a:lumMod val="85000"/>
                  <a:lumOff val="1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ato Light" charset="0"/>
              <a:sym typeface="Lato Light" charset="0"/>
            </a:endParaRPr>
          </a:p>
        </p:txBody>
      </p:sp>
      <p:sp>
        <p:nvSpPr>
          <p:cNvPr id="167" name="Rectangle 17"/>
          <p:cNvSpPr/>
          <p:nvPr/>
        </p:nvSpPr>
        <p:spPr bwMode="auto">
          <a:xfrm>
            <a:off x="3786505" y="3883025"/>
            <a:ext cx="1826895" cy="69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4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与                 合作</a:t>
            </a:r>
            <a:endParaRPr lang="zh-CN" altLang="en-US" sz="14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fontAlgn="base">
              <a:spcBef>
                <a:spcPct val="0"/>
              </a:spcBef>
              <a:spcAft>
                <a:spcPct val="0"/>
              </a:spcAft>
            </a:pPr>
            <a:endParaRPr lang="zh-CN" altLang="en-US" sz="14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fontAlgn="base">
              <a:spcBef>
                <a:spcPct val="0"/>
              </a:spcBef>
              <a:spcAft>
                <a:spcPct val="0"/>
              </a:spcAft>
            </a:pPr>
            <a:r>
              <a:rPr lang="zh-CN" altLang="en-US" sz="14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   与             合作</a:t>
            </a:r>
            <a:endParaRPr lang="en-US" sz="1400" dirty="0">
              <a:solidFill>
                <a:schemeClr val="tx1">
                  <a:lumMod val="85000"/>
                  <a:lumOff val="1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68" name="Rectangle 17"/>
          <p:cNvSpPr/>
          <p:nvPr/>
        </p:nvSpPr>
        <p:spPr bwMode="auto">
          <a:xfrm>
            <a:off x="4818380" y="2287905"/>
            <a:ext cx="1840230" cy="30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sz="1400" b="1" dirty="0">
                <a:solidFill>
                  <a:schemeClr val="tx1">
                    <a:lumMod val="85000"/>
                    <a:lumOff val="1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ato Light" charset="0"/>
                <a:sym typeface="Lato Light" charset="0"/>
              </a:rPr>
              <a:t>正式推出售后独立品牌</a:t>
            </a:r>
            <a:r>
              <a:rPr lang="en-US" altLang="zh-CN" sz="1400" b="1" dirty="0">
                <a:solidFill>
                  <a:schemeClr val="tx1">
                    <a:lumMod val="85000"/>
                    <a:lumOff val="1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ato Light" charset="0"/>
                <a:sym typeface="Lato Light" charset="0"/>
              </a:rPr>
              <a:t>“</a:t>
            </a:r>
            <a:r>
              <a:rPr lang="zh-CN" sz="1400" b="1" dirty="0">
                <a:solidFill>
                  <a:schemeClr val="tx1">
                    <a:lumMod val="85000"/>
                    <a:lumOff val="1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ato Light" charset="0"/>
                <a:sym typeface="Lato Light" charset="0"/>
              </a:rPr>
              <a:t>路活</a:t>
            </a:r>
            <a:r>
              <a:rPr lang="en-US" altLang="zh-CN" sz="1400" b="1" dirty="0">
                <a:solidFill>
                  <a:schemeClr val="tx1">
                    <a:lumMod val="85000"/>
                    <a:lumOff val="1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ato Light" charset="0"/>
                <a:sym typeface="Lato Light" charset="0"/>
              </a:rPr>
              <a:t>-</a:t>
            </a:r>
            <a:r>
              <a:rPr lang="zh-CN" altLang="en-US" sz="1400" b="1" dirty="0">
                <a:solidFill>
                  <a:schemeClr val="tx1">
                    <a:lumMod val="85000"/>
                    <a:lumOff val="1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ato Light" charset="0"/>
                <a:sym typeface="Lato Light" charset="0"/>
              </a:rPr>
              <a:t>润滑油</a:t>
            </a:r>
            <a:r>
              <a:rPr lang="en-US" altLang="zh-CN" sz="1400" b="1" dirty="0">
                <a:solidFill>
                  <a:schemeClr val="tx1">
                    <a:lumMod val="85000"/>
                    <a:lumOff val="1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ato Light" charset="0"/>
                <a:sym typeface="Lato Light" charset="0"/>
              </a:rPr>
              <a:t>”</a:t>
            </a:r>
            <a:endParaRPr lang="en-US" altLang="zh-CN" sz="1400" b="1" dirty="0">
              <a:solidFill>
                <a:schemeClr val="tx1">
                  <a:lumMod val="85000"/>
                  <a:lumOff val="1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ato Light" charset="0"/>
              <a:sym typeface="Lato Light" charset="0"/>
            </a:endParaRPr>
          </a:p>
        </p:txBody>
      </p:sp>
      <p:sp>
        <p:nvSpPr>
          <p:cNvPr id="170" name="Oval Callout 10"/>
          <p:cNvSpPr/>
          <p:nvPr/>
        </p:nvSpPr>
        <p:spPr bwMode="auto">
          <a:xfrm rot="19660752">
            <a:off x="3117393" y="1902597"/>
            <a:ext cx="1314473" cy="1273441"/>
          </a:xfrm>
          <a:prstGeom prst="wedgeEllipseCallout">
            <a:avLst/>
          </a:prstGeom>
          <a:solidFill>
            <a:srgbClr val="595959"/>
          </a:solidFill>
          <a:ln w="25400" cap="flat" cmpd="sng" algn="ctr">
            <a:noFill/>
            <a:prstDash val="solid"/>
            <a:round/>
            <a:headEnd type="none" w="med" len="med"/>
            <a:tailEnd type="none" w="med" len="med"/>
          </a:ln>
          <a:effectLst/>
        </p:spPr>
        <p:txBody>
          <a:bodyPr vert="horz" wrap="square" lIns="123654" tIns="61827" rIns="123654" bIns="61827" numCol="1" rtlCol="0" anchor="t" anchorCtr="0" compatLnSpc="1"/>
          <a:lstStyle/>
          <a:p>
            <a:pPr algn="ctr" defTabSz="1236345" fontAlgn="base">
              <a:spcBef>
                <a:spcPct val="0"/>
              </a:spcBef>
              <a:spcAft>
                <a:spcPct val="0"/>
              </a:spcAft>
            </a:pPr>
            <a:endParaRPr lang="en-US" sz="7595" kern="0">
              <a:solidFill>
                <a:srgbClr val="FFD85F"/>
              </a:solidFill>
              <a:latin typeface="微软雅黑" panose="020B0503020204020204" pitchFamily="34" charset="-122"/>
              <a:ea typeface="微软雅黑" panose="020B0503020204020204" pitchFamily="34" charset="-122"/>
              <a:sym typeface="Gill Sans" charset="0"/>
            </a:endParaRPr>
          </a:p>
        </p:txBody>
      </p:sp>
      <p:sp>
        <p:nvSpPr>
          <p:cNvPr id="173" name="Oval Callout 85"/>
          <p:cNvSpPr/>
          <p:nvPr/>
        </p:nvSpPr>
        <p:spPr bwMode="auto">
          <a:xfrm rot="8285714">
            <a:off x="5685603" y="3298184"/>
            <a:ext cx="1298174" cy="1289428"/>
          </a:xfrm>
          <a:prstGeom prst="wedgeEllipseCallout">
            <a:avLst/>
          </a:prstGeom>
          <a:solidFill>
            <a:srgbClr val="C00000"/>
          </a:solidFill>
          <a:ln w="25400" cap="flat" cmpd="sng" algn="ctr">
            <a:noFill/>
            <a:prstDash val="solid"/>
            <a:round/>
            <a:headEnd type="none" w="med" len="med"/>
            <a:tailEnd type="none" w="med" len="med"/>
          </a:ln>
          <a:effectLst/>
        </p:spPr>
        <p:txBody>
          <a:bodyPr vert="horz" wrap="square" lIns="123654" tIns="61827" rIns="123654" bIns="61827" numCol="1" rtlCol="0" anchor="t" anchorCtr="0" compatLnSpc="1"/>
          <a:lstStyle/>
          <a:p>
            <a:pPr algn="ctr" defTabSz="1236345" fontAlgn="base">
              <a:spcBef>
                <a:spcPct val="0"/>
              </a:spcBef>
              <a:spcAft>
                <a:spcPct val="0"/>
              </a:spcAft>
              <a:defRPr/>
            </a:pPr>
            <a:endParaRPr lang="en-US" sz="7595" kern="0">
              <a:solidFill>
                <a:srgbClr val="FFD85F"/>
              </a:solidFill>
              <a:latin typeface="微软雅黑" panose="020B0503020204020204" pitchFamily="34" charset="-122"/>
              <a:ea typeface="微软雅黑" panose="020B0503020204020204" pitchFamily="34" charset="-122"/>
              <a:sym typeface="Gill Sans" charset="0"/>
            </a:endParaRPr>
          </a:p>
        </p:txBody>
      </p:sp>
      <p:sp>
        <p:nvSpPr>
          <p:cNvPr id="175" name="Oval Callout 85"/>
          <p:cNvSpPr/>
          <p:nvPr/>
        </p:nvSpPr>
        <p:spPr bwMode="auto">
          <a:xfrm rot="9360336">
            <a:off x="8639039" y="3056550"/>
            <a:ext cx="1298174" cy="1289428"/>
          </a:xfrm>
          <a:prstGeom prst="wedgeEllipseCallout">
            <a:avLst/>
          </a:prstGeom>
          <a:solidFill>
            <a:srgbClr val="C00000"/>
          </a:solidFill>
          <a:ln w="25400" cap="flat" cmpd="sng" algn="ctr">
            <a:noFill/>
            <a:prstDash val="solid"/>
            <a:round/>
            <a:headEnd type="none" w="med" len="med"/>
            <a:tailEnd type="none" w="med" len="med"/>
          </a:ln>
          <a:effectLst/>
        </p:spPr>
        <p:txBody>
          <a:bodyPr vert="horz" wrap="square" lIns="123654" tIns="61827" rIns="123654" bIns="61827" numCol="1" rtlCol="0" anchor="t" anchorCtr="0" compatLnSpc="1"/>
          <a:lstStyle/>
          <a:p>
            <a:pPr algn="ctr" defTabSz="1236345" fontAlgn="base">
              <a:spcBef>
                <a:spcPct val="0"/>
              </a:spcBef>
              <a:spcAft>
                <a:spcPct val="0"/>
              </a:spcAft>
              <a:defRPr/>
            </a:pPr>
            <a:endParaRPr lang="en-US" sz="7595" kern="0">
              <a:solidFill>
                <a:srgbClr val="FFD85F"/>
              </a:solidFill>
              <a:latin typeface="微软雅黑" panose="020B0503020204020204" pitchFamily="34" charset="-122"/>
              <a:ea typeface="微软雅黑" panose="020B0503020204020204" pitchFamily="34" charset="-122"/>
              <a:sym typeface="Gill Sans" charset="0"/>
            </a:endParaRPr>
          </a:p>
        </p:txBody>
      </p:sp>
      <p:sp>
        <p:nvSpPr>
          <p:cNvPr id="176" name="Rectangle 17"/>
          <p:cNvSpPr/>
          <p:nvPr/>
        </p:nvSpPr>
        <p:spPr bwMode="auto">
          <a:xfrm>
            <a:off x="6849745" y="2947035"/>
            <a:ext cx="1852295" cy="70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4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与                         合作</a:t>
            </a:r>
            <a:endParaRPr lang="zh-CN" altLang="en-US" sz="14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fontAlgn="base">
              <a:spcBef>
                <a:spcPct val="0"/>
              </a:spcBef>
              <a:spcAft>
                <a:spcPct val="0"/>
              </a:spcAft>
            </a:pPr>
            <a:endParaRPr lang="zh-CN" altLang="en-US" sz="14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fontAlgn="base">
              <a:spcBef>
                <a:spcPct val="0"/>
              </a:spcBef>
              <a:spcAft>
                <a:spcPct val="0"/>
              </a:spcAft>
            </a:pPr>
            <a:r>
              <a:rPr lang="zh-CN" altLang="en-US" sz="14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      </a:t>
            </a:r>
            <a:endParaRPr lang="en-US" sz="1400" dirty="0">
              <a:solidFill>
                <a:schemeClr val="tx1">
                  <a:lumMod val="85000"/>
                  <a:lumOff val="1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ato Light" charset="0"/>
              <a:sym typeface="Lato Light" charset="0"/>
            </a:endParaRPr>
          </a:p>
        </p:txBody>
      </p:sp>
      <p:sp>
        <p:nvSpPr>
          <p:cNvPr id="177" name="Rectangle 17"/>
          <p:cNvSpPr/>
          <p:nvPr/>
        </p:nvSpPr>
        <p:spPr bwMode="auto">
          <a:xfrm>
            <a:off x="8284984" y="2113233"/>
            <a:ext cx="1391252" cy="665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sz="1400" dirty="0">
                <a:solidFill>
                  <a:schemeClr val="tx1">
                    <a:lumMod val="85000"/>
                    <a:lumOff val="1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ato Light" charset="0"/>
                <a:sym typeface="Lato Light" charset="0"/>
              </a:rPr>
              <a:t>与             </a:t>
            </a:r>
            <a:r>
              <a:rPr lang="zh-CN" altLang="en-US" sz="14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合作</a:t>
            </a:r>
            <a:endParaRPr lang="en-US" sz="1400" dirty="0">
              <a:solidFill>
                <a:schemeClr val="tx1">
                  <a:lumMod val="85000"/>
                  <a:lumOff val="1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ato Light" charset="0"/>
              <a:sym typeface="Lato Light" charset="0"/>
            </a:endParaRPr>
          </a:p>
          <a:p>
            <a:pPr fontAlgn="base">
              <a:spcBef>
                <a:spcPct val="0"/>
              </a:spcBef>
              <a:spcAft>
                <a:spcPct val="0"/>
              </a:spcAft>
            </a:pPr>
            <a:endParaRPr lang="zh-CN" sz="1400" dirty="0">
              <a:solidFill>
                <a:schemeClr val="tx1">
                  <a:lumMod val="85000"/>
                  <a:lumOff val="1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ato Light" charset="0"/>
              <a:sym typeface="Lato Light" charset="0"/>
            </a:endParaRPr>
          </a:p>
        </p:txBody>
      </p:sp>
      <p:sp>
        <p:nvSpPr>
          <p:cNvPr id="161" name="Oval 9"/>
          <p:cNvSpPr/>
          <p:nvPr/>
        </p:nvSpPr>
        <p:spPr bwMode="auto">
          <a:xfrm>
            <a:off x="1534160" y="4590415"/>
            <a:ext cx="343535" cy="339725"/>
          </a:xfrm>
          <a:prstGeom prst="ellipse">
            <a:avLst/>
          </a:prstGeom>
          <a:solidFill>
            <a:srgbClr val="C00000"/>
          </a:solidFill>
          <a:ln w="25400" cap="flat" cmpd="sng" algn="ctr">
            <a:noFill/>
            <a:prstDash val="solid"/>
            <a:round/>
            <a:headEnd type="none" w="med" len="med"/>
            <a:tailEnd type="none" w="med" len="med"/>
          </a:ln>
          <a:effectLst/>
        </p:spPr>
        <p:txBody>
          <a:bodyPr vert="horz" wrap="square" lIns="123654" tIns="61827" rIns="123654" bIns="61827" numCol="1" rtlCol="0" anchor="t" anchorCtr="0" compatLnSpc="1"/>
          <a:lstStyle/>
          <a:p>
            <a:pPr algn="ctr" defTabSz="1236345" fontAlgn="base">
              <a:spcBef>
                <a:spcPct val="0"/>
              </a:spcBef>
              <a:spcAft>
                <a:spcPct val="0"/>
              </a:spcAft>
              <a:defRPr/>
            </a:pPr>
            <a:endParaRPr lang="en-US" sz="7595" kern="0">
              <a:solidFill>
                <a:srgbClr val="FFD85F"/>
              </a:solidFill>
              <a:latin typeface="微软雅黑" panose="020B0503020204020204" pitchFamily="34" charset="-122"/>
              <a:ea typeface="微软雅黑" panose="020B0503020204020204" pitchFamily="34" charset="-122"/>
              <a:sym typeface="Gill Sans" charset="0"/>
            </a:endParaRPr>
          </a:p>
        </p:txBody>
      </p:sp>
      <p:sp>
        <p:nvSpPr>
          <p:cNvPr id="165" name="Oval 94"/>
          <p:cNvSpPr/>
          <p:nvPr/>
        </p:nvSpPr>
        <p:spPr bwMode="auto">
          <a:xfrm rot="9824873">
            <a:off x="3916045" y="3394075"/>
            <a:ext cx="343535" cy="339725"/>
          </a:xfrm>
          <a:prstGeom prst="ellipse">
            <a:avLst/>
          </a:prstGeom>
          <a:solidFill>
            <a:srgbClr val="595959"/>
          </a:solidFill>
          <a:ln w="25400" cap="flat" cmpd="sng" algn="ctr">
            <a:noFill/>
            <a:prstDash val="solid"/>
            <a:round/>
            <a:headEnd type="none" w="med" len="med"/>
            <a:tailEnd type="none" w="med" len="med"/>
          </a:ln>
          <a:effectLst/>
        </p:spPr>
        <p:txBody>
          <a:bodyPr vert="horz" wrap="square" lIns="123654" tIns="61827" rIns="123654" bIns="61827" numCol="1" rtlCol="0" anchor="t" anchorCtr="0" compatLnSpc="1"/>
          <a:lstStyle/>
          <a:p>
            <a:pPr algn="ctr" defTabSz="1236345" fontAlgn="base">
              <a:spcBef>
                <a:spcPct val="0"/>
              </a:spcBef>
              <a:spcAft>
                <a:spcPct val="0"/>
              </a:spcAft>
              <a:defRPr/>
            </a:pPr>
            <a:endParaRPr lang="en-US" sz="7595" kern="0">
              <a:solidFill>
                <a:srgbClr val="FFD85F"/>
              </a:solidFill>
              <a:latin typeface="微软雅黑" panose="020B0503020204020204" pitchFamily="34" charset="-122"/>
              <a:ea typeface="微软雅黑" panose="020B0503020204020204" pitchFamily="34" charset="-122"/>
              <a:sym typeface="Gill Sans" charset="0"/>
            </a:endParaRPr>
          </a:p>
        </p:txBody>
      </p:sp>
      <p:sp>
        <p:nvSpPr>
          <p:cNvPr id="166" name="Oval 99"/>
          <p:cNvSpPr/>
          <p:nvPr/>
        </p:nvSpPr>
        <p:spPr bwMode="auto">
          <a:xfrm>
            <a:off x="5613400" y="2689860"/>
            <a:ext cx="343535" cy="339725"/>
          </a:xfrm>
          <a:prstGeom prst="ellipse">
            <a:avLst/>
          </a:prstGeom>
          <a:solidFill>
            <a:srgbClr val="C00000"/>
          </a:solidFill>
          <a:ln w="25400" cap="flat" cmpd="sng" algn="ctr">
            <a:noFill/>
            <a:prstDash val="solid"/>
            <a:round/>
            <a:headEnd type="none" w="med" len="med"/>
            <a:tailEnd type="none" w="med" len="med"/>
          </a:ln>
          <a:effectLst/>
        </p:spPr>
        <p:txBody>
          <a:bodyPr vert="horz" wrap="square" lIns="123654" tIns="61827" rIns="123654" bIns="61827" numCol="1" rtlCol="0" anchor="t" anchorCtr="0" compatLnSpc="1"/>
          <a:lstStyle/>
          <a:p>
            <a:pPr algn="ctr" defTabSz="1236345" fontAlgn="base">
              <a:spcBef>
                <a:spcPct val="0"/>
              </a:spcBef>
              <a:spcAft>
                <a:spcPct val="0"/>
              </a:spcAft>
            </a:pPr>
            <a:endParaRPr lang="en-US" sz="7595" kern="0">
              <a:solidFill>
                <a:srgbClr val="FFD85F"/>
              </a:solidFill>
              <a:latin typeface="微软雅黑" panose="020B0503020204020204" pitchFamily="34" charset="-122"/>
              <a:ea typeface="微软雅黑" panose="020B0503020204020204" pitchFamily="34" charset="-122"/>
              <a:sym typeface="Gill Sans" charset="0"/>
            </a:endParaRPr>
          </a:p>
        </p:txBody>
      </p:sp>
      <p:grpSp>
        <p:nvGrpSpPr>
          <p:cNvPr id="6" name="组合 5"/>
          <p:cNvGrpSpPr/>
          <p:nvPr/>
        </p:nvGrpSpPr>
        <p:grpSpPr>
          <a:xfrm>
            <a:off x="6563360" y="1045210"/>
            <a:ext cx="1314450" cy="1840865"/>
            <a:chOff x="10358" y="2713"/>
            <a:chExt cx="2070" cy="2899"/>
          </a:xfrm>
          <a:solidFill>
            <a:srgbClr val="595959"/>
          </a:solidFill>
        </p:grpSpPr>
        <p:sp>
          <p:nvSpPr>
            <p:cNvPr id="174" name="Oval Callout 10"/>
            <p:cNvSpPr/>
            <p:nvPr/>
          </p:nvSpPr>
          <p:spPr bwMode="auto">
            <a:xfrm rot="19984326">
              <a:off x="10358" y="2713"/>
              <a:ext cx="2070" cy="2005"/>
            </a:xfrm>
            <a:prstGeom prst="wedgeEllipseCallout">
              <a:avLst/>
            </a:prstGeom>
            <a:grpFill/>
            <a:ln w="25400" cap="flat" cmpd="sng" algn="ctr">
              <a:noFill/>
              <a:prstDash val="solid"/>
              <a:round/>
              <a:headEnd type="none" w="med" len="med"/>
              <a:tailEnd type="none" w="med" len="med"/>
            </a:ln>
            <a:effectLst/>
          </p:spPr>
          <p:txBody>
            <a:bodyPr vert="horz" wrap="square" lIns="123654" tIns="61827" rIns="123654" bIns="61827" numCol="1" rtlCol="0" anchor="t" anchorCtr="0" compatLnSpc="1"/>
            <a:lstStyle/>
            <a:p>
              <a:pPr algn="ctr" defTabSz="1236345" fontAlgn="base">
                <a:spcBef>
                  <a:spcPct val="0"/>
                </a:spcBef>
                <a:spcAft>
                  <a:spcPct val="0"/>
                </a:spcAft>
              </a:pPr>
              <a:endParaRPr lang="en-US" sz="7595" kern="0">
                <a:solidFill>
                  <a:srgbClr val="FFD85F"/>
                </a:solidFill>
                <a:latin typeface="微软雅黑" panose="020B0503020204020204" pitchFamily="34" charset="-122"/>
                <a:ea typeface="微软雅黑" panose="020B0503020204020204" pitchFamily="34" charset="-122"/>
                <a:sym typeface="Gill Sans" charset="0"/>
              </a:endParaRPr>
            </a:p>
          </p:txBody>
        </p:sp>
        <p:sp>
          <p:nvSpPr>
            <p:cNvPr id="171" name="Oval 99"/>
            <p:cNvSpPr/>
            <p:nvPr/>
          </p:nvSpPr>
          <p:spPr bwMode="auto">
            <a:xfrm>
              <a:off x="11437" y="5078"/>
              <a:ext cx="541" cy="535"/>
            </a:xfrm>
            <a:prstGeom prst="ellipse">
              <a:avLst/>
            </a:prstGeom>
            <a:grpFill/>
            <a:ln w="25400" cap="flat" cmpd="sng" algn="ctr">
              <a:noFill/>
              <a:prstDash val="solid"/>
              <a:round/>
              <a:headEnd type="none" w="med" len="med"/>
              <a:tailEnd type="none" w="med" len="med"/>
            </a:ln>
            <a:effectLst/>
          </p:spPr>
          <p:txBody>
            <a:bodyPr vert="horz" wrap="square" lIns="123654" tIns="61827" rIns="123654" bIns="61827" numCol="1" rtlCol="0" anchor="t" anchorCtr="0" compatLnSpc="1"/>
            <a:lstStyle/>
            <a:p>
              <a:pPr algn="ctr" defTabSz="1236345" fontAlgn="base">
                <a:spcBef>
                  <a:spcPct val="0"/>
                </a:spcBef>
                <a:spcAft>
                  <a:spcPct val="0"/>
                </a:spcAft>
              </a:pPr>
              <a:endParaRPr lang="en-US" sz="7595" kern="0">
                <a:solidFill>
                  <a:srgbClr val="FFD85F"/>
                </a:solidFill>
                <a:latin typeface="微软雅黑" panose="020B0503020204020204" pitchFamily="34" charset="-122"/>
                <a:ea typeface="微软雅黑" panose="020B0503020204020204" pitchFamily="34" charset="-122"/>
                <a:sym typeface="Gill Sans" charset="0"/>
              </a:endParaRPr>
            </a:p>
          </p:txBody>
        </p:sp>
      </p:grpSp>
      <p:sp>
        <p:nvSpPr>
          <p:cNvPr id="172" name="Oval 99"/>
          <p:cNvSpPr/>
          <p:nvPr/>
        </p:nvSpPr>
        <p:spPr bwMode="auto">
          <a:xfrm>
            <a:off x="9001760" y="2488565"/>
            <a:ext cx="343535" cy="339725"/>
          </a:xfrm>
          <a:prstGeom prst="ellipse">
            <a:avLst/>
          </a:prstGeom>
          <a:solidFill>
            <a:srgbClr val="595959"/>
          </a:solidFill>
          <a:ln w="25400" cap="flat" cmpd="sng" algn="ctr">
            <a:noFill/>
            <a:prstDash val="solid"/>
            <a:round/>
            <a:headEnd type="none" w="med" len="med"/>
            <a:tailEnd type="none" w="med" len="med"/>
          </a:ln>
          <a:effectLst/>
        </p:spPr>
        <p:txBody>
          <a:bodyPr vert="horz" wrap="square" lIns="123654" tIns="61827" rIns="123654" bIns="61827" numCol="1" rtlCol="0" anchor="t" anchorCtr="0" compatLnSpc="1"/>
          <a:lstStyle/>
          <a:p>
            <a:pPr algn="ctr" defTabSz="1236345" fontAlgn="base">
              <a:spcBef>
                <a:spcPct val="0"/>
              </a:spcBef>
              <a:spcAft>
                <a:spcPct val="0"/>
              </a:spcAft>
              <a:defRPr/>
            </a:pPr>
            <a:endParaRPr lang="en-US" sz="7595" kern="0">
              <a:solidFill>
                <a:srgbClr val="FFD85F"/>
              </a:solidFill>
              <a:latin typeface="微软雅黑" panose="020B0503020204020204" pitchFamily="34" charset="-122"/>
              <a:ea typeface="微软雅黑" panose="020B0503020204020204" pitchFamily="34" charset="-122"/>
              <a:sym typeface="Gill Sans" charset="0"/>
            </a:endParaRPr>
          </a:p>
        </p:txBody>
      </p:sp>
      <p:sp>
        <p:nvSpPr>
          <p:cNvPr id="178" name="TextBox 23"/>
          <p:cNvSpPr txBox="1"/>
          <p:nvPr/>
        </p:nvSpPr>
        <p:spPr>
          <a:xfrm>
            <a:off x="880110" y="3352800"/>
            <a:ext cx="1196340" cy="817245"/>
          </a:xfrm>
          <a:prstGeom prst="rect">
            <a:avLst/>
          </a:prstGeom>
          <a:noFill/>
        </p:spPr>
        <p:txBody>
          <a:bodyPr wrap="none" rtlCol="0">
            <a:spAutoFit/>
          </a:bodyPr>
          <a:lstStyle/>
          <a:p>
            <a:pPr algn="ctr" defTabSz="1176020"/>
            <a:r>
              <a:rPr lang="en-US" altLang="zh-CN" sz="2300" b="1" dirty="0">
                <a:solidFill>
                  <a:schemeClr val="bg1"/>
                </a:solidFill>
                <a:latin typeface="微软雅黑" panose="020B0503020204020204" pitchFamily="34" charset="-122"/>
                <a:ea typeface="微软雅黑" panose="020B0503020204020204" pitchFamily="34" charset="-122"/>
              </a:rPr>
              <a:t>2012</a:t>
            </a:r>
            <a:r>
              <a:rPr lang="zh-CN" altLang="en-US" sz="2300" b="1" dirty="0">
                <a:solidFill>
                  <a:schemeClr val="bg1"/>
                </a:solidFill>
                <a:latin typeface="微软雅黑" panose="020B0503020204020204" pitchFamily="34" charset="-122"/>
                <a:ea typeface="微软雅黑" panose="020B0503020204020204" pitchFamily="34" charset="-122"/>
              </a:rPr>
              <a:t>年</a:t>
            </a:r>
            <a:endParaRPr lang="en-US" altLang="zh-CN" sz="2300" b="1" dirty="0">
              <a:solidFill>
                <a:schemeClr val="bg1"/>
              </a:solidFill>
              <a:latin typeface="微软雅黑" panose="020B0503020204020204" pitchFamily="34" charset="-122"/>
              <a:ea typeface="微软雅黑" panose="020B0503020204020204" pitchFamily="34" charset="-122"/>
            </a:endParaRPr>
          </a:p>
          <a:p>
            <a:pPr algn="ctr" defTabSz="1176020"/>
            <a:endParaRPr lang="en-US" altLang="zh-CN" sz="2300" b="1" dirty="0">
              <a:solidFill>
                <a:schemeClr val="bg1"/>
              </a:solidFill>
              <a:latin typeface="微软雅黑" panose="020B0503020204020204" pitchFamily="34" charset="-122"/>
              <a:ea typeface="微软雅黑" panose="020B0503020204020204" pitchFamily="34" charset="-122"/>
            </a:endParaRPr>
          </a:p>
        </p:txBody>
      </p:sp>
      <p:sp>
        <p:nvSpPr>
          <p:cNvPr id="180" name="TextBox 25"/>
          <p:cNvSpPr txBox="1"/>
          <p:nvPr/>
        </p:nvSpPr>
        <p:spPr>
          <a:xfrm>
            <a:off x="3176905" y="2283460"/>
            <a:ext cx="1196340" cy="817245"/>
          </a:xfrm>
          <a:prstGeom prst="rect">
            <a:avLst/>
          </a:prstGeom>
          <a:noFill/>
        </p:spPr>
        <p:txBody>
          <a:bodyPr wrap="none" rtlCol="0">
            <a:spAutoFit/>
          </a:bodyPr>
          <a:lstStyle/>
          <a:p>
            <a:pPr algn="ctr" defTabSz="1176020"/>
            <a:r>
              <a:rPr lang="en-US" altLang="zh-CN" sz="2300" b="1" dirty="0">
                <a:solidFill>
                  <a:schemeClr val="bg1"/>
                </a:solidFill>
                <a:latin typeface="微软雅黑" panose="020B0503020204020204" pitchFamily="34" charset="-122"/>
                <a:ea typeface="微软雅黑" panose="020B0503020204020204" pitchFamily="34" charset="-122"/>
              </a:rPr>
              <a:t>2013</a:t>
            </a:r>
            <a:r>
              <a:rPr lang="zh-CN" altLang="en-US" sz="2300" b="1" dirty="0">
                <a:solidFill>
                  <a:schemeClr val="bg1"/>
                </a:solidFill>
                <a:latin typeface="微软雅黑" panose="020B0503020204020204" pitchFamily="34" charset="-122"/>
                <a:ea typeface="微软雅黑" panose="020B0503020204020204" pitchFamily="34" charset="-122"/>
              </a:rPr>
              <a:t>年</a:t>
            </a:r>
            <a:endParaRPr lang="en-US" altLang="zh-CN" sz="2300" b="1" dirty="0">
              <a:solidFill>
                <a:schemeClr val="bg1"/>
              </a:solidFill>
              <a:latin typeface="微软雅黑" panose="020B0503020204020204" pitchFamily="34" charset="-122"/>
              <a:ea typeface="微软雅黑" panose="020B0503020204020204" pitchFamily="34" charset="-122"/>
            </a:endParaRPr>
          </a:p>
          <a:p>
            <a:pPr algn="ctr" defTabSz="1176020"/>
            <a:endParaRPr lang="zh-CN" altLang="en-US" sz="2300" b="1" dirty="0">
              <a:solidFill>
                <a:schemeClr val="bg1"/>
              </a:solidFill>
              <a:latin typeface="微软雅黑" panose="020B0503020204020204" pitchFamily="34" charset="-122"/>
              <a:ea typeface="微软雅黑" panose="020B0503020204020204" pitchFamily="34" charset="-122"/>
            </a:endParaRPr>
          </a:p>
        </p:txBody>
      </p:sp>
      <p:sp>
        <p:nvSpPr>
          <p:cNvPr id="181" name="TextBox 26"/>
          <p:cNvSpPr txBox="1"/>
          <p:nvPr/>
        </p:nvSpPr>
        <p:spPr>
          <a:xfrm>
            <a:off x="5737225" y="3712845"/>
            <a:ext cx="1196340" cy="817245"/>
          </a:xfrm>
          <a:prstGeom prst="rect">
            <a:avLst/>
          </a:prstGeom>
          <a:noFill/>
        </p:spPr>
        <p:txBody>
          <a:bodyPr wrap="none" rtlCol="0">
            <a:spAutoFit/>
          </a:bodyPr>
          <a:lstStyle/>
          <a:p>
            <a:pPr algn="ctr" defTabSz="1176020"/>
            <a:r>
              <a:rPr lang="en-US" altLang="zh-CN" sz="2300" b="1" dirty="0">
                <a:solidFill>
                  <a:schemeClr val="bg1"/>
                </a:solidFill>
                <a:latin typeface="微软雅黑" panose="020B0503020204020204" pitchFamily="34" charset="-122"/>
                <a:ea typeface="微软雅黑" panose="020B0503020204020204" pitchFamily="34" charset="-122"/>
              </a:rPr>
              <a:t>2014</a:t>
            </a:r>
            <a:r>
              <a:rPr lang="zh-CN" altLang="en-US" sz="2300" b="1" dirty="0">
                <a:solidFill>
                  <a:schemeClr val="bg1"/>
                </a:solidFill>
                <a:latin typeface="微软雅黑" panose="020B0503020204020204" pitchFamily="34" charset="-122"/>
                <a:ea typeface="微软雅黑" panose="020B0503020204020204" pitchFamily="34" charset="-122"/>
              </a:rPr>
              <a:t>年</a:t>
            </a:r>
            <a:endParaRPr lang="en-US" altLang="zh-CN" sz="2300" b="1" dirty="0">
              <a:solidFill>
                <a:schemeClr val="bg1"/>
              </a:solidFill>
              <a:latin typeface="微软雅黑" panose="020B0503020204020204" pitchFamily="34" charset="-122"/>
              <a:ea typeface="微软雅黑" panose="020B0503020204020204" pitchFamily="34" charset="-122"/>
            </a:endParaRPr>
          </a:p>
          <a:p>
            <a:pPr algn="ctr" defTabSz="1176020"/>
            <a:endParaRPr lang="zh-CN" altLang="en-US" sz="2300" b="1" dirty="0">
              <a:solidFill>
                <a:schemeClr val="bg1"/>
              </a:solidFill>
              <a:latin typeface="微软雅黑" panose="020B0503020204020204" pitchFamily="34" charset="-122"/>
              <a:ea typeface="微软雅黑" panose="020B0503020204020204" pitchFamily="34" charset="-122"/>
            </a:endParaRPr>
          </a:p>
        </p:txBody>
      </p:sp>
      <p:sp>
        <p:nvSpPr>
          <p:cNvPr id="182" name="TextBox 27"/>
          <p:cNvSpPr txBox="1"/>
          <p:nvPr/>
        </p:nvSpPr>
        <p:spPr>
          <a:xfrm>
            <a:off x="6621780" y="1568450"/>
            <a:ext cx="1196340" cy="817245"/>
          </a:xfrm>
          <a:prstGeom prst="rect">
            <a:avLst/>
          </a:prstGeom>
          <a:noFill/>
        </p:spPr>
        <p:txBody>
          <a:bodyPr wrap="none" rtlCol="0">
            <a:spAutoFit/>
          </a:bodyPr>
          <a:lstStyle/>
          <a:p>
            <a:pPr algn="ctr" defTabSz="1176020"/>
            <a:r>
              <a:rPr lang="en-US" altLang="zh-CN" sz="2300" b="1" dirty="0">
                <a:solidFill>
                  <a:schemeClr val="bg1"/>
                </a:solidFill>
                <a:latin typeface="微软雅黑" panose="020B0503020204020204" pitchFamily="34" charset="-122"/>
                <a:ea typeface="微软雅黑" panose="020B0503020204020204" pitchFamily="34" charset="-122"/>
                <a:sym typeface="+mn-ea"/>
              </a:rPr>
              <a:t>2014</a:t>
            </a:r>
            <a:r>
              <a:rPr lang="zh-CN" altLang="en-US" sz="2300" b="1" dirty="0">
                <a:solidFill>
                  <a:schemeClr val="bg1"/>
                </a:solidFill>
                <a:latin typeface="微软雅黑" panose="020B0503020204020204" pitchFamily="34" charset="-122"/>
                <a:ea typeface="微软雅黑" panose="020B0503020204020204" pitchFamily="34" charset="-122"/>
                <a:sym typeface="+mn-ea"/>
              </a:rPr>
              <a:t>年</a:t>
            </a:r>
            <a:endParaRPr lang="en-US" altLang="zh-CN" sz="2300" b="1" dirty="0">
              <a:solidFill>
                <a:schemeClr val="bg1"/>
              </a:solidFill>
              <a:latin typeface="微软雅黑" panose="020B0503020204020204" pitchFamily="34" charset="-122"/>
              <a:ea typeface="微软雅黑" panose="020B0503020204020204" pitchFamily="34" charset="-122"/>
            </a:endParaRPr>
          </a:p>
          <a:p>
            <a:pPr algn="ctr" defTabSz="1176020"/>
            <a:endParaRPr lang="zh-CN" altLang="en-US" sz="2300" b="1" dirty="0">
              <a:solidFill>
                <a:schemeClr val="bg1"/>
              </a:solidFill>
              <a:latin typeface="微软雅黑" panose="020B0503020204020204" pitchFamily="34" charset="-122"/>
              <a:ea typeface="微软雅黑" panose="020B0503020204020204" pitchFamily="34" charset="-122"/>
            </a:endParaRPr>
          </a:p>
        </p:txBody>
      </p:sp>
      <p:sp>
        <p:nvSpPr>
          <p:cNvPr id="184" name="矩形 183"/>
          <p:cNvSpPr/>
          <p:nvPr/>
        </p:nvSpPr>
        <p:spPr>
          <a:xfrm>
            <a:off x="-416689" y="6724891"/>
            <a:ext cx="13299312" cy="1331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2"/>
          <p:cNvPicPr>
            <a:picLocks noChangeAspect="1"/>
          </p:cNvPicPr>
          <p:nvPr/>
        </p:nvPicPr>
        <p:blipFill>
          <a:blip r:embed="rId2" cstate="print"/>
          <a:stretch>
            <a:fillRect/>
          </a:stretch>
        </p:blipFill>
        <p:spPr>
          <a:xfrm>
            <a:off x="7134225" y="2995929"/>
            <a:ext cx="1162685" cy="299085"/>
          </a:xfrm>
          <a:prstGeom prst="rect">
            <a:avLst/>
          </a:prstGeom>
        </p:spPr>
      </p:pic>
      <p:pic>
        <p:nvPicPr>
          <p:cNvPr id="45" name="图片 44"/>
          <p:cNvPicPr>
            <a:picLocks noChangeAspect="1"/>
          </p:cNvPicPr>
          <p:nvPr/>
        </p:nvPicPr>
        <p:blipFill>
          <a:blip r:embed="rId3" cstate="print"/>
          <a:stretch>
            <a:fillRect/>
          </a:stretch>
        </p:blipFill>
        <p:spPr>
          <a:xfrm>
            <a:off x="8452485" y="1600834"/>
            <a:ext cx="1206500" cy="274955"/>
          </a:xfrm>
          <a:prstGeom prst="rect">
            <a:avLst/>
          </a:prstGeom>
        </p:spPr>
      </p:pic>
      <p:sp>
        <p:nvSpPr>
          <p:cNvPr id="9" name="Oval Callout 10"/>
          <p:cNvSpPr/>
          <p:nvPr/>
        </p:nvSpPr>
        <p:spPr bwMode="auto">
          <a:xfrm>
            <a:off x="10287000" y="1021715"/>
            <a:ext cx="1314450" cy="1273175"/>
          </a:xfrm>
          <a:prstGeom prst="wedgeEllipseCallout">
            <a:avLst/>
          </a:prstGeom>
          <a:solidFill>
            <a:srgbClr val="595959"/>
          </a:solidFill>
          <a:ln w="25400" cap="flat" cmpd="sng" algn="ctr">
            <a:noFill/>
            <a:prstDash val="solid"/>
            <a:round/>
            <a:headEnd type="none" w="med" len="med"/>
            <a:tailEnd type="none" w="med" len="med"/>
          </a:ln>
          <a:effectLst/>
        </p:spPr>
        <p:txBody>
          <a:bodyPr vert="horz" wrap="square" lIns="123654" tIns="61827" rIns="123654" bIns="61827" numCol="1" rtlCol="0" anchor="t" anchorCtr="0" compatLnSpc="1"/>
          <a:lstStyle/>
          <a:p>
            <a:pPr algn="ctr" defTabSz="1236345" fontAlgn="base">
              <a:spcBef>
                <a:spcPct val="0"/>
              </a:spcBef>
              <a:spcAft>
                <a:spcPct val="0"/>
              </a:spcAft>
            </a:pPr>
            <a:endParaRPr lang="en-US" sz="7595" kern="0">
              <a:solidFill>
                <a:srgbClr val="FFD85F"/>
              </a:solidFill>
              <a:latin typeface="微软雅黑" panose="020B0503020204020204" pitchFamily="34" charset="-122"/>
              <a:ea typeface="微软雅黑" panose="020B0503020204020204" pitchFamily="34" charset="-122"/>
              <a:sym typeface="Gill Sans" charset="0"/>
            </a:endParaRPr>
          </a:p>
        </p:txBody>
      </p:sp>
      <p:sp>
        <p:nvSpPr>
          <p:cNvPr id="11" name="Oval 99"/>
          <p:cNvSpPr/>
          <p:nvPr/>
        </p:nvSpPr>
        <p:spPr bwMode="auto">
          <a:xfrm rot="2460000">
            <a:off x="10339705" y="2532380"/>
            <a:ext cx="343535" cy="339725"/>
          </a:xfrm>
          <a:prstGeom prst="ellipse">
            <a:avLst/>
          </a:prstGeom>
          <a:solidFill>
            <a:srgbClr val="595959"/>
          </a:solidFill>
          <a:ln w="25400" cap="flat" cmpd="sng" algn="ctr">
            <a:noFill/>
            <a:prstDash val="solid"/>
            <a:round/>
            <a:headEnd type="none" w="med" len="med"/>
            <a:tailEnd type="none" w="med" len="med"/>
          </a:ln>
          <a:effectLst/>
        </p:spPr>
        <p:txBody>
          <a:bodyPr vert="horz" wrap="square" lIns="123654" tIns="61827" rIns="123654" bIns="61827" numCol="1" rtlCol="0" anchor="t" anchorCtr="0" compatLnSpc="1"/>
          <a:lstStyle/>
          <a:p>
            <a:pPr algn="ctr" defTabSz="1236345" fontAlgn="base">
              <a:spcBef>
                <a:spcPct val="0"/>
              </a:spcBef>
              <a:spcAft>
                <a:spcPct val="0"/>
              </a:spcAft>
            </a:pPr>
            <a:endParaRPr lang="en-US" sz="7595" kern="0">
              <a:solidFill>
                <a:srgbClr val="FFD85F"/>
              </a:solidFill>
              <a:latin typeface="微软雅黑" panose="020B0503020204020204" pitchFamily="34" charset="-122"/>
              <a:ea typeface="微软雅黑" panose="020B0503020204020204" pitchFamily="34" charset="-122"/>
              <a:sym typeface="Gill Sans" charset="0"/>
            </a:endParaRPr>
          </a:p>
        </p:txBody>
      </p:sp>
      <p:sp>
        <p:nvSpPr>
          <p:cNvPr id="12" name="圆角矩形 11"/>
          <p:cNvSpPr/>
          <p:nvPr/>
        </p:nvSpPr>
        <p:spPr>
          <a:xfrm>
            <a:off x="10270490" y="1374775"/>
            <a:ext cx="1440180" cy="5676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00" b="1">
                <a:solidFill>
                  <a:schemeClr val="bg1"/>
                </a:solidFill>
                <a:uFillTx/>
                <a:latin typeface="微软雅黑" panose="020B0503020204020204" pitchFamily="34" charset="-122"/>
                <a:ea typeface="微软雅黑" panose="020B0503020204020204" pitchFamily="34" charset="-122"/>
              </a:rPr>
              <a:t>2016</a:t>
            </a:r>
            <a:r>
              <a:rPr lang="zh-CN" altLang="en-US" sz="2400" b="1">
                <a:latin typeface="微软雅黑" panose="020B0503020204020204" pitchFamily="34" charset="-122"/>
                <a:ea typeface="微软雅黑" panose="020B0503020204020204" pitchFamily="34" charset="-122"/>
              </a:rPr>
              <a:t>年</a:t>
            </a:r>
            <a:endParaRPr lang="zh-CN" altLang="en-US" sz="2400" b="1">
              <a:latin typeface="微软雅黑" panose="020B0503020204020204" pitchFamily="34" charset="-122"/>
              <a:ea typeface="微软雅黑" panose="020B0503020204020204" pitchFamily="34" charset="-122"/>
            </a:endParaRPr>
          </a:p>
        </p:txBody>
      </p:sp>
      <p:sp>
        <p:nvSpPr>
          <p:cNvPr id="13" name="圆角矩形 12"/>
          <p:cNvSpPr/>
          <p:nvPr/>
        </p:nvSpPr>
        <p:spPr>
          <a:xfrm>
            <a:off x="10002520" y="2942590"/>
            <a:ext cx="1697355" cy="6667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与                 合作</a:t>
            </a:r>
            <a:endParaRPr lang="zh-CN" altLang="en-US" sz="140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14" name="Picture 16" descr="aftermarketwm"/>
          <p:cNvPicPr>
            <a:picLocks noChangeAspect="1" noChangeArrowheads="1"/>
          </p:cNvPicPr>
          <p:nvPr/>
        </p:nvPicPr>
        <p:blipFill>
          <a:blip r:embed="rId4" cstate="print"/>
          <a:srcRect/>
          <a:stretch>
            <a:fillRect/>
          </a:stretch>
        </p:blipFill>
        <p:spPr bwMode="auto">
          <a:xfrm>
            <a:off x="8591550" y="1991360"/>
            <a:ext cx="584200" cy="443230"/>
          </a:xfrm>
          <a:prstGeom prst="rect">
            <a:avLst/>
          </a:prstGeom>
          <a:noFill/>
          <a:ln w="9525">
            <a:noFill/>
            <a:miter lim="800000"/>
            <a:headEnd/>
            <a:tailEnd/>
          </a:ln>
        </p:spPr>
      </p:pic>
      <p:sp>
        <p:nvSpPr>
          <p:cNvPr id="2" name="Rectangle 17"/>
          <p:cNvSpPr/>
          <p:nvPr/>
        </p:nvSpPr>
        <p:spPr bwMode="auto">
          <a:xfrm>
            <a:off x="6904355" y="3439160"/>
            <a:ext cx="1826895" cy="69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en-US" altLang="zh-CN" sz="14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  </a:t>
            </a:r>
            <a:r>
              <a:rPr lang="zh-CN" altLang="en-US" sz="14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与                 合作</a:t>
            </a:r>
            <a:endParaRPr lang="zh-CN" altLang="en-US" sz="14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fontAlgn="base">
              <a:spcBef>
                <a:spcPct val="0"/>
              </a:spcBef>
              <a:spcAft>
                <a:spcPct val="0"/>
              </a:spcAft>
            </a:pPr>
            <a:endParaRPr lang="zh-CN" altLang="en-US" sz="14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fontAlgn="base">
              <a:spcBef>
                <a:spcPct val="0"/>
              </a:spcBef>
              <a:spcAft>
                <a:spcPct val="0"/>
              </a:spcAft>
            </a:pPr>
            <a:r>
              <a:rPr lang="zh-CN" altLang="en-US" sz="14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             </a:t>
            </a:r>
            <a:endParaRPr lang="en-US" sz="1400" dirty="0">
              <a:solidFill>
                <a:schemeClr val="tx1">
                  <a:lumMod val="85000"/>
                  <a:lumOff val="15000"/>
                </a:schemeClr>
              </a:solidFill>
              <a:latin typeface="微软雅黑" panose="020B0503020204020204" pitchFamily="34" charset="-122"/>
              <a:ea typeface="微软雅黑" panose="020B0503020204020204" pitchFamily="34" charset="-122"/>
              <a:cs typeface="Lato Light" charset="0"/>
              <a:sym typeface="Lato Light" charset="0"/>
            </a:endParaRPr>
          </a:p>
        </p:txBody>
      </p:sp>
      <p:pic>
        <p:nvPicPr>
          <p:cNvPr id="3" name="图片 2"/>
          <p:cNvPicPr>
            <a:picLocks noChangeAspect="1"/>
          </p:cNvPicPr>
          <p:nvPr/>
        </p:nvPicPr>
        <p:blipFill>
          <a:blip r:embed="rId5" cstate="print"/>
          <a:stretch>
            <a:fillRect/>
          </a:stretch>
        </p:blipFill>
        <p:spPr>
          <a:xfrm>
            <a:off x="7248525" y="3380740"/>
            <a:ext cx="707390" cy="394335"/>
          </a:xfrm>
          <a:prstGeom prst="rect">
            <a:avLst/>
          </a:prstGeom>
          <a:noFill/>
          <a:ln w="9525">
            <a:noFill/>
            <a:miter/>
          </a:ln>
        </p:spPr>
      </p:pic>
      <p:pic>
        <p:nvPicPr>
          <p:cNvPr id="16" name="图片 15"/>
          <p:cNvPicPr>
            <a:picLocks noChangeAspect="1"/>
          </p:cNvPicPr>
          <p:nvPr/>
        </p:nvPicPr>
        <p:blipFill>
          <a:blip r:embed="rId6" cstate="print"/>
          <a:stretch>
            <a:fillRect/>
          </a:stretch>
        </p:blipFill>
        <p:spPr>
          <a:xfrm>
            <a:off x="4210050" y="3789680"/>
            <a:ext cx="461010" cy="306705"/>
          </a:xfrm>
          <a:prstGeom prst="rect">
            <a:avLst/>
          </a:prstGeom>
        </p:spPr>
      </p:pic>
      <p:sp>
        <p:nvSpPr>
          <p:cNvPr id="17" name="Rectangle 17"/>
          <p:cNvSpPr/>
          <p:nvPr/>
        </p:nvSpPr>
        <p:spPr bwMode="auto">
          <a:xfrm>
            <a:off x="8094980" y="1228725"/>
            <a:ext cx="2102485" cy="69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endParaRPr lang="zh-CN" altLang="en-US" sz="14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fontAlgn="base">
              <a:spcBef>
                <a:spcPct val="0"/>
              </a:spcBef>
              <a:spcAft>
                <a:spcPct val="0"/>
              </a:spcAft>
            </a:pPr>
            <a:endParaRPr lang="zh-CN" altLang="en-US" sz="14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fontAlgn="base">
              <a:spcBef>
                <a:spcPct val="0"/>
              </a:spcBef>
              <a:spcAft>
                <a:spcPct val="0"/>
              </a:spcAft>
            </a:pPr>
            <a:r>
              <a:rPr lang="zh-CN" altLang="en-US" sz="14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  与                         合作</a:t>
            </a:r>
            <a:endParaRPr lang="en-US" sz="1400" dirty="0">
              <a:solidFill>
                <a:schemeClr val="tx1">
                  <a:lumMod val="85000"/>
                  <a:lumOff val="15000"/>
                </a:schemeClr>
              </a:solidFill>
              <a:latin typeface="微软雅黑" panose="020B0503020204020204" pitchFamily="34" charset="-122"/>
              <a:ea typeface="微软雅黑" panose="020B0503020204020204" pitchFamily="34" charset="-122"/>
              <a:cs typeface="Lato Light" charset="0"/>
              <a:sym typeface="Lato Light" charset="0"/>
            </a:endParaRPr>
          </a:p>
        </p:txBody>
      </p:sp>
      <p:pic>
        <p:nvPicPr>
          <p:cNvPr id="18" name="图片 17"/>
          <p:cNvPicPr>
            <a:picLocks noChangeAspect="1"/>
          </p:cNvPicPr>
          <p:nvPr/>
        </p:nvPicPr>
        <p:blipFill>
          <a:blip r:embed="rId7" cstate="print"/>
          <a:stretch>
            <a:fillRect/>
          </a:stretch>
        </p:blipFill>
        <p:spPr>
          <a:xfrm>
            <a:off x="4300220" y="4253230"/>
            <a:ext cx="400050" cy="400050"/>
          </a:xfrm>
          <a:prstGeom prst="rect">
            <a:avLst/>
          </a:prstGeom>
        </p:spPr>
      </p:pic>
      <p:sp>
        <p:nvSpPr>
          <p:cNvPr id="20" name="TextBox 27"/>
          <p:cNvSpPr txBox="1"/>
          <p:nvPr/>
        </p:nvSpPr>
        <p:spPr>
          <a:xfrm>
            <a:off x="8731250" y="3279140"/>
            <a:ext cx="1196340" cy="817245"/>
          </a:xfrm>
          <a:prstGeom prst="rect">
            <a:avLst/>
          </a:prstGeom>
          <a:noFill/>
        </p:spPr>
        <p:txBody>
          <a:bodyPr wrap="none" rtlCol="0">
            <a:spAutoFit/>
          </a:bodyPr>
          <a:lstStyle/>
          <a:p>
            <a:pPr algn="ctr" defTabSz="1176020"/>
            <a:r>
              <a:rPr lang="en-US" altLang="zh-CN" sz="2300" b="1" dirty="0">
                <a:solidFill>
                  <a:schemeClr val="bg1"/>
                </a:solidFill>
                <a:latin typeface="微软雅黑" panose="020B0503020204020204" pitchFamily="34" charset="-122"/>
                <a:ea typeface="微软雅黑" panose="020B0503020204020204" pitchFamily="34" charset="-122"/>
                <a:sym typeface="+mn-ea"/>
              </a:rPr>
              <a:t>2015</a:t>
            </a:r>
            <a:r>
              <a:rPr lang="zh-CN" altLang="en-US" sz="2300" b="1" dirty="0">
                <a:solidFill>
                  <a:schemeClr val="bg1"/>
                </a:solidFill>
                <a:latin typeface="微软雅黑" panose="020B0503020204020204" pitchFamily="34" charset="-122"/>
                <a:ea typeface="微软雅黑" panose="020B0503020204020204" pitchFamily="34" charset="-122"/>
                <a:sym typeface="+mn-ea"/>
              </a:rPr>
              <a:t>年</a:t>
            </a:r>
            <a:endParaRPr lang="en-US" altLang="zh-CN" sz="2300" b="1" dirty="0">
              <a:solidFill>
                <a:schemeClr val="bg1"/>
              </a:solidFill>
              <a:latin typeface="微软雅黑" panose="020B0503020204020204" pitchFamily="34" charset="-122"/>
              <a:ea typeface="微软雅黑" panose="020B0503020204020204" pitchFamily="34" charset="-122"/>
            </a:endParaRPr>
          </a:p>
          <a:p>
            <a:pPr algn="ctr" defTabSz="1176020"/>
            <a:endParaRPr lang="zh-CN" altLang="en-US" sz="2300" b="1" dirty="0">
              <a:solidFill>
                <a:schemeClr val="bg1"/>
              </a:solidFill>
              <a:latin typeface="微软雅黑" panose="020B0503020204020204" pitchFamily="34" charset="-122"/>
              <a:ea typeface="微软雅黑" panose="020B0503020204020204" pitchFamily="34" charset="-122"/>
            </a:endParaRPr>
          </a:p>
        </p:txBody>
      </p:sp>
      <p:sp>
        <p:nvSpPr>
          <p:cNvPr id="4" name="圆角矩形 3"/>
          <p:cNvSpPr/>
          <p:nvPr/>
        </p:nvSpPr>
        <p:spPr>
          <a:xfrm>
            <a:off x="10095230" y="3609340"/>
            <a:ext cx="1697355" cy="6667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与                 合作</a:t>
            </a:r>
            <a:endParaRPr lang="zh-CN" altLang="en-US" sz="140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19" name="图片 18" descr="t01f028f304764fd2dc"/>
          <p:cNvPicPr>
            <a:picLocks noChangeAspect="1"/>
          </p:cNvPicPr>
          <p:nvPr/>
        </p:nvPicPr>
        <p:blipFill>
          <a:blip r:embed="rId8" cstate="print"/>
          <a:stretch>
            <a:fillRect/>
          </a:stretch>
        </p:blipFill>
        <p:spPr>
          <a:xfrm>
            <a:off x="10629265" y="3714750"/>
            <a:ext cx="558165" cy="451485"/>
          </a:xfrm>
          <a:prstGeom prst="rect">
            <a:avLst/>
          </a:prstGeom>
        </p:spPr>
      </p:pic>
      <p:sp>
        <p:nvSpPr>
          <p:cNvPr id="21" name="文本框 20"/>
          <p:cNvSpPr txBox="1"/>
          <p:nvPr/>
        </p:nvSpPr>
        <p:spPr>
          <a:xfrm>
            <a:off x="8517890" y="284480"/>
            <a:ext cx="3442970" cy="483235"/>
          </a:xfrm>
          <a:prstGeom prst="rect">
            <a:avLst/>
          </a:prstGeom>
          <a:noFill/>
        </p:spPr>
        <p:txBody>
          <a:bodyPr wrap="square" rtlCol="0" anchor="t">
            <a:spAutoFit/>
          </a:bodyPr>
          <a:lstStyle/>
          <a:p>
            <a:r>
              <a:rPr lang="en-US" altLang="zh-CN" sz="2400" b="1">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Luoshi  Lubricants</a:t>
            </a:r>
            <a:endParaRPr lang="en-US" altLang="zh-CN" sz="2400" b="1">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8"/>
                                        </p:tgtEl>
                                        <p:attrNameLst>
                                          <p:attrName>style.visibility</p:attrName>
                                        </p:attrNameLst>
                                      </p:cBhvr>
                                      <p:to>
                                        <p:strVal val="visible"/>
                                      </p:to>
                                    </p:set>
                                    <p:animEffect transition="in" filter="wipe(down)">
                                      <p:cBhvr>
                                        <p:cTn id="10" dur="500"/>
                                        <p:tgtEl>
                                          <p:spTgt spid="15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9"/>
                                        </p:tgtEl>
                                        <p:attrNameLst>
                                          <p:attrName>style.visibility</p:attrName>
                                        </p:attrNameLst>
                                      </p:cBhvr>
                                      <p:to>
                                        <p:strVal val="visible"/>
                                      </p:to>
                                    </p:set>
                                    <p:animEffect transition="in" filter="wipe(down)">
                                      <p:cBhvr>
                                        <p:cTn id="13" dur="500"/>
                                        <p:tgtEl>
                                          <p:spTgt spid="15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60"/>
                                        </p:tgtEl>
                                        <p:attrNameLst>
                                          <p:attrName>style.visibility</p:attrName>
                                        </p:attrNameLst>
                                      </p:cBhvr>
                                      <p:to>
                                        <p:strVal val="visible"/>
                                      </p:to>
                                    </p:set>
                                    <p:animEffect transition="in" filter="wipe(down)">
                                      <p:cBhvr>
                                        <p:cTn id="16" dur="500"/>
                                        <p:tgtEl>
                                          <p:spTgt spid="16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62"/>
                                        </p:tgtEl>
                                        <p:attrNameLst>
                                          <p:attrName>style.visibility</p:attrName>
                                        </p:attrNameLst>
                                      </p:cBhvr>
                                      <p:to>
                                        <p:strVal val="visible"/>
                                      </p:to>
                                    </p:set>
                                    <p:animEffect transition="in" filter="wipe(down)">
                                      <p:cBhvr>
                                        <p:cTn id="19" dur="500"/>
                                        <p:tgtEl>
                                          <p:spTgt spid="16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67"/>
                                        </p:tgtEl>
                                        <p:attrNameLst>
                                          <p:attrName>style.visibility</p:attrName>
                                        </p:attrNameLst>
                                      </p:cBhvr>
                                      <p:to>
                                        <p:strVal val="visible"/>
                                      </p:to>
                                    </p:set>
                                    <p:animEffect transition="in" filter="wipe(down)">
                                      <p:cBhvr>
                                        <p:cTn id="22" dur="500"/>
                                        <p:tgtEl>
                                          <p:spTgt spid="16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68"/>
                                        </p:tgtEl>
                                        <p:attrNameLst>
                                          <p:attrName>style.visibility</p:attrName>
                                        </p:attrNameLst>
                                      </p:cBhvr>
                                      <p:to>
                                        <p:strVal val="visible"/>
                                      </p:to>
                                    </p:set>
                                    <p:animEffect transition="in" filter="wipe(down)">
                                      <p:cBhvr>
                                        <p:cTn id="25" dur="500"/>
                                        <p:tgtEl>
                                          <p:spTgt spid="16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70"/>
                                        </p:tgtEl>
                                        <p:attrNameLst>
                                          <p:attrName>style.visibility</p:attrName>
                                        </p:attrNameLst>
                                      </p:cBhvr>
                                      <p:to>
                                        <p:strVal val="visible"/>
                                      </p:to>
                                    </p:set>
                                    <p:animEffect transition="in" filter="wipe(down)">
                                      <p:cBhvr>
                                        <p:cTn id="28" dur="500"/>
                                        <p:tgtEl>
                                          <p:spTgt spid="17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73"/>
                                        </p:tgtEl>
                                        <p:attrNameLst>
                                          <p:attrName>style.visibility</p:attrName>
                                        </p:attrNameLst>
                                      </p:cBhvr>
                                      <p:to>
                                        <p:strVal val="visible"/>
                                      </p:to>
                                    </p:set>
                                    <p:animEffect transition="in" filter="wipe(down)">
                                      <p:cBhvr>
                                        <p:cTn id="31" dur="500"/>
                                        <p:tgtEl>
                                          <p:spTgt spid="17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75"/>
                                        </p:tgtEl>
                                        <p:attrNameLst>
                                          <p:attrName>style.visibility</p:attrName>
                                        </p:attrNameLst>
                                      </p:cBhvr>
                                      <p:to>
                                        <p:strVal val="visible"/>
                                      </p:to>
                                    </p:set>
                                    <p:animEffect transition="in" filter="wipe(down)">
                                      <p:cBhvr>
                                        <p:cTn id="34" dur="500"/>
                                        <p:tgtEl>
                                          <p:spTgt spid="17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76"/>
                                        </p:tgtEl>
                                        <p:attrNameLst>
                                          <p:attrName>style.visibility</p:attrName>
                                        </p:attrNameLst>
                                      </p:cBhvr>
                                      <p:to>
                                        <p:strVal val="visible"/>
                                      </p:to>
                                    </p:set>
                                    <p:animEffect transition="in" filter="wipe(down)">
                                      <p:cBhvr>
                                        <p:cTn id="37" dur="500"/>
                                        <p:tgtEl>
                                          <p:spTgt spid="17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77"/>
                                        </p:tgtEl>
                                        <p:attrNameLst>
                                          <p:attrName>style.visibility</p:attrName>
                                        </p:attrNameLst>
                                      </p:cBhvr>
                                      <p:to>
                                        <p:strVal val="visible"/>
                                      </p:to>
                                    </p:set>
                                    <p:animEffect transition="in" filter="wipe(down)">
                                      <p:cBhvr>
                                        <p:cTn id="40" dur="500"/>
                                        <p:tgtEl>
                                          <p:spTgt spid="177"/>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61"/>
                                        </p:tgtEl>
                                        <p:attrNameLst>
                                          <p:attrName>style.visibility</p:attrName>
                                        </p:attrNameLst>
                                      </p:cBhvr>
                                      <p:to>
                                        <p:strVal val="visible"/>
                                      </p:to>
                                    </p:set>
                                    <p:animEffect transition="in" filter="wipe(down)">
                                      <p:cBhvr>
                                        <p:cTn id="43" dur="500"/>
                                        <p:tgtEl>
                                          <p:spTgt spid="161"/>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65"/>
                                        </p:tgtEl>
                                        <p:attrNameLst>
                                          <p:attrName>style.visibility</p:attrName>
                                        </p:attrNameLst>
                                      </p:cBhvr>
                                      <p:to>
                                        <p:strVal val="visible"/>
                                      </p:to>
                                    </p:set>
                                    <p:animEffect transition="in" filter="wipe(down)">
                                      <p:cBhvr>
                                        <p:cTn id="46" dur="500"/>
                                        <p:tgtEl>
                                          <p:spTgt spid="165"/>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66"/>
                                        </p:tgtEl>
                                        <p:attrNameLst>
                                          <p:attrName>style.visibility</p:attrName>
                                        </p:attrNameLst>
                                      </p:cBhvr>
                                      <p:to>
                                        <p:strVal val="visible"/>
                                      </p:to>
                                    </p:set>
                                    <p:animEffect transition="in" filter="wipe(down)">
                                      <p:cBhvr>
                                        <p:cTn id="49" dur="500"/>
                                        <p:tgtEl>
                                          <p:spTgt spid="166"/>
                                        </p:tgtEl>
                                      </p:cBhvr>
                                    </p:animEffect>
                                  </p:childTnLst>
                                </p:cTn>
                              </p:par>
                              <p:par>
                                <p:cTn id="50" presetID="22" presetClass="entr" presetSubtype="4" fill="hold"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down)">
                                      <p:cBhvr>
                                        <p:cTn id="52" dur="500"/>
                                        <p:tgtEl>
                                          <p:spTgt spid="6"/>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Effect transition="in" filter="wipe(down)">
                                      <p:cBhvr>
                                        <p:cTn id="55" dur="500"/>
                                        <p:tgtEl>
                                          <p:spTgt spid="172"/>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78"/>
                                        </p:tgtEl>
                                        <p:attrNameLst>
                                          <p:attrName>style.visibility</p:attrName>
                                        </p:attrNameLst>
                                      </p:cBhvr>
                                      <p:to>
                                        <p:strVal val="visible"/>
                                      </p:to>
                                    </p:set>
                                    <p:animEffect transition="in" filter="wipe(down)">
                                      <p:cBhvr>
                                        <p:cTn id="58" dur="500"/>
                                        <p:tgtEl>
                                          <p:spTgt spid="17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80"/>
                                        </p:tgtEl>
                                        <p:attrNameLst>
                                          <p:attrName>style.visibility</p:attrName>
                                        </p:attrNameLst>
                                      </p:cBhvr>
                                      <p:to>
                                        <p:strVal val="visible"/>
                                      </p:to>
                                    </p:set>
                                    <p:animEffect transition="in" filter="wipe(down)">
                                      <p:cBhvr>
                                        <p:cTn id="61" dur="500"/>
                                        <p:tgtEl>
                                          <p:spTgt spid="180"/>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181"/>
                                        </p:tgtEl>
                                        <p:attrNameLst>
                                          <p:attrName>style.visibility</p:attrName>
                                        </p:attrNameLst>
                                      </p:cBhvr>
                                      <p:to>
                                        <p:strVal val="visible"/>
                                      </p:to>
                                    </p:set>
                                    <p:animEffect transition="in" filter="wipe(down)">
                                      <p:cBhvr>
                                        <p:cTn id="64" dur="500"/>
                                        <p:tgtEl>
                                          <p:spTgt spid="181"/>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182"/>
                                        </p:tgtEl>
                                        <p:attrNameLst>
                                          <p:attrName>style.visibility</p:attrName>
                                        </p:attrNameLst>
                                      </p:cBhvr>
                                      <p:to>
                                        <p:strVal val="visible"/>
                                      </p:to>
                                    </p:set>
                                    <p:animEffect transition="in" filter="wipe(down)">
                                      <p:cBhvr>
                                        <p:cTn id="67" dur="500"/>
                                        <p:tgtEl>
                                          <p:spTgt spid="182"/>
                                        </p:tgtEl>
                                      </p:cBhvr>
                                    </p:animEffect>
                                  </p:childTnLst>
                                </p:cTn>
                              </p:par>
                              <p:par>
                                <p:cTn id="68" presetID="22" presetClass="entr" presetSubtype="4" fill="hold"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wipe(down)">
                                      <p:cBhvr>
                                        <p:cTn id="70" dur="500"/>
                                        <p:tgtEl>
                                          <p:spTgt spid="43"/>
                                        </p:tgtEl>
                                      </p:cBhvr>
                                    </p:animEffect>
                                  </p:childTnLst>
                                </p:cTn>
                              </p:par>
                              <p:par>
                                <p:cTn id="71" presetID="22" presetClass="entr" presetSubtype="4" fill="hold"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wipe(down)">
                                      <p:cBhvr>
                                        <p:cTn id="73" dur="500"/>
                                        <p:tgtEl>
                                          <p:spTgt spid="45"/>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down)">
                                      <p:cBhvr>
                                        <p:cTn id="76" dur="500"/>
                                        <p:tgtEl>
                                          <p:spTgt spid="9"/>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down)">
                                      <p:cBhvr>
                                        <p:cTn id="79" dur="500"/>
                                        <p:tgtEl>
                                          <p:spTgt spid="11"/>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down)">
                                      <p:cBhvr>
                                        <p:cTn id="82" dur="500"/>
                                        <p:tgtEl>
                                          <p:spTgt spid="12"/>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wipe(down)">
                                      <p:cBhvr>
                                        <p:cTn id="85" dur="500"/>
                                        <p:tgtEl>
                                          <p:spTgt spid="13"/>
                                        </p:tgtEl>
                                      </p:cBhvr>
                                    </p:animEffect>
                                  </p:childTnLst>
                                </p:cTn>
                              </p:par>
                              <p:par>
                                <p:cTn id="86" presetID="22" presetClass="entr" presetSubtype="4" fill="hold" nodeType="with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wipe(down)">
                                      <p:cBhvr>
                                        <p:cTn id="88" dur="500"/>
                                        <p:tgtEl>
                                          <p:spTgt spid="14"/>
                                        </p:tgtEl>
                                      </p:cBhvr>
                                    </p:animEffect>
                                  </p:childTnLst>
                                </p:cTn>
                              </p:par>
                              <p:par>
                                <p:cTn id="89" presetID="22" presetClass="entr" presetSubtype="4" fill="hold" nodeType="with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wipe(down)">
                                      <p:cBhvr>
                                        <p:cTn id="91" dur="500"/>
                                        <p:tgtEl>
                                          <p:spTgt spid="15"/>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2"/>
                                        </p:tgtEl>
                                        <p:attrNameLst>
                                          <p:attrName>style.visibility</p:attrName>
                                        </p:attrNameLst>
                                      </p:cBhvr>
                                      <p:to>
                                        <p:strVal val="visible"/>
                                      </p:to>
                                    </p:set>
                                    <p:animEffect transition="in" filter="wipe(down)">
                                      <p:cBhvr>
                                        <p:cTn id="94" dur="500"/>
                                        <p:tgtEl>
                                          <p:spTgt spid="2"/>
                                        </p:tgtEl>
                                      </p:cBhvr>
                                    </p:animEffect>
                                  </p:childTnLst>
                                </p:cTn>
                              </p:par>
                              <p:par>
                                <p:cTn id="95" presetID="22" presetClass="entr" presetSubtype="4" fill="hold" nodeType="with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wipe(down)">
                                      <p:cBhvr>
                                        <p:cTn id="100" dur="500"/>
                                        <p:tgtEl>
                                          <p:spTgt spid="16"/>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wipe(down)">
                                      <p:cBhvr>
                                        <p:cTn id="103" dur="500"/>
                                        <p:tgtEl>
                                          <p:spTgt spid="17"/>
                                        </p:tgtEl>
                                      </p:cBhvr>
                                    </p:animEffect>
                                  </p:childTnLst>
                                </p:cTn>
                              </p:par>
                              <p:par>
                                <p:cTn id="104" presetID="22" presetClass="entr" presetSubtype="4" fill="hold" nodeType="with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down)">
                                      <p:cBhvr>
                                        <p:cTn id="106" dur="500"/>
                                        <p:tgtEl>
                                          <p:spTgt spid="18"/>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down)">
                                      <p:cBhvr>
                                        <p:cTn id="109" dur="500"/>
                                        <p:tgtEl>
                                          <p:spTgt spid="20"/>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4"/>
                                        </p:tgtEl>
                                        <p:attrNameLst>
                                          <p:attrName>style.visibility</p:attrName>
                                        </p:attrNameLst>
                                      </p:cBhvr>
                                      <p:to>
                                        <p:strVal val="visible"/>
                                      </p:to>
                                    </p:set>
                                    <p:animEffect transition="in" filter="wipe(down)">
                                      <p:cBhvr>
                                        <p:cTn id="112" dur="500"/>
                                        <p:tgtEl>
                                          <p:spTgt spid="4"/>
                                        </p:tgtEl>
                                      </p:cBhvr>
                                    </p:animEffect>
                                  </p:childTnLst>
                                </p:cTn>
                              </p:par>
                              <p:par>
                                <p:cTn id="113" presetID="22" presetClass="entr" presetSubtype="4" fill="hold" nodeType="withEffect">
                                  <p:stCondLst>
                                    <p:cond delay="0"/>
                                  </p:stCondLst>
                                  <p:childTnLst>
                                    <p:set>
                                      <p:cBhvr>
                                        <p:cTn id="114" dur="1" fill="hold">
                                          <p:stCondLst>
                                            <p:cond delay="0"/>
                                          </p:stCondLst>
                                        </p:cTn>
                                        <p:tgtEl>
                                          <p:spTgt spid="19"/>
                                        </p:tgtEl>
                                        <p:attrNameLst>
                                          <p:attrName>style.visibility</p:attrName>
                                        </p:attrNameLst>
                                      </p:cBhvr>
                                      <p:to>
                                        <p:strVal val="visible"/>
                                      </p:to>
                                    </p:set>
                                    <p:animEffect transition="in" filter="wipe(down)">
                                      <p:cBhvr>
                                        <p:cTn id="115" dur="500"/>
                                        <p:tgtEl>
                                          <p:spTgt spid="19"/>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21"/>
                                        </p:tgtEl>
                                        <p:attrNameLst>
                                          <p:attrName>style.visibility</p:attrName>
                                        </p:attrNameLst>
                                      </p:cBhvr>
                                      <p:to>
                                        <p:strVal val="visible"/>
                                      </p:to>
                                    </p:set>
                                    <p:animEffect transition="in" filter="wipe(down)">
                                      <p:cBhvr>
                                        <p:cTn id="118" dur="500"/>
                                        <p:tgtEl>
                                          <p:spTgt spid="21"/>
                                        </p:tgtEl>
                                      </p:cBhvr>
                                    </p:animEffect>
                                  </p:childTnLst>
                                </p:cTn>
                              </p:par>
                              <p:par>
                                <p:cTn id="119" presetID="22" presetClass="entr" presetSubtype="4" fill="hold" nodeType="withEffect">
                                  <p:stCondLst>
                                    <p:cond delay="0"/>
                                  </p:stCondLst>
                                  <p:childTnLst>
                                    <p:set>
                                      <p:cBhvr>
                                        <p:cTn id="120" dur="1" fill="hold">
                                          <p:stCondLst>
                                            <p:cond delay="0"/>
                                          </p:stCondLst>
                                        </p:cTn>
                                        <p:tgtEl>
                                          <p:spTgt spid="7"/>
                                        </p:tgtEl>
                                        <p:attrNameLst>
                                          <p:attrName>style.visibility</p:attrName>
                                        </p:attrNameLst>
                                      </p:cBhvr>
                                      <p:to>
                                        <p:strVal val="visible"/>
                                      </p:to>
                                    </p:set>
                                    <p:animEffect transition="in" filter="wipe(down)">
                                      <p:cBhvr>
                                        <p:cTn id="121" dur="500"/>
                                        <p:tgtEl>
                                          <p:spTgt spid="7"/>
                                        </p:tgtEl>
                                      </p:cBhvr>
                                    </p:animEffect>
                                  </p:childTnLst>
                                </p:cTn>
                              </p:par>
                              <p:par>
                                <p:cTn id="122" presetID="22" presetClass="entr" presetSubtype="4" fill="hold" nodeType="withEffect">
                                  <p:stCondLst>
                                    <p:cond delay="0"/>
                                  </p:stCondLst>
                                  <p:childTnLst>
                                    <p:set>
                                      <p:cBhvr>
                                        <p:cTn id="123" dur="1" fill="hold">
                                          <p:stCondLst>
                                            <p:cond delay="0"/>
                                          </p:stCondLst>
                                        </p:cTn>
                                        <p:tgtEl>
                                          <p:spTgt spid="5"/>
                                        </p:tgtEl>
                                        <p:attrNameLst>
                                          <p:attrName>style.visibility</p:attrName>
                                        </p:attrNameLst>
                                      </p:cBhvr>
                                      <p:to>
                                        <p:strVal val="visible"/>
                                      </p:to>
                                    </p:set>
                                    <p:animEffect transition="in" filter="wipe(down)">
                                      <p:cBhvr>
                                        <p:cTn id="124" dur="500"/>
                                        <p:tgtEl>
                                          <p:spTgt spid="5"/>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184"/>
                                        </p:tgtEl>
                                        <p:attrNameLst>
                                          <p:attrName>style.visibility</p:attrName>
                                        </p:attrNameLst>
                                      </p:cBhvr>
                                      <p:to>
                                        <p:strVal val="visible"/>
                                      </p:to>
                                    </p:set>
                                    <p:animEffect transition="in" filter="wipe(down)">
                                      <p:cBhvr>
                                        <p:cTn id="127"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8" grpId="0"/>
      <p:bldP spid="159" grpId="0" animBg="1"/>
      <p:bldP spid="160" grpId="0" animBg="1"/>
      <p:bldP spid="162" grpId="0"/>
      <p:bldP spid="167" grpId="0"/>
      <p:bldP spid="168" grpId="0"/>
      <p:bldP spid="170" grpId="0" animBg="1"/>
      <p:bldP spid="173" grpId="0" animBg="1"/>
      <p:bldP spid="175" grpId="0" animBg="1"/>
      <p:bldP spid="176" grpId="0"/>
      <p:bldP spid="177" grpId="0"/>
      <p:bldP spid="161" grpId="0" animBg="1"/>
      <p:bldP spid="165" grpId="0" animBg="1"/>
      <p:bldP spid="166" grpId="0" animBg="1"/>
      <p:bldP spid="172" grpId="0" animBg="1"/>
      <p:bldP spid="178" grpId="0"/>
      <p:bldP spid="180" grpId="0"/>
      <p:bldP spid="181" grpId="0"/>
      <p:bldP spid="182" grpId="0"/>
      <p:bldP spid="9" grpId="0" animBg="1"/>
      <p:bldP spid="11" grpId="0" animBg="1"/>
      <p:bldP spid="12" grpId="0" animBg="1"/>
      <p:bldP spid="13" grpId="0" animBg="1"/>
      <p:bldP spid="2" grpId="0"/>
      <p:bldP spid="17" grpId="0"/>
      <p:bldP spid="20" grpId="0"/>
      <p:bldP spid="4" grpId="0" animBg="1"/>
      <p:bldP spid="21" grpId="0"/>
      <p:bldP spid="184"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2124</Words>
  <Application>WPS 演示</Application>
  <PresentationFormat>自定义</PresentationFormat>
  <Paragraphs>374</Paragraphs>
  <Slides>19</Slides>
  <Notes>17</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19</vt:i4>
      </vt:variant>
    </vt:vector>
  </HeadingPairs>
  <TitlesOfParts>
    <vt:vector size="34" baseType="lpstr">
      <vt:lpstr>Arial</vt:lpstr>
      <vt:lpstr>宋体</vt:lpstr>
      <vt:lpstr>Wingdings</vt:lpstr>
      <vt:lpstr>微软雅黑</vt:lpstr>
      <vt:lpstr>Times New Roman</vt:lpstr>
      <vt:lpstr>幼圆</vt:lpstr>
      <vt:lpstr>Calibri</vt:lpstr>
      <vt:lpstr>Arial Unicode MS</vt:lpstr>
      <vt:lpstr>Lato Light</vt:lpstr>
      <vt:lpstr>Gill Sans</vt:lpstr>
      <vt:lpstr>方正兰亭黑_GBK</vt:lpstr>
      <vt:lpstr>Impact</vt:lpstr>
      <vt:lpstr>Calibri Light</vt:lpstr>
      <vt:lpstr>字体管家初恋体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iTianKong.com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188</dc:title>
  <dc:creator>dreamsummit</dc:creator>
  <cp:lastModifiedBy>Administrator</cp:lastModifiedBy>
  <cp:revision>231</cp:revision>
  <dcterms:created xsi:type="dcterms:W3CDTF">2016-03-13T16:22:00Z</dcterms:created>
  <dcterms:modified xsi:type="dcterms:W3CDTF">2017-04-14T08:38:45Z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2052-10.1.0.6231</vt:lpwstr>
  </property>
</Properties>
</file>