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57" r:id="rId3"/>
    <p:sldId id="258" r:id="rId4"/>
    <p:sldId id="259" r:id="rId5"/>
    <p:sldId id="260" r:id="rId6"/>
    <p:sldId id="261" r:id="rId7"/>
    <p:sldId id="262" r:id="rId8"/>
    <p:sldId id="264" r:id="rId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7" d="100"/>
          <a:sy n="87" d="100"/>
        </p:scale>
        <p:origin x="-876"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6AD6C-C51E-4884-9408-648F32EDC206}" type="datetimeFigureOut">
              <a:rPr lang="zh-CN" altLang="en-US" smtClean="0"/>
              <a:pPr/>
              <a:t>2020/10/19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953E25-F931-4AEF-B244-DA88A3027C0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Tree>
    <p:extLst>
      <p:ext uri="{BB962C8B-B14F-4D97-AF65-F5344CB8AC3E}">
        <p14:creationId xmlns:p14="http://schemas.microsoft.com/office/powerpoint/2010/main" xmlns="" val="20058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10DFA0-8390-48D5-A416-3700411397DD}" type="slidenum">
              <a:rPr lang="zh-CN" altLang="en-US" smtClean="0"/>
              <a:pPr/>
              <a:t>2</a:t>
            </a:fld>
            <a:endParaRPr lang="zh-CN" altLang="en-US"/>
          </a:p>
        </p:txBody>
      </p:sp>
    </p:spTree>
    <p:extLst>
      <p:ext uri="{BB962C8B-B14F-4D97-AF65-F5344CB8AC3E}">
        <p14:creationId xmlns:p14="http://schemas.microsoft.com/office/powerpoint/2010/main" xmlns="" val="39117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10DFA0-8390-48D5-A416-3700411397DD}" type="slidenum">
              <a:rPr lang="zh-CN" altLang="en-US" smtClean="0"/>
              <a:pPr/>
              <a:t>3</a:t>
            </a:fld>
            <a:endParaRPr lang="zh-CN" altLang="en-US"/>
          </a:p>
        </p:txBody>
      </p:sp>
    </p:spTree>
    <p:extLst>
      <p:ext uri="{BB962C8B-B14F-4D97-AF65-F5344CB8AC3E}">
        <p14:creationId xmlns:p14="http://schemas.microsoft.com/office/powerpoint/2010/main" xmlns="" val="241727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A0B2926-1E43-4B91-8CEF-F6B61EFAF670}" type="datetimeFigureOut">
              <a:rPr lang="zh-CN" altLang="en-US" smtClean="0"/>
              <a:pPr/>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2603B5-173D-45B7-A91F-B66C573C53B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0B2926-1E43-4B91-8CEF-F6B61EFAF670}" type="datetimeFigureOut">
              <a:rPr lang="zh-CN" altLang="en-US" smtClean="0"/>
              <a:pPr/>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2603B5-173D-45B7-A91F-B66C573C53B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0B2926-1E43-4B91-8CEF-F6B61EFAF670}" type="datetimeFigureOut">
              <a:rPr lang="zh-CN" altLang="en-US" smtClean="0"/>
              <a:pPr/>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2603B5-173D-45B7-A91F-B66C573C53B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24927866"/>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0B2926-1E43-4B91-8CEF-F6B61EFAF670}" type="datetimeFigureOut">
              <a:rPr lang="zh-CN" altLang="en-US" smtClean="0"/>
              <a:pPr/>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2603B5-173D-45B7-A91F-B66C573C53B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A0B2926-1E43-4B91-8CEF-F6B61EFAF670}" type="datetimeFigureOut">
              <a:rPr lang="zh-CN" altLang="en-US" smtClean="0"/>
              <a:pPr/>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2603B5-173D-45B7-A91F-B66C573C53B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A0B2926-1E43-4B91-8CEF-F6B61EFAF670}" type="datetimeFigureOut">
              <a:rPr lang="zh-CN" altLang="en-US" smtClean="0"/>
              <a:pPr/>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2603B5-173D-45B7-A91F-B66C573C53B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A0B2926-1E43-4B91-8CEF-F6B61EFAF670}" type="datetimeFigureOut">
              <a:rPr lang="zh-CN" altLang="en-US" smtClean="0"/>
              <a:pPr/>
              <a:t>2020/10/19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C2603B5-173D-45B7-A91F-B66C573C53B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A0B2926-1E43-4B91-8CEF-F6B61EFAF670}" type="datetimeFigureOut">
              <a:rPr lang="zh-CN" altLang="en-US" smtClean="0"/>
              <a:pPr/>
              <a:t>2020/10/19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2603B5-173D-45B7-A91F-B66C573C53B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0B2926-1E43-4B91-8CEF-F6B61EFAF670}" type="datetimeFigureOut">
              <a:rPr lang="zh-CN" altLang="en-US" smtClean="0"/>
              <a:pPr/>
              <a:t>2020/10/19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C2603B5-173D-45B7-A91F-B66C573C53B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A0B2926-1E43-4B91-8CEF-F6B61EFAF670}" type="datetimeFigureOut">
              <a:rPr lang="zh-CN" altLang="en-US" smtClean="0"/>
              <a:pPr/>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2603B5-173D-45B7-A91F-B66C573C53B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A0B2926-1E43-4B91-8CEF-F6B61EFAF670}" type="datetimeFigureOut">
              <a:rPr lang="zh-CN" altLang="en-US" smtClean="0"/>
              <a:pPr/>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2603B5-173D-45B7-A91F-B66C573C53B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0B2926-1E43-4B91-8CEF-F6B61EFAF670}" type="datetimeFigureOut">
              <a:rPr lang="zh-CN" altLang="en-US" smtClean="0"/>
              <a:pPr/>
              <a:t>2020/10/19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C2603B5-173D-45B7-A91F-B66C573C53B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222" y="785800"/>
            <a:ext cx="9772650" cy="2865663"/>
            <a:chOff x="-419098" y="2078282"/>
            <a:chExt cx="13030200" cy="4236371"/>
          </a:xfrm>
        </p:grpSpPr>
        <p:pic>
          <p:nvPicPr>
            <p:cNvPr id="11" name="图片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6200000">
              <a:off x="5153447" y="-507894"/>
              <a:ext cx="1885107" cy="11759987"/>
            </a:xfrm>
            <a:prstGeom prst="rect">
              <a:avLst/>
            </a:prstGeom>
          </p:spPr>
        </p:pic>
        <p:pic>
          <p:nvPicPr>
            <p:cNvPr id="32" name="图片 3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6200000">
              <a:off x="5153448" y="-1152947"/>
              <a:ext cx="1885107" cy="13030200"/>
            </a:xfrm>
            <a:prstGeom prst="rect">
              <a:avLst/>
            </a:prstGeom>
          </p:spPr>
        </p:pic>
        <p:sp>
          <p:nvSpPr>
            <p:cNvPr id="5" name="矩形 4"/>
            <p:cNvSpPr/>
            <p:nvPr/>
          </p:nvSpPr>
          <p:spPr>
            <a:xfrm>
              <a:off x="0" y="2078282"/>
              <a:ext cx="12192000" cy="2895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346976" y="1000114"/>
            <a:ext cx="8381846" cy="1569660"/>
          </a:xfrm>
          <a:prstGeom prst="rect">
            <a:avLst/>
          </a:prstGeom>
          <a:noFill/>
        </p:spPr>
        <p:txBody>
          <a:bodyPr wrap="none" rtlCol="0">
            <a:spAutoFit/>
          </a:bodyPr>
          <a:lstStyle/>
          <a:p>
            <a:pPr algn="ctr">
              <a:lnSpc>
                <a:spcPct val="150000"/>
              </a:lnSpc>
            </a:pPr>
            <a:r>
              <a:rPr lang="zh-CN" altLang="en-US" sz="3200" b="1" dirty="0">
                <a:ln w="10541" cmpd="sng">
                  <a:solidFill>
                    <a:schemeClr val="accent1">
                      <a:shade val="88000"/>
                      <a:satMod val="110000"/>
                    </a:schemeClr>
                  </a:solidFill>
                  <a:prstDash val="solid"/>
                </a:ln>
                <a:solidFill>
                  <a:schemeClr val="tx2">
                    <a:lumMod val="60000"/>
                    <a:lumOff val="40000"/>
                  </a:schemeClr>
                </a:solidFill>
                <a:latin typeface="Microsoft YaHei" panose="020B0503020204020204" pitchFamily="34" charset="-122"/>
                <a:ea typeface="Microsoft YaHei" panose="020B0503020204020204" pitchFamily="34" charset="-122"/>
              </a:rPr>
              <a:t>广东乐尔康生物科技股份有限公司</a:t>
            </a:r>
          </a:p>
          <a:p>
            <a:pPr algn="ctr">
              <a:lnSpc>
                <a:spcPct val="150000"/>
              </a:lnSpc>
            </a:pPr>
            <a:r>
              <a:rPr lang="en-US" altLang="zh-CN" sz="3200" b="1" dirty="0">
                <a:ln w="10541" cmpd="sng">
                  <a:solidFill>
                    <a:schemeClr val="accent1">
                      <a:shade val="88000"/>
                      <a:satMod val="110000"/>
                    </a:schemeClr>
                  </a:solidFill>
                  <a:prstDash val="solid"/>
                </a:ln>
                <a:solidFill>
                  <a:schemeClr val="tx2">
                    <a:lumMod val="60000"/>
                    <a:lumOff val="40000"/>
                  </a:schemeClr>
                </a:solidFill>
                <a:latin typeface="Microsoft YaHei" panose="020B0503020204020204" pitchFamily="34" charset="-122"/>
                <a:ea typeface="Microsoft YaHei" panose="020B0503020204020204" pitchFamily="34" charset="-122"/>
              </a:rPr>
              <a:t>Guangdong </a:t>
            </a:r>
            <a:r>
              <a:rPr lang="en-US" altLang="zh-CN" sz="3200" b="1" dirty="0" err="1">
                <a:ln w="10541" cmpd="sng">
                  <a:solidFill>
                    <a:schemeClr val="accent1">
                      <a:shade val="88000"/>
                      <a:satMod val="110000"/>
                    </a:schemeClr>
                  </a:solidFill>
                  <a:prstDash val="solid"/>
                </a:ln>
                <a:solidFill>
                  <a:schemeClr val="tx2">
                    <a:lumMod val="60000"/>
                    <a:lumOff val="40000"/>
                  </a:schemeClr>
                </a:solidFill>
                <a:latin typeface="Microsoft YaHei" panose="020B0503020204020204" pitchFamily="34" charset="-122"/>
                <a:ea typeface="Microsoft YaHei" panose="020B0503020204020204" pitchFamily="34" charset="-122"/>
              </a:rPr>
              <a:t>Luckerkong</a:t>
            </a:r>
            <a:r>
              <a:rPr lang="en-US" altLang="zh-CN" sz="3200" b="1" dirty="0">
                <a:ln w="10541" cmpd="sng">
                  <a:solidFill>
                    <a:schemeClr val="accent1">
                      <a:shade val="88000"/>
                      <a:satMod val="110000"/>
                    </a:schemeClr>
                  </a:solidFill>
                  <a:prstDash val="solid"/>
                </a:ln>
                <a:solidFill>
                  <a:schemeClr val="tx2">
                    <a:lumMod val="60000"/>
                    <a:lumOff val="40000"/>
                  </a:schemeClr>
                </a:solidFill>
                <a:latin typeface="Microsoft YaHei" panose="020B0503020204020204" pitchFamily="34" charset="-122"/>
                <a:ea typeface="Microsoft YaHei" panose="020B0503020204020204" pitchFamily="34" charset="-122"/>
              </a:rPr>
              <a:t> Biotech </a:t>
            </a:r>
            <a:r>
              <a:rPr lang="en-US" altLang="zh-CN" sz="3200" b="1" dirty="0" err="1" smtClean="0">
                <a:ln w="10541" cmpd="sng">
                  <a:solidFill>
                    <a:schemeClr val="accent1">
                      <a:shade val="88000"/>
                      <a:satMod val="110000"/>
                    </a:schemeClr>
                  </a:solidFill>
                  <a:prstDash val="solid"/>
                </a:ln>
                <a:solidFill>
                  <a:schemeClr val="tx2">
                    <a:lumMod val="60000"/>
                    <a:lumOff val="40000"/>
                  </a:schemeClr>
                </a:solidFill>
                <a:latin typeface="Microsoft YaHei" panose="020B0503020204020204" pitchFamily="34" charset="-122"/>
                <a:ea typeface="Microsoft YaHei" panose="020B0503020204020204" pitchFamily="34" charset="-122"/>
              </a:rPr>
              <a:t>Co.,Ltd</a:t>
            </a:r>
            <a:endParaRPr lang="zh-CN" altLang="en-US" sz="3200" b="1" dirty="0">
              <a:ln w="10541" cmpd="sng">
                <a:solidFill>
                  <a:schemeClr val="accent1">
                    <a:shade val="88000"/>
                    <a:satMod val="110000"/>
                  </a:schemeClr>
                </a:solidFill>
                <a:prstDash val="solid"/>
              </a:ln>
              <a:solidFill>
                <a:schemeClr val="tx2">
                  <a:lumMod val="60000"/>
                  <a:lumOff val="40000"/>
                </a:schemeClr>
              </a:solidFill>
              <a:latin typeface="Microsoft YaHei" panose="020B0503020204020204" pitchFamily="34" charset="-122"/>
              <a:ea typeface="Microsoft YaHei" panose="020B0503020204020204" pitchFamily="34"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00892" y="142858"/>
            <a:ext cx="2000264" cy="502159"/>
          </a:xfrm>
          <a:prstGeom prst="rect">
            <a:avLst/>
          </a:prstGeom>
        </p:spPr>
      </p:pic>
      <p:sp>
        <p:nvSpPr>
          <p:cNvPr id="8" name="TextBox 7"/>
          <p:cNvSpPr txBox="1"/>
          <p:nvPr/>
        </p:nvSpPr>
        <p:spPr>
          <a:xfrm>
            <a:off x="1214414" y="2714626"/>
            <a:ext cx="6929486" cy="400110"/>
          </a:xfrm>
          <a:prstGeom prst="rect">
            <a:avLst/>
          </a:prstGeom>
          <a:noFill/>
        </p:spPr>
        <p:txBody>
          <a:bodyPr wrap="square" rtlCol="0">
            <a:spAutoFit/>
          </a:bodyPr>
          <a:lstStyle/>
          <a:p>
            <a:pPr algn="ctr"/>
            <a:r>
              <a:rPr lang="zh-CN" altLang="en-US" sz="2000" dirty="0" smtClean="0">
                <a:latin typeface="Microsoft YaHei" panose="020B0503020204020204" pitchFamily="34" charset="-122"/>
                <a:ea typeface="Microsoft YaHei" panose="020B0503020204020204" pitchFamily="34" charset="-122"/>
              </a:rPr>
              <a:t>伽马氨基丁酸产品简介</a:t>
            </a:r>
            <a:endParaRPr lang="zh-CN" altLang="en-US" sz="2000" dirty="0">
              <a:latin typeface="Microsoft YaHei" panose="020B0503020204020204" pitchFamily="34" charset="-122"/>
              <a:ea typeface="Microsoft YaHei" panose="020B0503020204020204" pitchFamily="34" charset="-122"/>
            </a:endParaRPr>
          </a:p>
        </p:txBody>
      </p:sp>
      <p:sp>
        <p:nvSpPr>
          <p:cNvPr id="9" name="矩形 8"/>
          <p:cNvSpPr/>
          <p:nvPr/>
        </p:nvSpPr>
        <p:spPr>
          <a:xfrm>
            <a:off x="3000364" y="3500444"/>
            <a:ext cx="5715040" cy="1477328"/>
          </a:xfrm>
          <a:prstGeom prst="rect">
            <a:avLst/>
          </a:prstGeom>
        </p:spPr>
        <p:txBody>
          <a:bodyPr wrap="square">
            <a:spAutoFit/>
          </a:bodyPr>
          <a:lstStyle/>
          <a:p>
            <a:pPr algn="r"/>
            <a:r>
              <a:rPr lang="en-US" altLang="zh-CN" dirty="0" smtClean="0">
                <a:latin typeface="微软雅黑" pitchFamily="34" charset="-122"/>
                <a:ea typeface="微软雅黑" pitchFamily="34" charset="-122"/>
              </a:rPr>
              <a:t>www.luckerkong.com</a:t>
            </a:r>
            <a:br>
              <a:rPr lang="en-US" altLang="zh-CN" dirty="0" smtClean="0">
                <a:latin typeface="微软雅黑" pitchFamily="34" charset="-122"/>
                <a:ea typeface="微软雅黑" pitchFamily="34" charset="-122"/>
              </a:rPr>
            </a:br>
            <a:r>
              <a:rPr lang="zh-CN" altLang="en-US" dirty="0" smtClean="0">
                <a:latin typeface="微软雅黑" pitchFamily="34" charset="-122"/>
                <a:ea typeface="微软雅黑" pitchFamily="34" charset="-122"/>
              </a:rPr>
              <a:t>电话：</a:t>
            </a:r>
            <a:r>
              <a:rPr lang="en-US" altLang="zh-CN" dirty="0" smtClean="0">
                <a:latin typeface="微软雅黑" pitchFamily="34" charset="-122"/>
                <a:ea typeface="微软雅黑" pitchFamily="34" charset="-122"/>
              </a:rPr>
              <a:t>0663-2612000-308  </a:t>
            </a:r>
            <a:r>
              <a:rPr lang="zh-CN" altLang="en-US" dirty="0" smtClean="0">
                <a:latin typeface="微软雅黑" pitchFamily="34" charset="-122"/>
                <a:ea typeface="微软雅黑" pitchFamily="34" charset="-122"/>
              </a:rPr>
              <a:t>传真：</a:t>
            </a:r>
            <a:r>
              <a:rPr lang="en-US" altLang="zh-CN" dirty="0" smtClean="0">
                <a:latin typeface="微软雅黑" pitchFamily="34" charset="-122"/>
                <a:ea typeface="微软雅黑" pitchFamily="34" charset="-122"/>
              </a:rPr>
              <a:t>0663-2622200</a:t>
            </a:r>
            <a:br>
              <a:rPr lang="en-US" altLang="zh-CN" dirty="0" smtClean="0">
                <a:latin typeface="微软雅黑" pitchFamily="34" charset="-122"/>
                <a:ea typeface="微软雅黑" pitchFamily="34" charset="-122"/>
              </a:rPr>
            </a:br>
            <a:r>
              <a:rPr lang="zh-CN" altLang="en-US" dirty="0" smtClean="0">
                <a:latin typeface="微软雅黑" pitchFamily="34" charset="-122"/>
                <a:ea typeface="微软雅黑" pitchFamily="34" charset="-122"/>
              </a:rPr>
              <a:t>国内联系人：周先生  手机</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 </a:t>
            </a:r>
            <a:r>
              <a:rPr lang="en-US" altLang="zh-CN" dirty="0" smtClean="0">
                <a:latin typeface="微软雅黑" pitchFamily="34" charset="-122"/>
                <a:ea typeface="微软雅黑" pitchFamily="34" charset="-122"/>
              </a:rPr>
              <a:t>180 2600 3949</a:t>
            </a:r>
            <a:br>
              <a:rPr lang="en-US" altLang="zh-CN" dirty="0" smtClean="0">
                <a:latin typeface="微软雅黑" pitchFamily="34" charset="-122"/>
                <a:ea typeface="微软雅黑" pitchFamily="34" charset="-122"/>
              </a:rPr>
            </a:br>
            <a:r>
              <a:rPr lang="zh-CN" altLang="en-US" dirty="0" smtClean="0">
                <a:latin typeface="微软雅黑" pitchFamily="34" charset="-122"/>
                <a:ea typeface="微软雅黑" pitchFamily="34" charset="-122"/>
              </a:rPr>
              <a:t>出口联系人：周小姐 手机</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 </a:t>
            </a:r>
            <a:r>
              <a:rPr lang="en-US" altLang="zh-CN" dirty="0" smtClean="0">
                <a:latin typeface="微软雅黑" pitchFamily="34" charset="-122"/>
                <a:ea typeface="微软雅黑" pitchFamily="34" charset="-122"/>
              </a:rPr>
              <a:t>135 6022 5770</a:t>
            </a:r>
            <a:r>
              <a:rPr lang="zh-CN" altLang="en-US" dirty="0" smtClean="0">
                <a:latin typeface="微软雅黑" pitchFamily="34" charset="-122"/>
                <a:ea typeface="微软雅黑" pitchFamily="34" charset="-122"/>
              </a:rPr>
              <a:t> </a:t>
            </a:r>
            <a:br>
              <a:rPr lang="zh-CN" altLang="en-US" dirty="0" smtClean="0">
                <a:latin typeface="微软雅黑" pitchFamily="34" charset="-122"/>
                <a:ea typeface="微软雅黑" pitchFamily="34" charset="-122"/>
              </a:rPr>
            </a:b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xmlns="" val="1215476636"/>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29256" y="2214560"/>
            <a:ext cx="3357554" cy="2654555"/>
          </a:xfrm>
          <a:prstGeom prst="rect">
            <a:avLst/>
          </a:prstGeom>
        </p:spPr>
        <p:txBody>
          <a:bodyPr wrap="square" lIns="68562" tIns="34281" rIns="68562" bIns="34281">
            <a:spAutoFit/>
          </a:bodyPr>
          <a:lstStyle/>
          <a:p>
            <a:pPr>
              <a:lnSpc>
                <a:spcPct val="150000"/>
              </a:lnSpc>
            </a:pPr>
            <a:r>
              <a:rPr lang="zh-CN" altLang="en-US" sz="1400" b="1" dirty="0" smtClean="0">
                <a:latin typeface="微软雅黑" pitchFamily="34" charset="-122"/>
                <a:ea typeface="微软雅黑" pitchFamily="34" charset="-122"/>
              </a:rPr>
              <a:t>功能： </a:t>
            </a:r>
            <a:endParaRPr lang="en-US" altLang="zh-CN" sz="1400" b="1" dirty="0" smtClean="0">
              <a:latin typeface="微软雅黑" pitchFamily="34" charset="-122"/>
              <a:ea typeface="微软雅黑" pitchFamily="34" charset="-122"/>
            </a:endParaRPr>
          </a:p>
          <a:p>
            <a:pPr>
              <a:lnSpc>
                <a:spcPct val="150000"/>
              </a:lnSpc>
            </a:pPr>
            <a:r>
              <a:rPr lang="zh-CN" altLang="en-US" sz="1400" dirty="0" smtClean="0">
                <a:latin typeface="微软雅黑" pitchFamily="34" charset="-122"/>
                <a:ea typeface="微软雅黑" pitchFamily="34" charset="-122"/>
              </a:rPr>
              <a:t>伽马氨基丁酸，又名</a:t>
            </a:r>
            <a:r>
              <a:rPr lang="en-US" altLang="zh-CN" sz="1400" dirty="0" smtClean="0">
                <a:latin typeface="微软雅黑" pitchFamily="34" charset="-122"/>
                <a:ea typeface="微软雅黑" pitchFamily="34" charset="-122"/>
              </a:rPr>
              <a:t>GABA,</a:t>
            </a:r>
            <a:r>
              <a:rPr lang="zh-CN" altLang="en-US" sz="1400" dirty="0" smtClean="0">
                <a:latin typeface="微软雅黑" pitchFamily="34" charset="-122"/>
                <a:ea typeface="微软雅黑" pitchFamily="34" charset="-122"/>
              </a:rPr>
              <a:t>广泛分布于动植物体内。植物如豆属、参属、中草药等的种子、根茎和组织液中都含有</a:t>
            </a:r>
            <a:r>
              <a:rPr lang="en-US" altLang="zh-CN" sz="1400" dirty="0" smtClean="0">
                <a:latin typeface="微软雅黑" pitchFamily="34" charset="-122"/>
                <a:ea typeface="微软雅黑" pitchFamily="34" charset="-122"/>
              </a:rPr>
              <a:t>GABA</a:t>
            </a:r>
            <a:r>
              <a:rPr lang="zh-CN" altLang="en-US" sz="1400" dirty="0" smtClean="0">
                <a:latin typeface="微软雅黑" pitchFamily="34" charset="-122"/>
                <a:ea typeface="微软雅黑" pitchFamily="34" charset="-122"/>
              </a:rPr>
              <a:t>。在动物体内，</a:t>
            </a:r>
            <a:r>
              <a:rPr lang="en-US" altLang="zh-CN" sz="1400" dirty="0" smtClean="0">
                <a:latin typeface="微软雅黑" pitchFamily="34" charset="-122"/>
                <a:ea typeface="微软雅黑" pitchFamily="34" charset="-122"/>
              </a:rPr>
              <a:t>GABA</a:t>
            </a:r>
            <a:r>
              <a:rPr lang="zh-CN" altLang="en-US" sz="1400" dirty="0" smtClean="0">
                <a:latin typeface="微软雅黑" pitchFamily="34" charset="-122"/>
                <a:ea typeface="微软雅黑" pitchFamily="34" charset="-122"/>
              </a:rPr>
              <a:t>几乎只存在于神经组织中。</a:t>
            </a:r>
            <a:r>
              <a:rPr lang="en-US" altLang="zh-CN" sz="1400" dirty="0" smtClean="0">
                <a:latin typeface="微软雅黑" pitchFamily="34" charset="-122"/>
                <a:ea typeface="微软雅黑" pitchFamily="34" charset="-122"/>
              </a:rPr>
              <a:t>GABA</a:t>
            </a:r>
            <a:r>
              <a:rPr lang="zh-CN" altLang="en-US" sz="1400" dirty="0" smtClean="0">
                <a:latin typeface="微软雅黑" pitchFamily="34" charset="-122"/>
                <a:ea typeface="微软雅黑" pitchFamily="34" charset="-122"/>
              </a:rPr>
              <a:t>是目前研究较为深入的一种重要的抑制性神经递质，它参与多种代谢活动，具有很高的生理活性。</a:t>
            </a:r>
            <a:endParaRPr lang="en-US" altLang="zh-CN" sz="1400" dirty="0">
              <a:latin typeface="微软雅黑" pitchFamily="34" charset="-122"/>
              <a:ea typeface="微软雅黑" pitchFamily="34" charset="-122"/>
            </a:endParaRPr>
          </a:p>
        </p:txBody>
      </p:sp>
      <p:sp>
        <p:nvSpPr>
          <p:cNvPr id="2" name="标题 1"/>
          <p:cNvSpPr>
            <a:spLocks noGrp="1"/>
          </p:cNvSpPr>
          <p:nvPr>
            <p:ph type="title"/>
          </p:nvPr>
        </p:nvSpPr>
        <p:spPr>
          <a:xfrm>
            <a:off x="5572132" y="1214428"/>
            <a:ext cx="3240165" cy="964190"/>
          </a:xfrm>
        </p:spPr>
        <p:txBody>
          <a:bodyPr>
            <a:noAutofit/>
          </a:bodyPr>
          <a:lstStyle/>
          <a:p>
            <a:pPr algn="r">
              <a:lnSpc>
                <a:spcPct val="150000"/>
              </a:lnSpc>
            </a:pPr>
            <a:r>
              <a:rPr lang="zh-CN" altLang="en-US" sz="2000" b="1" dirty="0" smtClean="0">
                <a:ln w="10541" cmpd="sng">
                  <a:solidFill>
                    <a:schemeClr val="accent1">
                      <a:shade val="88000"/>
                      <a:satMod val="110000"/>
                    </a:schemeClr>
                  </a:solidFill>
                  <a:prstDash val="solid"/>
                </a:ln>
                <a:solidFill>
                  <a:schemeClr val="tx2">
                    <a:lumMod val="60000"/>
                    <a:lumOff val="40000"/>
                  </a:schemeClr>
                </a:solidFill>
                <a:latin typeface="Microsoft YaHei" panose="020B0503020204020204" pitchFamily="34" charset="-122"/>
                <a:ea typeface="Microsoft YaHei" panose="020B0503020204020204" pitchFamily="34" charset="-122"/>
                <a:cs typeface="+mn-cs"/>
              </a:rPr>
              <a:t>生物去皱抗衰老因子</a:t>
            </a:r>
            <a:r>
              <a:rPr lang="en-US" altLang="zh-CN" sz="2000" b="1" dirty="0" smtClean="0">
                <a:ln w="10541" cmpd="sng">
                  <a:solidFill>
                    <a:schemeClr val="accent1">
                      <a:shade val="88000"/>
                      <a:satMod val="110000"/>
                    </a:schemeClr>
                  </a:solidFill>
                  <a:prstDash val="solid"/>
                </a:ln>
                <a:solidFill>
                  <a:schemeClr val="tx2">
                    <a:lumMod val="60000"/>
                    <a:lumOff val="40000"/>
                  </a:schemeClr>
                </a:solidFill>
                <a:latin typeface="Microsoft YaHei" panose="020B0503020204020204" pitchFamily="34" charset="-122"/>
                <a:ea typeface="Microsoft YaHei" panose="020B0503020204020204" pitchFamily="34" charset="-122"/>
                <a:cs typeface="+mn-cs"/>
              </a:rPr>
              <a:t/>
            </a:r>
            <a:br>
              <a:rPr lang="en-US" altLang="zh-CN" sz="2000" b="1" dirty="0" smtClean="0">
                <a:ln w="10541" cmpd="sng">
                  <a:solidFill>
                    <a:schemeClr val="accent1">
                      <a:shade val="88000"/>
                      <a:satMod val="110000"/>
                    </a:schemeClr>
                  </a:solidFill>
                  <a:prstDash val="solid"/>
                </a:ln>
                <a:solidFill>
                  <a:schemeClr val="tx2">
                    <a:lumMod val="60000"/>
                    <a:lumOff val="40000"/>
                  </a:schemeClr>
                </a:solidFill>
                <a:latin typeface="Microsoft YaHei" panose="020B0503020204020204" pitchFamily="34" charset="-122"/>
                <a:ea typeface="Microsoft YaHei" panose="020B0503020204020204" pitchFamily="34" charset="-122"/>
                <a:cs typeface="+mn-cs"/>
              </a:rPr>
            </a:br>
            <a:r>
              <a:rPr lang="zh-CN" altLang="en-US" sz="2000" b="1" dirty="0" smtClean="0">
                <a:ln w="10541" cmpd="sng">
                  <a:solidFill>
                    <a:schemeClr val="accent1">
                      <a:shade val="88000"/>
                      <a:satMod val="110000"/>
                    </a:schemeClr>
                  </a:solidFill>
                  <a:prstDash val="solid"/>
                </a:ln>
                <a:solidFill>
                  <a:schemeClr val="tx2">
                    <a:lumMod val="60000"/>
                    <a:lumOff val="40000"/>
                  </a:schemeClr>
                </a:solidFill>
                <a:latin typeface="Microsoft YaHei" panose="020B0503020204020204" pitchFamily="34" charset="-122"/>
                <a:ea typeface="Microsoft YaHei" panose="020B0503020204020204" pitchFamily="34" charset="-122"/>
                <a:cs typeface="+mn-cs"/>
              </a:rPr>
              <a:t>伽马氨基丁酸</a:t>
            </a:r>
            <a:r>
              <a:rPr lang="en-US" altLang="zh-CN" sz="2000" b="1" dirty="0" smtClean="0">
                <a:ln w="10541" cmpd="sng">
                  <a:solidFill>
                    <a:schemeClr val="accent1">
                      <a:shade val="88000"/>
                      <a:satMod val="110000"/>
                    </a:schemeClr>
                  </a:solidFill>
                  <a:prstDash val="solid"/>
                </a:ln>
                <a:solidFill>
                  <a:schemeClr val="tx2">
                    <a:lumMod val="60000"/>
                    <a:lumOff val="40000"/>
                  </a:schemeClr>
                </a:solidFill>
                <a:latin typeface="Microsoft YaHei" panose="020B0503020204020204" pitchFamily="34" charset="-122"/>
                <a:ea typeface="Microsoft YaHei" panose="020B0503020204020204" pitchFamily="34" charset="-122"/>
                <a:cs typeface="+mn-cs"/>
              </a:rPr>
              <a:t/>
            </a:r>
            <a:br>
              <a:rPr lang="en-US" altLang="zh-CN" sz="2000" b="1" dirty="0" smtClean="0">
                <a:ln w="10541" cmpd="sng">
                  <a:solidFill>
                    <a:schemeClr val="accent1">
                      <a:shade val="88000"/>
                      <a:satMod val="110000"/>
                    </a:schemeClr>
                  </a:solidFill>
                  <a:prstDash val="solid"/>
                </a:ln>
                <a:solidFill>
                  <a:schemeClr val="tx2">
                    <a:lumMod val="60000"/>
                    <a:lumOff val="40000"/>
                  </a:schemeClr>
                </a:solidFill>
                <a:latin typeface="Microsoft YaHei" panose="020B0503020204020204" pitchFamily="34" charset="-122"/>
                <a:ea typeface="Microsoft YaHei" panose="020B0503020204020204" pitchFamily="34" charset="-122"/>
                <a:cs typeface="+mn-cs"/>
              </a:rPr>
            </a:br>
            <a:endParaRPr lang="zh-CN" altLang="en-US" sz="2000" b="1" dirty="0">
              <a:ln w="10541" cmpd="sng">
                <a:solidFill>
                  <a:schemeClr val="accent1">
                    <a:shade val="88000"/>
                    <a:satMod val="110000"/>
                  </a:schemeClr>
                </a:solidFill>
                <a:prstDash val="solid"/>
              </a:ln>
              <a:solidFill>
                <a:schemeClr val="tx2">
                  <a:lumMod val="60000"/>
                  <a:lumOff val="40000"/>
                </a:schemeClr>
              </a:solidFill>
              <a:latin typeface="Microsoft YaHei" panose="020B0503020204020204" pitchFamily="34" charset="-122"/>
              <a:ea typeface="Microsoft YaHei" panose="020B0503020204020204" pitchFamily="34" charset="-122"/>
              <a:cs typeface="+mn-cs"/>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0826" y="285734"/>
            <a:ext cx="2268562" cy="569514"/>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8598" y="0"/>
            <a:ext cx="6233221" cy="5169600"/>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857250"/>
          </a:xfrm>
        </p:spPr>
        <p:txBody>
          <a:bodyPr vert="horz" lIns="78665" tIns="39332" rIns="78665" bIns="39332" rtlCol="0" anchor="ctr">
            <a:noAutofit/>
          </a:bodyPr>
          <a:lstStyle/>
          <a:p>
            <a:pPr>
              <a:lnSpc>
                <a:spcPct val="150000"/>
              </a:lnSpc>
            </a:pPr>
            <a:r>
              <a:rPr lang="zh-CN" altLang="en-US" sz="2400" b="1" dirty="0" smtClean="0">
                <a:ln w="10541" cmpd="sng">
                  <a:solidFill>
                    <a:schemeClr val="accent1">
                      <a:shade val="88000"/>
                      <a:satMod val="110000"/>
                    </a:schemeClr>
                  </a:solidFill>
                  <a:prstDash val="solid"/>
                </a:ln>
                <a:solidFill>
                  <a:schemeClr val="tx2">
                    <a:lumMod val="60000"/>
                    <a:lumOff val="40000"/>
                  </a:schemeClr>
                </a:solidFill>
                <a:latin typeface="Microsoft YaHei" panose="020B0503020204020204" pitchFamily="34" charset="-122"/>
                <a:ea typeface="Microsoft YaHei" panose="020B0503020204020204" pitchFamily="34" charset="-122"/>
                <a:cs typeface="+mn-cs"/>
              </a:rPr>
              <a:t>产品基本信息</a:t>
            </a:r>
            <a:endParaRPr lang="zh-CN" altLang="en-US" sz="2400" b="1" dirty="0">
              <a:ln w="10541" cmpd="sng">
                <a:solidFill>
                  <a:schemeClr val="accent1">
                    <a:shade val="88000"/>
                    <a:satMod val="110000"/>
                  </a:schemeClr>
                </a:solidFill>
                <a:prstDash val="solid"/>
              </a:ln>
              <a:solidFill>
                <a:schemeClr val="tx2">
                  <a:lumMod val="60000"/>
                  <a:lumOff val="40000"/>
                </a:schemeClr>
              </a:solidFill>
              <a:latin typeface="Microsoft YaHei" panose="020B0503020204020204" pitchFamily="34" charset="-122"/>
              <a:ea typeface="Microsoft YaHei" panose="020B0503020204020204" pitchFamily="34" charset="-122"/>
              <a:cs typeface="+mn-cs"/>
            </a:endParaRPr>
          </a:p>
        </p:txBody>
      </p:sp>
      <p:sp>
        <p:nvSpPr>
          <p:cNvPr id="3" name="内容占位符 2"/>
          <p:cNvSpPr>
            <a:spLocks noGrp="1"/>
          </p:cNvSpPr>
          <p:nvPr>
            <p:ph idx="1"/>
          </p:nvPr>
        </p:nvSpPr>
        <p:spPr>
          <a:xfrm>
            <a:off x="500034" y="928676"/>
            <a:ext cx="7215238" cy="3841052"/>
          </a:xfrm>
        </p:spPr>
        <p:txBody>
          <a:bodyPr wrap="square">
            <a:spAutoFit/>
          </a:bodyPr>
          <a:lstStyle/>
          <a:p>
            <a:pPr marL="0">
              <a:lnSpc>
                <a:spcPct val="180000"/>
              </a:lnSpc>
            </a:pPr>
            <a:r>
              <a:rPr lang="en-US" altLang="zh-CN" sz="1400" b="1" dirty="0" smtClean="0">
                <a:latin typeface="微软雅黑" pitchFamily="34" charset="-122"/>
                <a:ea typeface="微软雅黑" pitchFamily="34" charset="-122"/>
              </a:rPr>
              <a:t>INCI</a:t>
            </a:r>
            <a:r>
              <a:rPr lang="zh-CN" altLang="en-US" sz="1400" b="1" dirty="0" smtClean="0">
                <a:latin typeface="微软雅黑" pitchFamily="34" charset="-122"/>
                <a:ea typeface="微软雅黑" pitchFamily="34" charset="-122"/>
              </a:rPr>
              <a:t> 名称</a:t>
            </a:r>
            <a:r>
              <a:rPr lang="zh-CN" altLang="en-US" sz="1400" dirty="0" smtClean="0">
                <a:latin typeface="微软雅黑" pitchFamily="34" charset="-122"/>
                <a:ea typeface="微软雅黑" pitchFamily="34" charset="-122"/>
              </a:rPr>
              <a:t>：伽马氨基丁酸</a:t>
            </a:r>
            <a:endParaRPr lang="en-US" altLang="zh-CN" sz="1400" dirty="0" smtClean="0">
              <a:latin typeface="微软雅黑" pitchFamily="34" charset="-122"/>
              <a:ea typeface="微软雅黑" pitchFamily="34" charset="-122"/>
            </a:endParaRPr>
          </a:p>
          <a:p>
            <a:pPr marL="0">
              <a:lnSpc>
                <a:spcPct val="180000"/>
              </a:lnSpc>
            </a:pPr>
            <a:r>
              <a:rPr lang="zh-CN" altLang="en-US" sz="1400" b="1" dirty="0" smtClean="0">
                <a:latin typeface="微软雅黑" pitchFamily="34" charset="-122"/>
                <a:ea typeface="微软雅黑" pitchFamily="34" charset="-122"/>
              </a:rPr>
              <a:t>产品应用： </a:t>
            </a:r>
            <a:r>
              <a:rPr lang="zh-CN" altLang="en-US" sz="1400" dirty="0" smtClean="0">
                <a:latin typeface="微软雅黑" pitchFamily="34" charset="-122"/>
                <a:ea typeface="微软雅黑" pitchFamily="34" charset="-122"/>
              </a:rPr>
              <a:t>抗衰老化妆品</a:t>
            </a:r>
            <a:endParaRPr lang="en-US" altLang="zh-CN" sz="1400" dirty="0" smtClean="0">
              <a:latin typeface="微软雅黑" pitchFamily="34" charset="-122"/>
              <a:ea typeface="微软雅黑" pitchFamily="34" charset="-122"/>
            </a:endParaRPr>
          </a:p>
          <a:p>
            <a:pPr>
              <a:lnSpc>
                <a:spcPct val="180000"/>
              </a:lnSpc>
            </a:pPr>
            <a:r>
              <a:rPr lang="zh-CN" altLang="en-US" sz="1400" b="1" dirty="0" smtClean="0">
                <a:latin typeface="微软雅黑" pitchFamily="34" charset="-122"/>
                <a:ea typeface="微软雅黑" pitchFamily="34" charset="-122"/>
              </a:rPr>
              <a:t>溶解性：</a:t>
            </a:r>
            <a:r>
              <a:rPr lang="en-US" altLang="zh-CN" sz="1400" b="1"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易溶于水，微溶于热乙醇</a:t>
            </a:r>
            <a:endParaRPr lang="en-US" altLang="zh-CN" sz="1400" dirty="0" smtClean="0">
              <a:latin typeface="微软雅黑" pitchFamily="34" charset="-122"/>
              <a:ea typeface="微软雅黑" pitchFamily="34" charset="-122"/>
            </a:endParaRPr>
          </a:p>
          <a:p>
            <a:pPr>
              <a:lnSpc>
                <a:spcPct val="180000"/>
              </a:lnSpc>
            </a:pPr>
            <a:r>
              <a:rPr lang="zh-CN" altLang="en-US" sz="1400" b="1" dirty="0" smtClean="0">
                <a:latin typeface="微软雅黑" pitchFamily="34" charset="-122"/>
                <a:ea typeface="微软雅黑" pitchFamily="34" charset="-122"/>
              </a:rPr>
              <a:t>稳定性：</a:t>
            </a:r>
            <a:r>
              <a:rPr lang="zh-CN" altLang="en-US" sz="1400" dirty="0" smtClean="0">
                <a:latin typeface="微软雅黑" pitchFamily="34" charset="-122"/>
                <a:ea typeface="微软雅黑" pitchFamily="34" charset="-122"/>
              </a:rPr>
              <a:t>在</a:t>
            </a:r>
            <a:r>
              <a:rPr lang="en-US" altLang="zh-CN" sz="1400" dirty="0" smtClean="0">
                <a:latin typeface="微软雅黑" pitchFamily="34" charset="-122"/>
                <a:ea typeface="微软雅黑" pitchFamily="34" charset="-122"/>
              </a:rPr>
              <a:t>pH</a:t>
            </a:r>
            <a:r>
              <a:rPr lang="zh-CN" altLang="en-US" sz="1400" dirty="0" smtClean="0">
                <a:latin typeface="微软雅黑" pitchFamily="34" charset="-122"/>
                <a:ea typeface="微软雅黑" pitchFamily="34" charset="-122"/>
              </a:rPr>
              <a:t>值</a:t>
            </a:r>
            <a:r>
              <a:rPr lang="en-US" altLang="zh-CN" sz="1400" dirty="0" smtClean="0">
                <a:latin typeface="微软雅黑" pitchFamily="34" charset="-122"/>
                <a:ea typeface="微软雅黑" pitchFamily="34" charset="-122"/>
              </a:rPr>
              <a:t> 6.0~8.0 </a:t>
            </a:r>
            <a:r>
              <a:rPr lang="zh-CN" altLang="en-US" sz="1400" dirty="0" smtClean="0">
                <a:latin typeface="微软雅黑" pitchFamily="34" charset="-122"/>
                <a:ea typeface="微软雅黑" pitchFamily="34" charset="-122"/>
              </a:rPr>
              <a:t>下稳定</a:t>
            </a:r>
            <a:endParaRPr lang="en-US" altLang="zh-CN" sz="1400" dirty="0" smtClean="0">
              <a:latin typeface="微软雅黑" pitchFamily="34" charset="-122"/>
              <a:ea typeface="微软雅黑" pitchFamily="34" charset="-122"/>
            </a:endParaRPr>
          </a:p>
          <a:p>
            <a:pPr marL="0">
              <a:lnSpc>
                <a:spcPct val="180000"/>
              </a:lnSpc>
            </a:pPr>
            <a:r>
              <a:rPr lang="zh-CN" altLang="en-US" sz="1400" b="1" dirty="0" smtClean="0">
                <a:latin typeface="微软雅黑" pitchFamily="34" charset="-122"/>
                <a:ea typeface="微软雅黑" pitchFamily="34" charset="-122"/>
              </a:rPr>
              <a:t>产品包装</a:t>
            </a:r>
            <a:r>
              <a:rPr lang="en-US" altLang="zh-CN" sz="1400" b="1" dirty="0" smtClean="0">
                <a:latin typeface="微软雅黑" pitchFamily="34" charset="-122"/>
                <a:ea typeface="微软雅黑" pitchFamily="34" charset="-122"/>
              </a:rPr>
              <a:t>:  </a:t>
            </a:r>
            <a:r>
              <a:rPr lang="en-US" altLang="zh-CN" sz="1400" dirty="0" smtClean="0">
                <a:latin typeface="微软雅黑" pitchFamily="34" charset="-122"/>
                <a:ea typeface="微软雅黑" pitchFamily="34" charset="-122"/>
              </a:rPr>
              <a:t>10kg/</a:t>
            </a:r>
            <a:r>
              <a:rPr lang="zh-CN" altLang="en-US" sz="1400" dirty="0" smtClean="0">
                <a:latin typeface="微软雅黑" pitchFamily="34" charset="-122"/>
                <a:ea typeface="微软雅黑" pitchFamily="34" charset="-122"/>
              </a:rPr>
              <a:t>箱；</a:t>
            </a:r>
            <a:r>
              <a:rPr lang="en-US" altLang="zh-CN" sz="1400" dirty="0" smtClean="0">
                <a:latin typeface="微软雅黑" pitchFamily="34" charset="-122"/>
                <a:ea typeface="微软雅黑" pitchFamily="34" charset="-122"/>
              </a:rPr>
              <a:t>20kg/</a:t>
            </a:r>
            <a:r>
              <a:rPr lang="zh-CN" altLang="en-US" sz="1400" dirty="0" smtClean="0">
                <a:latin typeface="微软雅黑" pitchFamily="34" charset="-122"/>
                <a:ea typeface="微软雅黑" pitchFamily="34" charset="-122"/>
              </a:rPr>
              <a:t>箱</a:t>
            </a:r>
            <a:endParaRPr lang="en-US" altLang="zh-CN" sz="1400" dirty="0">
              <a:latin typeface="微软雅黑" pitchFamily="34" charset="-122"/>
              <a:ea typeface="微软雅黑" pitchFamily="34" charset="-122"/>
            </a:endParaRPr>
          </a:p>
          <a:p>
            <a:pPr marL="0">
              <a:lnSpc>
                <a:spcPct val="180000"/>
              </a:lnSpc>
            </a:pPr>
            <a:r>
              <a:rPr lang="zh-CN" altLang="en-US" sz="1400" b="1" dirty="0" smtClean="0">
                <a:latin typeface="微软雅黑" pitchFamily="34" charset="-122"/>
                <a:ea typeface="微软雅黑" pitchFamily="34" charset="-122"/>
              </a:rPr>
              <a:t>化妆品安全使用量：</a:t>
            </a:r>
            <a:r>
              <a:rPr lang="en-US" altLang="zh-CN" sz="1400" dirty="0" smtClean="0">
                <a:latin typeface="微软雅黑" pitchFamily="34" charset="-122"/>
                <a:ea typeface="微软雅黑" pitchFamily="34" charset="-122"/>
              </a:rPr>
              <a:t>≤ 5%</a:t>
            </a:r>
            <a:r>
              <a:rPr lang="zh-CN" altLang="en-US" sz="1400" dirty="0" smtClean="0">
                <a:latin typeface="微软雅黑" pitchFamily="34" charset="-122"/>
                <a:ea typeface="微软雅黑" pitchFamily="34" charset="-122"/>
              </a:rPr>
              <a:t>； </a:t>
            </a:r>
            <a:endParaRPr lang="zh-CN" altLang="en-US" sz="1400" dirty="0">
              <a:latin typeface="微软雅黑" pitchFamily="34" charset="-122"/>
              <a:ea typeface="微软雅黑" pitchFamily="34" charset="-122"/>
            </a:endParaRPr>
          </a:p>
          <a:p>
            <a:pPr marL="0">
              <a:lnSpc>
                <a:spcPct val="180000"/>
              </a:lnSpc>
            </a:pPr>
            <a:r>
              <a:rPr lang="zh-CN" altLang="en-US" sz="1400" b="1" dirty="0" smtClean="0">
                <a:latin typeface="微软雅黑" pitchFamily="34" charset="-122"/>
                <a:ea typeface="微软雅黑" pitchFamily="34" charset="-122"/>
              </a:rPr>
              <a:t>建议添加量</a:t>
            </a:r>
            <a:r>
              <a:rPr lang="zh-CN" altLang="en-US" sz="1400" dirty="0" smtClean="0">
                <a:latin typeface="微软雅黑" pitchFamily="34" charset="-122"/>
                <a:ea typeface="微软雅黑" pitchFamily="34" charset="-122"/>
              </a:rPr>
              <a:t>：</a:t>
            </a:r>
            <a:r>
              <a:rPr lang="en-US" altLang="zh-CN" sz="1400" dirty="0" smtClean="0">
                <a:latin typeface="微软雅黑" pitchFamily="34" charset="-122"/>
                <a:ea typeface="微软雅黑" pitchFamily="34" charset="-122"/>
              </a:rPr>
              <a:t>0.2~3%</a:t>
            </a:r>
            <a:endParaRPr lang="en-US" altLang="zh-CN" sz="1400" dirty="0">
              <a:latin typeface="微软雅黑" pitchFamily="34" charset="-122"/>
              <a:ea typeface="微软雅黑" pitchFamily="34" charset="-122"/>
            </a:endParaRPr>
          </a:p>
          <a:p>
            <a:pPr marL="0">
              <a:lnSpc>
                <a:spcPct val="170000"/>
              </a:lnSpc>
            </a:pPr>
            <a:r>
              <a:rPr lang="zh-CN" altLang="en-US" sz="1400" b="1" dirty="0" smtClean="0">
                <a:latin typeface="微软雅黑" pitchFamily="34" charset="-122"/>
                <a:ea typeface="微软雅黑" pitchFamily="34" charset="-122"/>
              </a:rPr>
              <a:t>储存和保质期 ： </a:t>
            </a:r>
            <a:r>
              <a:rPr lang="zh-CN" altLang="en-US" sz="1400" dirty="0" smtClean="0">
                <a:latin typeface="微软雅黑" pitchFamily="34" charset="-122"/>
                <a:ea typeface="微软雅黑" pitchFamily="34" charset="-122"/>
              </a:rPr>
              <a:t>密闭保存，遮光，在阴凉干燥处 保存。温度控制在</a:t>
            </a:r>
            <a:r>
              <a:rPr lang="en-US" altLang="zh-CN" sz="1400" dirty="0" smtClean="0">
                <a:latin typeface="微软雅黑" pitchFamily="34" charset="-122"/>
                <a:ea typeface="微软雅黑" pitchFamily="34" charset="-122"/>
              </a:rPr>
              <a:t>5~25 ℃</a:t>
            </a:r>
            <a:r>
              <a:rPr lang="zh-CN" altLang="en-US" sz="1400" dirty="0" smtClean="0">
                <a:latin typeface="微软雅黑" pitchFamily="34" charset="-122"/>
                <a:ea typeface="微软雅黑" pitchFamily="34" charset="-122"/>
              </a:rPr>
              <a:t>之间。       在严格服从储存要求的条件下， 可保质</a:t>
            </a:r>
            <a:r>
              <a:rPr lang="en-US" altLang="zh-CN" sz="1400" dirty="0" smtClean="0">
                <a:latin typeface="微软雅黑" pitchFamily="34" charset="-122"/>
                <a:ea typeface="微软雅黑" pitchFamily="34" charset="-122"/>
              </a:rPr>
              <a:t>2 </a:t>
            </a:r>
            <a:r>
              <a:rPr lang="zh-CN" altLang="en-US" sz="1400" dirty="0" smtClean="0">
                <a:latin typeface="微软雅黑" pitchFamily="34" charset="-122"/>
                <a:ea typeface="微软雅黑" pitchFamily="34" charset="-122"/>
              </a:rPr>
              <a:t>年。 </a:t>
            </a:r>
            <a:endParaRPr lang="en-US" altLang="zh-CN" sz="1400" dirty="0" smtClean="0">
              <a:latin typeface="微软雅黑" pitchFamily="34" charset="-122"/>
              <a:ea typeface="微软雅黑"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57950" y="1928809"/>
            <a:ext cx="2145448" cy="71438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72264" y="214296"/>
            <a:ext cx="2276628" cy="571539"/>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b="1" dirty="0" smtClean="0">
                <a:ln w="10541" cmpd="sng">
                  <a:solidFill>
                    <a:srgbClr val="4F81BD">
                      <a:shade val="88000"/>
                      <a:satMod val="110000"/>
                    </a:srgbClr>
                  </a:solidFill>
                  <a:prstDash val="solid"/>
                </a:ln>
                <a:solidFill>
                  <a:srgbClr val="1F497D">
                    <a:lumMod val="60000"/>
                    <a:lumOff val="40000"/>
                  </a:srgbClr>
                </a:solidFill>
                <a:latin typeface="Microsoft YaHei" panose="020B0503020204020204" pitchFamily="34" charset="-122"/>
                <a:ea typeface="Microsoft YaHei" panose="020B0503020204020204" pitchFamily="34" charset="-122"/>
              </a:rPr>
              <a:t>产品基本信息</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72264" y="214296"/>
            <a:ext cx="2276629" cy="571539"/>
          </a:xfrm>
          <a:prstGeom prst="rect">
            <a:avLst/>
          </a:prstGeom>
        </p:spPr>
      </p:pic>
      <p:graphicFrame>
        <p:nvGraphicFramePr>
          <p:cNvPr id="5" name="表格 4"/>
          <p:cNvGraphicFramePr>
            <a:graphicFrameLocks noGrp="1"/>
          </p:cNvGraphicFramePr>
          <p:nvPr/>
        </p:nvGraphicFramePr>
        <p:xfrm>
          <a:off x="1928794" y="1142991"/>
          <a:ext cx="5286412" cy="2846079"/>
        </p:xfrm>
        <a:graphic>
          <a:graphicData uri="http://schemas.openxmlformats.org/drawingml/2006/table">
            <a:tbl>
              <a:tblPr firstRow="1" bandRow="1">
                <a:tableStyleId>{5C22544A-7EE6-4342-B048-85BDC9FD1C3A}</a:tableStyleId>
              </a:tblPr>
              <a:tblGrid>
                <a:gridCol w="2500330"/>
                <a:gridCol w="2786082"/>
              </a:tblGrid>
              <a:tr h="308610">
                <a:tc>
                  <a:txBody>
                    <a:bodyPr/>
                    <a:lstStyle/>
                    <a:p>
                      <a:pPr algn="ctr"/>
                      <a:r>
                        <a:rPr lang="zh-CN" altLang="en-US" sz="1400" dirty="0" smtClean="0"/>
                        <a:t>指标</a:t>
                      </a:r>
                      <a:endParaRPr lang="zh-CN" altLang="en-US" sz="1400" dirty="0">
                        <a:latin typeface="微软雅黑" pitchFamily="34" charset="-122"/>
                        <a:ea typeface="微软雅黑" pitchFamily="34" charset="-122"/>
                      </a:endParaRPr>
                    </a:p>
                  </a:txBody>
                  <a:tcPr/>
                </a:tc>
                <a:tc>
                  <a:txBody>
                    <a:bodyPr/>
                    <a:lstStyle/>
                    <a:p>
                      <a:pPr algn="ctr"/>
                      <a:r>
                        <a:rPr lang="zh-CN" altLang="en-US" sz="1400" dirty="0" smtClean="0"/>
                        <a:t>结果</a:t>
                      </a:r>
                      <a:endParaRPr lang="zh-CN" altLang="en-US" sz="1400" dirty="0">
                        <a:latin typeface="微软雅黑" pitchFamily="34" charset="-122"/>
                        <a:ea typeface="微软雅黑" pitchFamily="34" charset="-122"/>
                      </a:endParaRPr>
                    </a:p>
                  </a:txBody>
                  <a:tcPr/>
                </a:tc>
              </a:tr>
              <a:tr h="281941">
                <a:tc>
                  <a:txBody>
                    <a:bodyPr/>
                    <a:lstStyle/>
                    <a:p>
                      <a:pPr algn="ctr"/>
                      <a:r>
                        <a:rPr lang="zh-CN" altLang="en-US" sz="1200" dirty="0" smtClean="0"/>
                        <a:t>含量</a:t>
                      </a:r>
                      <a:endParaRPr lang="zh-CN" altLang="en-US" sz="1200" dirty="0">
                        <a:latin typeface="微软雅黑" pitchFamily="34" charset="-122"/>
                        <a:ea typeface="微软雅黑" pitchFamily="34" charset="-122"/>
                      </a:endParaRPr>
                    </a:p>
                  </a:txBody>
                  <a:tcPr/>
                </a:tc>
                <a:tc>
                  <a:txBody>
                    <a:bodyPr/>
                    <a:lstStyle/>
                    <a:p>
                      <a:pPr algn="ctr"/>
                      <a:r>
                        <a:rPr lang="zh-CN" altLang="en-US" sz="1200" dirty="0" smtClean="0"/>
                        <a:t>≥ </a:t>
                      </a:r>
                      <a:r>
                        <a:rPr lang="en-US" altLang="zh-CN" sz="1200" dirty="0" smtClean="0"/>
                        <a:t>98%</a:t>
                      </a:r>
                      <a:endParaRPr lang="zh-CN" altLang="en-US" sz="1200" dirty="0">
                        <a:latin typeface="微软雅黑" pitchFamily="34" charset="-122"/>
                        <a:ea typeface="微软雅黑" pitchFamily="34" charset="-122"/>
                      </a:endParaRPr>
                    </a:p>
                  </a:txBody>
                  <a:tcPr/>
                </a:tc>
              </a:tr>
              <a:tr h="281941">
                <a:tc>
                  <a:txBody>
                    <a:bodyPr/>
                    <a:lstStyle/>
                    <a:p>
                      <a:pPr algn="ctr"/>
                      <a:r>
                        <a:rPr lang="zh-CN" altLang="en-US" sz="1200" dirty="0" smtClean="0"/>
                        <a:t>熔点</a:t>
                      </a:r>
                      <a:endParaRPr lang="zh-CN" altLang="en-US" sz="1200" dirty="0">
                        <a:latin typeface="微软雅黑" pitchFamily="34" charset="-122"/>
                        <a:ea typeface="微软雅黑" pitchFamily="34" charset="-122"/>
                      </a:endParaRPr>
                    </a:p>
                  </a:txBody>
                  <a:tcPr/>
                </a:tc>
                <a:tc>
                  <a:txBody>
                    <a:bodyPr/>
                    <a:lstStyle/>
                    <a:p>
                      <a:pPr algn="ctr"/>
                      <a:r>
                        <a:rPr lang="en-US" altLang="zh-CN" sz="1200" dirty="0" smtClean="0"/>
                        <a:t>197-203</a:t>
                      </a:r>
                      <a:r>
                        <a:rPr lang="zh-CN" altLang="en-US" sz="1200" dirty="0" smtClean="0"/>
                        <a:t>℃</a:t>
                      </a:r>
                      <a:endParaRPr lang="zh-CN" altLang="en-US" sz="1200" dirty="0">
                        <a:latin typeface="微软雅黑" pitchFamily="34" charset="-122"/>
                        <a:ea typeface="微软雅黑" pitchFamily="34" charset="-122"/>
                      </a:endParaRPr>
                    </a:p>
                  </a:txBody>
                  <a:tcPr/>
                </a:tc>
              </a:tr>
              <a:tr h="281941">
                <a:tc>
                  <a:txBody>
                    <a:bodyPr/>
                    <a:lstStyle/>
                    <a:p>
                      <a:pPr algn="ctr"/>
                      <a:r>
                        <a:rPr lang="en-US" altLang="zh-CN" sz="1200" dirty="0" smtClean="0"/>
                        <a:t>Ph </a:t>
                      </a:r>
                      <a:r>
                        <a:rPr lang="zh-CN" altLang="en-US" sz="1200" dirty="0" smtClean="0"/>
                        <a:t>（</a:t>
                      </a:r>
                      <a:r>
                        <a:rPr lang="en-US" altLang="zh-CN" sz="1200" dirty="0" smtClean="0"/>
                        <a:t>1% W/V</a:t>
                      </a:r>
                      <a:r>
                        <a:rPr lang="zh-CN" altLang="en-US" sz="1200" dirty="0" smtClean="0"/>
                        <a:t>）</a:t>
                      </a:r>
                      <a:endParaRPr lang="zh-CN" altLang="en-US" sz="1200" dirty="0">
                        <a:latin typeface="微软雅黑" pitchFamily="34" charset="-122"/>
                        <a:ea typeface="微软雅黑" pitchFamily="34" charset="-122"/>
                      </a:endParaRPr>
                    </a:p>
                  </a:txBody>
                  <a:tcPr/>
                </a:tc>
                <a:tc>
                  <a:txBody>
                    <a:bodyPr/>
                    <a:lstStyle/>
                    <a:p>
                      <a:pPr algn="ctr"/>
                      <a:r>
                        <a:rPr lang="en-US" altLang="zh-CN" sz="1200" dirty="0" smtClean="0"/>
                        <a:t>6.0-8.0</a:t>
                      </a:r>
                      <a:endParaRPr lang="zh-CN" altLang="en-US" sz="1200" dirty="0">
                        <a:latin typeface="微软雅黑" pitchFamily="34" charset="-122"/>
                        <a:ea typeface="微软雅黑" pitchFamily="34" charset="-122"/>
                      </a:endParaRPr>
                    </a:p>
                  </a:txBody>
                  <a:tcPr/>
                </a:tc>
              </a:tr>
              <a:tr h="281941">
                <a:tc>
                  <a:txBody>
                    <a:bodyPr/>
                    <a:lstStyle/>
                    <a:p>
                      <a:pPr algn="ctr"/>
                      <a:r>
                        <a:rPr lang="zh-CN" altLang="en-US" sz="1200" dirty="0" smtClean="0"/>
                        <a:t>氯化物</a:t>
                      </a:r>
                      <a:endParaRPr lang="zh-CN" altLang="en-US" sz="1200" dirty="0">
                        <a:latin typeface="微软雅黑" pitchFamily="34" charset="-122"/>
                        <a:ea typeface="微软雅黑" pitchFamily="34" charset="-122"/>
                      </a:endParaRPr>
                    </a:p>
                  </a:txBody>
                  <a:tcPr/>
                </a:tc>
                <a:tc>
                  <a:txBody>
                    <a:bodyPr/>
                    <a:lstStyle/>
                    <a:p>
                      <a:pPr algn="ctr"/>
                      <a:r>
                        <a:rPr lang="zh-CN" altLang="en-US" sz="1200" dirty="0" smtClean="0"/>
                        <a:t>≤ </a:t>
                      </a:r>
                      <a:r>
                        <a:rPr lang="en-US" altLang="zh-CN" sz="1200" dirty="0" smtClean="0"/>
                        <a:t>0.014%</a:t>
                      </a:r>
                      <a:endParaRPr lang="zh-CN" altLang="en-US" sz="1200" dirty="0">
                        <a:latin typeface="微软雅黑" pitchFamily="34" charset="-122"/>
                        <a:ea typeface="微软雅黑" pitchFamily="34" charset="-122"/>
                      </a:endParaRPr>
                    </a:p>
                  </a:txBody>
                  <a:tcPr/>
                </a:tc>
              </a:tr>
              <a:tr h="281941">
                <a:tc>
                  <a:txBody>
                    <a:bodyPr/>
                    <a:lstStyle/>
                    <a:p>
                      <a:pPr algn="ctr"/>
                      <a:r>
                        <a:rPr lang="zh-CN" altLang="en-US" sz="1200" dirty="0" smtClean="0"/>
                        <a:t>干燥失重</a:t>
                      </a:r>
                      <a:r>
                        <a:rPr lang="en-US" altLang="zh-CN" sz="1200" dirty="0" smtClean="0"/>
                        <a:t>%</a:t>
                      </a:r>
                      <a:endParaRPr lang="zh-CN" altLang="en-US" sz="1200" dirty="0">
                        <a:latin typeface="微软雅黑" pitchFamily="34" charset="-122"/>
                        <a:ea typeface="微软雅黑" pitchFamily="34" charset="-122"/>
                      </a:endParaRPr>
                    </a:p>
                  </a:txBody>
                  <a:tcPr/>
                </a:tc>
                <a:tc>
                  <a:txBody>
                    <a:bodyPr/>
                    <a:lstStyle/>
                    <a:p>
                      <a:pPr algn="ctr"/>
                      <a:r>
                        <a:rPr lang="zh-CN" altLang="en-US" sz="1200" dirty="0" smtClean="0"/>
                        <a:t>≤</a:t>
                      </a:r>
                      <a:r>
                        <a:rPr lang="zh-CN" altLang="en-US" sz="1200" baseline="0" dirty="0" smtClean="0"/>
                        <a:t> </a:t>
                      </a:r>
                      <a:r>
                        <a:rPr lang="en-US" altLang="zh-CN" sz="1200" baseline="0" dirty="0" smtClean="0"/>
                        <a:t>1.4%</a:t>
                      </a:r>
                      <a:endParaRPr lang="zh-CN" altLang="en-US" sz="1200" dirty="0">
                        <a:latin typeface="微软雅黑" pitchFamily="34" charset="-122"/>
                        <a:ea typeface="微软雅黑" pitchFamily="34" charset="-122"/>
                      </a:endParaRPr>
                    </a:p>
                  </a:txBody>
                  <a:tcPr/>
                </a:tc>
              </a:tr>
              <a:tr h="281941">
                <a:tc>
                  <a:txBody>
                    <a:bodyPr/>
                    <a:lstStyle/>
                    <a:p>
                      <a:pPr algn="ctr"/>
                      <a:r>
                        <a:rPr lang="zh-CN" altLang="en-US" sz="1200" dirty="0" smtClean="0"/>
                        <a:t>炽灼残渣</a:t>
                      </a:r>
                      <a:r>
                        <a:rPr lang="en-US" altLang="zh-CN" sz="1200" dirty="0" smtClean="0"/>
                        <a:t>%</a:t>
                      </a:r>
                      <a:endParaRPr lang="zh-CN" altLang="en-US" sz="1200" dirty="0">
                        <a:latin typeface="微软雅黑" pitchFamily="34" charset="-122"/>
                        <a:ea typeface="微软雅黑" pitchFamily="34" charset="-122"/>
                      </a:endParaRPr>
                    </a:p>
                  </a:txBody>
                  <a:tcPr/>
                </a:tc>
                <a:tc>
                  <a:txBody>
                    <a:bodyPr/>
                    <a:lstStyle/>
                    <a:p>
                      <a:pPr algn="ctr"/>
                      <a:r>
                        <a:rPr lang="zh-CN" altLang="en-US" sz="1200" dirty="0" smtClean="0"/>
                        <a:t>≤ </a:t>
                      </a:r>
                      <a:r>
                        <a:rPr lang="en-US" altLang="zh-CN" sz="1200" dirty="0" smtClean="0"/>
                        <a:t>0.5%</a:t>
                      </a:r>
                      <a:endParaRPr lang="zh-CN" altLang="en-US" sz="1200" dirty="0">
                        <a:latin typeface="微软雅黑" pitchFamily="34" charset="-122"/>
                        <a:ea typeface="微软雅黑" pitchFamily="34" charset="-122"/>
                      </a:endParaRPr>
                    </a:p>
                  </a:txBody>
                  <a:tcPr/>
                </a:tc>
              </a:tr>
              <a:tr h="281941">
                <a:tc>
                  <a:txBody>
                    <a:bodyPr/>
                    <a:lstStyle/>
                    <a:p>
                      <a:pPr algn="ctr"/>
                      <a:r>
                        <a:rPr lang="zh-CN" altLang="en-US" sz="1200" dirty="0" smtClean="0"/>
                        <a:t>重金属</a:t>
                      </a:r>
                      <a:endParaRPr lang="zh-CN" altLang="en-US" sz="1200" dirty="0">
                        <a:latin typeface="微软雅黑" pitchFamily="34" charset="-122"/>
                        <a:ea typeface="微软雅黑" pitchFamily="34" charset="-122"/>
                      </a:endParaRPr>
                    </a:p>
                  </a:txBody>
                  <a:tcPr/>
                </a:tc>
                <a:tc>
                  <a:txBody>
                    <a:bodyPr/>
                    <a:lstStyle/>
                    <a:p>
                      <a:pPr algn="ctr"/>
                      <a:r>
                        <a:rPr lang="zh-CN" altLang="en-US" sz="1200" dirty="0" smtClean="0"/>
                        <a:t>≤ </a:t>
                      </a:r>
                      <a:r>
                        <a:rPr lang="en-US" altLang="zh-CN" sz="1200" dirty="0" smtClean="0"/>
                        <a:t>10 </a:t>
                      </a:r>
                      <a:r>
                        <a:rPr lang="en-US" altLang="zh-CN" sz="1200" dirty="0" err="1" smtClean="0"/>
                        <a:t>ppm</a:t>
                      </a:r>
                      <a:endParaRPr lang="zh-CN" altLang="en-US" sz="1200" dirty="0">
                        <a:latin typeface="微软雅黑" pitchFamily="34" charset="-122"/>
                        <a:ea typeface="微软雅黑" pitchFamily="34" charset="-122"/>
                      </a:endParaRPr>
                    </a:p>
                  </a:txBody>
                  <a:tcPr/>
                </a:tc>
              </a:tr>
              <a:tr h="281941">
                <a:tc>
                  <a:txBody>
                    <a:bodyPr/>
                    <a:lstStyle/>
                    <a:p>
                      <a:pPr algn="ctr"/>
                      <a:r>
                        <a:rPr lang="zh-CN" altLang="en-US" sz="1200" dirty="0" smtClean="0"/>
                        <a:t>细菌总数</a:t>
                      </a:r>
                      <a:endParaRPr lang="zh-CN" altLang="en-US" sz="1200" dirty="0">
                        <a:latin typeface="微软雅黑" pitchFamily="34" charset="-122"/>
                        <a:ea typeface="微软雅黑" pitchFamily="34" charset="-122"/>
                      </a:endParaRPr>
                    </a:p>
                  </a:txBody>
                  <a:tcPr/>
                </a:tc>
                <a:tc>
                  <a:txBody>
                    <a:bodyPr/>
                    <a:lstStyle/>
                    <a:p>
                      <a:pPr algn="ctr"/>
                      <a:r>
                        <a:rPr lang="zh-CN" altLang="en-US" sz="1200" dirty="0" smtClean="0"/>
                        <a:t>≤ </a:t>
                      </a:r>
                      <a:r>
                        <a:rPr lang="en-US" altLang="zh-CN" sz="1200" dirty="0" smtClean="0"/>
                        <a:t>1000 </a:t>
                      </a:r>
                      <a:r>
                        <a:rPr lang="en-US" altLang="zh-CN" sz="1200" dirty="0" err="1" smtClean="0"/>
                        <a:t>cfu</a:t>
                      </a:r>
                      <a:r>
                        <a:rPr lang="en-US" altLang="zh-CN" sz="1200" dirty="0" smtClean="0"/>
                        <a:t>/g</a:t>
                      </a:r>
                      <a:endParaRPr lang="zh-CN" altLang="en-US" sz="1200" dirty="0">
                        <a:latin typeface="微软雅黑" pitchFamily="34" charset="-122"/>
                        <a:ea typeface="微软雅黑" pitchFamily="34" charset="-122"/>
                      </a:endParaRPr>
                    </a:p>
                  </a:txBody>
                  <a:tcPr/>
                </a:tc>
              </a:tr>
              <a:tr h="281941">
                <a:tc>
                  <a:txBody>
                    <a:bodyPr/>
                    <a:lstStyle/>
                    <a:p>
                      <a:pPr algn="ctr"/>
                      <a:r>
                        <a:rPr lang="zh-CN" altLang="en-US" sz="1200" dirty="0" smtClean="0"/>
                        <a:t>酵母和霉菌</a:t>
                      </a:r>
                      <a:endParaRPr lang="zh-CN" altLang="en-US" sz="1200" dirty="0">
                        <a:latin typeface="微软雅黑" pitchFamily="34" charset="-122"/>
                        <a:ea typeface="微软雅黑" pitchFamily="34" charset="-122"/>
                      </a:endParaRPr>
                    </a:p>
                  </a:txBody>
                  <a:tcPr/>
                </a:tc>
                <a:tc>
                  <a:txBody>
                    <a:bodyPr/>
                    <a:lstStyle/>
                    <a:p>
                      <a:pPr algn="ctr"/>
                      <a:r>
                        <a:rPr lang="zh-CN" altLang="en-US" sz="1200" dirty="0" smtClean="0"/>
                        <a:t>≤ </a:t>
                      </a:r>
                      <a:r>
                        <a:rPr lang="en-US" altLang="zh-CN" sz="1200" dirty="0" smtClean="0"/>
                        <a:t>100 </a:t>
                      </a:r>
                      <a:r>
                        <a:rPr lang="en-US" altLang="zh-CN" sz="1200" dirty="0" err="1" smtClean="0"/>
                        <a:t>cfu</a:t>
                      </a:r>
                      <a:r>
                        <a:rPr lang="en-US" altLang="zh-CN" sz="1200" dirty="0" smtClean="0"/>
                        <a:t>/g</a:t>
                      </a:r>
                      <a:endParaRPr lang="zh-CN" altLang="en-US" sz="1200" dirty="0">
                        <a:latin typeface="微软雅黑" pitchFamily="34" charset="-122"/>
                        <a:ea typeface="微软雅黑" pitchFamily="34" charset="-122"/>
                      </a:endParaRPr>
                    </a:p>
                  </a:txBody>
                  <a:tcPr/>
                </a:tc>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205981"/>
            <a:ext cx="8229599" cy="857250"/>
          </a:xfrm>
        </p:spPr>
        <p:txBody>
          <a:bodyPr vert="horz" lIns="78665" tIns="39332" rIns="78665" bIns="39332" rtlCol="0" anchor="ctr">
            <a:noAutofit/>
          </a:bodyPr>
          <a:lstStyle/>
          <a:p>
            <a:pPr>
              <a:lnSpc>
                <a:spcPct val="150000"/>
              </a:lnSpc>
            </a:pPr>
            <a:r>
              <a:rPr lang="zh-CN" altLang="en-US" sz="2400" b="1" dirty="0" smtClean="0">
                <a:ln w="10541" cmpd="sng">
                  <a:solidFill>
                    <a:srgbClr val="4F81BD">
                      <a:shade val="88000"/>
                      <a:satMod val="110000"/>
                    </a:srgbClr>
                  </a:solidFill>
                  <a:prstDash val="solid"/>
                </a:ln>
                <a:solidFill>
                  <a:srgbClr val="1F497D">
                    <a:lumMod val="60000"/>
                    <a:lumOff val="40000"/>
                  </a:srgbClr>
                </a:solidFill>
                <a:latin typeface="Microsoft YaHei" panose="020B0503020204020204" pitchFamily="34" charset="-122"/>
                <a:ea typeface="Microsoft YaHei" panose="020B0503020204020204" pitchFamily="34" charset="-122"/>
              </a:rPr>
              <a:t>伽马氨基丁酸抗衰老机理</a:t>
            </a:r>
            <a:endParaRPr lang="zh-CN" altLang="en-US" sz="2400" b="1" dirty="0">
              <a:ln w="10541" cmpd="sng">
                <a:solidFill>
                  <a:srgbClr val="4F81BD">
                    <a:shade val="88000"/>
                    <a:satMod val="110000"/>
                  </a:srgbClr>
                </a:solidFill>
                <a:prstDash val="solid"/>
              </a:ln>
              <a:solidFill>
                <a:srgbClr val="1F497D">
                  <a:lumMod val="60000"/>
                  <a:lumOff val="40000"/>
                </a:srgbClr>
              </a:solidFill>
              <a:latin typeface="Microsoft YaHei" panose="020B0503020204020204" pitchFamily="34" charset="-122"/>
              <a:ea typeface="Microsoft YaHei" panose="020B0503020204020204" pitchFamily="34" charset="-122"/>
            </a:endParaRPr>
          </a:p>
        </p:txBody>
      </p:sp>
      <p:sp>
        <p:nvSpPr>
          <p:cNvPr id="3" name="内容占位符 2"/>
          <p:cNvSpPr>
            <a:spLocks noGrp="1"/>
          </p:cNvSpPr>
          <p:nvPr>
            <p:ph idx="1"/>
          </p:nvPr>
        </p:nvSpPr>
        <p:spPr>
          <a:xfrm>
            <a:off x="510766" y="2019691"/>
            <a:ext cx="5489994" cy="2160591"/>
          </a:xfr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200000"/>
              </a:lnSpc>
            </a:pPr>
            <a:r>
              <a:rPr lang="zh-CN" altLang="en-US" sz="1600" dirty="0" smtClean="0">
                <a:solidFill>
                  <a:schemeClr val="tx1"/>
                </a:solidFill>
                <a:latin typeface="微软雅黑" pitchFamily="34" charset="-122"/>
                <a:ea typeface="微软雅黑" pitchFamily="34" charset="-122"/>
              </a:rPr>
              <a:t>伽马氨基丁酸是一种抑制性神经递质。</a:t>
            </a:r>
            <a:endParaRPr lang="en-US" altLang="zh-CN" sz="1600" dirty="0">
              <a:solidFill>
                <a:schemeClr val="tx1"/>
              </a:solidFill>
              <a:latin typeface="微软雅黑" pitchFamily="34" charset="-122"/>
              <a:ea typeface="微软雅黑" pitchFamily="34" charset="-122"/>
            </a:endParaRPr>
          </a:p>
          <a:p>
            <a:pPr>
              <a:lnSpc>
                <a:spcPct val="200000"/>
              </a:lnSpc>
            </a:pPr>
            <a:r>
              <a:rPr lang="zh-CN" altLang="en-US" sz="1600" dirty="0" smtClean="0">
                <a:latin typeface="微软雅黑" pitchFamily="34" charset="-122"/>
                <a:ea typeface="微软雅黑" pitchFamily="34" charset="-122"/>
              </a:rPr>
              <a:t>通过与细胞膜的特定受体结合来打开</a:t>
            </a:r>
            <a:r>
              <a:rPr lang="en-US" altLang="zh-CN" sz="1600" dirty="0" err="1" smtClean="0">
                <a:latin typeface="微软雅黑" pitchFamily="34" charset="-122"/>
                <a:ea typeface="微软雅黑" pitchFamily="34" charset="-122"/>
              </a:rPr>
              <a:t>Cl</a:t>
            </a:r>
            <a:r>
              <a:rPr lang="en-US" altLang="zh-CN" sz="1600" baseline="300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通道，</a:t>
            </a:r>
            <a:r>
              <a:rPr lang="en-US" altLang="zh-CN" sz="1600" dirty="0" err="1" smtClean="0">
                <a:latin typeface="微软雅黑" pitchFamily="34" charset="-122"/>
                <a:ea typeface="微软雅黑" pitchFamily="34" charset="-122"/>
              </a:rPr>
              <a:t>Cl</a:t>
            </a:r>
            <a:r>
              <a:rPr lang="en-US" altLang="zh-CN" sz="1600" baseline="300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进入神经细胞使得细胞膜加极化，以此来抑制神经细胞。</a:t>
            </a:r>
            <a:endParaRPr lang="en-US" altLang="zh-CN" sz="1600" dirty="0">
              <a:latin typeface="微软雅黑" pitchFamily="34" charset="-122"/>
              <a:ea typeface="微软雅黑" pitchFamily="34" charset="-122"/>
            </a:endParaRPr>
          </a:p>
          <a:p>
            <a:pPr>
              <a:lnSpc>
                <a:spcPct val="200000"/>
              </a:lnSpc>
            </a:pPr>
            <a:r>
              <a:rPr lang="zh-CN" altLang="en-US" sz="1600" dirty="0" smtClean="0">
                <a:latin typeface="微软雅黑" pitchFamily="34" charset="-122"/>
                <a:ea typeface="微软雅黑" pitchFamily="34" charset="-122"/>
              </a:rPr>
              <a:t>阻止神经向肌肉传递神经信号，使皮肤放松，抚平皱纹</a:t>
            </a:r>
            <a:r>
              <a:rPr lang="zh-CN" altLang="en-US" sz="1400" dirty="0" smtClean="0">
                <a:latin typeface="微软雅黑" pitchFamily="34" charset="-122"/>
                <a:ea typeface="微软雅黑" pitchFamily="34" charset="-122"/>
              </a:rPr>
              <a:t>。</a:t>
            </a:r>
            <a:endParaRPr lang="en-US" altLang="zh-CN" sz="1400" dirty="0">
              <a:latin typeface="微软雅黑" pitchFamily="34" charset="-122"/>
              <a:ea typeface="微软雅黑" pitchFamily="34" charset="-122"/>
            </a:endParaRPr>
          </a:p>
        </p:txBody>
      </p:sp>
      <p:sp>
        <p:nvSpPr>
          <p:cNvPr id="6" name="内容占位符 2"/>
          <p:cNvSpPr txBox="1">
            <a:spLocks/>
          </p:cNvSpPr>
          <p:nvPr/>
        </p:nvSpPr>
        <p:spPr>
          <a:xfrm>
            <a:off x="501094" y="1553995"/>
            <a:ext cx="4114798" cy="532890"/>
          </a:xfrm>
          <a:prstGeom prst="rect">
            <a:avLst/>
          </a:prstGeom>
          <a:solidFill>
            <a:schemeClr val="accent1">
              <a:lumMod val="20000"/>
              <a:lumOff val="80000"/>
            </a:schemeClr>
          </a:solidFill>
          <a:ln/>
        </p:spPr>
        <p:style>
          <a:lnRef idx="2">
            <a:schemeClr val="accent5"/>
          </a:lnRef>
          <a:fillRef idx="1">
            <a:schemeClr val="lt1"/>
          </a:fillRef>
          <a:effectRef idx="0">
            <a:schemeClr val="accent5"/>
          </a:effectRef>
          <a:fontRef idx="minor">
            <a:schemeClr val="dk1"/>
          </a:fontRef>
        </p:style>
        <p:txBody>
          <a:bodyPr vert="horz" wrap="square" lIns="78665" tIns="39332" rIns="78665" bIns="39332" rtlCol="0">
            <a:spAutoFit/>
          </a:bodyPr>
          <a:lstStyle/>
          <a:p>
            <a:pPr indent="-295030">
              <a:lnSpc>
                <a:spcPct val="170000"/>
              </a:lnSpc>
              <a:spcBef>
                <a:spcPct val="20000"/>
              </a:spcBef>
              <a:defRPr/>
            </a:pPr>
            <a:r>
              <a:rPr lang="zh-CN" altLang="en-US" sz="2000" b="1" dirty="0" smtClean="0">
                <a:solidFill>
                  <a:schemeClr val="tx1"/>
                </a:solidFill>
                <a:latin typeface="微软雅黑" pitchFamily="34" charset="-122"/>
                <a:ea typeface="微软雅黑" pitchFamily="34" charset="-122"/>
              </a:rPr>
              <a:t>抗衰老机理</a:t>
            </a:r>
            <a:endParaRPr lang="zh-CN" altLang="en-US" sz="2000" b="1" dirty="0">
              <a:solidFill>
                <a:schemeClr val="tx1"/>
              </a:solidFill>
              <a:latin typeface="微软雅黑" pitchFamily="34" charset="-122"/>
              <a:ea typeface="微软雅黑" pitchFamily="34"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43636" y="1428742"/>
            <a:ext cx="2777322" cy="2607134"/>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72402" y="214297"/>
            <a:ext cx="2276491" cy="571504"/>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512" y="-20538"/>
            <a:ext cx="4329724" cy="5201682"/>
          </a:xfrm>
          <a:prstGeom prst="rect">
            <a:avLst/>
          </a:prstGeom>
        </p:spPr>
      </p:pic>
      <p:sp>
        <p:nvSpPr>
          <p:cNvPr id="3" name="内容占位符 2"/>
          <p:cNvSpPr>
            <a:spLocks noGrp="1"/>
          </p:cNvSpPr>
          <p:nvPr>
            <p:ph idx="1"/>
          </p:nvPr>
        </p:nvSpPr>
        <p:spPr>
          <a:xfrm>
            <a:off x="4143372" y="2000246"/>
            <a:ext cx="4714876" cy="1655838"/>
          </a:xfrm>
        </p:spPr>
        <p:style>
          <a:lnRef idx="2">
            <a:schemeClr val="accent5"/>
          </a:lnRef>
          <a:fillRef idx="1">
            <a:schemeClr val="lt1"/>
          </a:fillRef>
          <a:effectRef idx="0">
            <a:schemeClr val="accent5"/>
          </a:effectRef>
          <a:fontRef idx="minor">
            <a:schemeClr val="dk1"/>
          </a:fontRef>
        </p:style>
        <p:txBody>
          <a:bodyPr wrap="square">
            <a:spAutoFit/>
          </a:bodyPr>
          <a:lstStyle/>
          <a:p>
            <a:pPr marL="0">
              <a:lnSpc>
                <a:spcPct val="170000"/>
              </a:lnSpc>
              <a:spcBef>
                <a:spcPts val="1200"/>
              </a:spcBef>
            </a:pPr>
            <a:r>
              <a:rPr lang="zh-CN" altLang="en-US" sz="1600" dirty="0" smtClean="0">
                <a:latin typeface="微软雅黑" pitchFamily="34" charset="-122"/>
                <a:ea typeface="微软雅黑" pitchFamily="34" charset="-122"/>
              </a:rPr>
              <a:t>抑制性神经递质阻止神经向肌肉传递收缩信号。</a:t>
            </a:r>
            <a:endParaRPr lang="en-US" altLang="zh-CN" sz="1600" dirty="0" smtClean="0">
              <a:latin typeface="微软雅黑" pitchFamily="34" charset="-122"/>
              <a:ea typeface="微软雅黑" pitchFamily="34" charset="-122"/>
            </a:endParaRPr>
          </a:p>
          <a:p>
            <a:pPr marL="0">
              <a:lnSpc>
                <a:spcPct val="170000"/>
              </a:lnSpc>
              <a:spcBef>
                <a:spcPts val="1200"/>
              </a:spcBef>
            </a:pPr>
            <a:r>
              <a:rPr lang="zh-CN" altLang="en-US" sz="1600" dirty="0" smtClean="0">
                <a:latin typeface="微软雅黑" pitchFamily="34" charset="-122"/>
                <a:ea typeface="微软雅黑" pitchFamily="34" charset="-122"/>
              </a:rPr>
              <a:t>放松肌肤，防止皱纹产生。</a:t>
            </a:r>
            <a:endParaRPr lang="en-US" altLang="zh-CN" sz="1600" dirty="0" smtClean="0">
              <a:latin typeface="微软雅黑" pitchFamily="34" charset="-122"/>
              <a:ea typeface="微软雅黑" pitchFamily="34" charset="-122"/>
            </a:endParaRPr>
          </a:p>
          <a:p>
            <a:pPr marL="0">
              <a:lnSpc>
                <a:spcPct val="170000"/>
              </a:lnSpc>
              <a:spcBef>
                <a:spcPts val="1200"/>
              </a:spcBef>
            </a:pPr>
            <a:r>
              <a:rPr lang="zh-CN" altLang="en-US" sz="1600" dirty="0" smtClean="0">
                <a:latin typeface="微软雅黑" pitchFamily="34" charset="-122"/>
                <a:ea typeface="微软雅黑" pitchFamily="34" charset="-122"/>
              </a:rPr>
              <a:t>促进胶原蛋白的合成，抚平细纹和皱纹。</a:t>
            </a:r>
            <a:endParaRPr lang="en-US" altLang="zh-CN" sz="1600" dirty="0">
              <a:latin typeface="微软雅黑" pitchFamily="34" charset="-122"/>
              <a:ea typeface="微软雅黑" pitchFamily="34" charset="-122"/>
            </a:endParaRPr>
          </a:p>
        </p:txBody>
      </p:sp>
      <p:sp>
        <p:nvSpPr>
          <p:cNvPr id="8" name="标题 1"/>
          <p:cNvSpPr>
            <a:spLocks noGrp="1"/>
          </p:cNvSpPr>
          <p:nvPr>
            <p:ph type="title"/>
          </p:nvPr>
        </p:nvSpPr>
        <p:spPr>
          <a:xfrm>
            <a:off x="1290614" y="736133"/>
            <a:ext cx="8229599" cy="857250"/>
          </a:xfrm>
        </p:spPr>
        <p:txBody>
          <a:bodyPr vert="horz" lIns="78665" tIns="39332" rIns="78665" bIns="39332" rtlCol="0" anchor="ctr">
            <a:noAutofit/>
          </a:bodyPr>
          <a:lstStyle/>
          <a:p>
            <a:pPr>
              <a:lnSpc>
                <a:spcPct val="150000"/>
              </a:lnSpc>
            </a:pPr>
            <a:r>
              <a:rPr lang="zh-CN" altLang="en-US" sz="2400" b="1" dirty="0" smtClean="0">
                <a:ln w="10541" cmpd="sng">
                  <a:solidFill>
                    <a:srgbClr val="4F81BD">
                      <a:shade val="88000"/>
                      <a:satMod val="110000"/>
                    </a:srgbClr>
                  </a:solidFill>
                  <a:prstDash val="solid"/>
                </a:ln>
                <a:solidFill>
                  <a:srgbClr val="1F497D">
                    <a:lumMod val="60000"/>
                    <a:lumOff val="40000"/>
                  </a:srgbClr>
                </a:solidFill>
                <a:latin typeface="Microsoft YaHei" panose="020B0503020204020204" pitchFamily="34" charset="-122"/>
                <a:ea typeface="Microsoft YaHei" panose="020B0503020204020204" pitchFamily="34" charset="-122"/>
              </a:rPr>
              <a:t>伽马氨基丁酸抗衰老机理</a:t>
            </a:r>
            <a:endParaRPr lang="zh-CN" altLang="en-US" sz="1800" dirty="0">
              <a:latin typeface="Tahoma" pitchFamily="34" charset="0"/>
              <a:ea typeface="微软雅黑" pitchFamily="34" charset="-122"/>
              <a:cs typeface="Tahoma" pitchFamily="34"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09196" y="214296"/>
            <a:ext cx="1991928" cy="500066"/>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205981"/>
            <a:ext cx="8229599" cy="857250"/>
          </a:xfrm>
        </p:spPr>
        <p:txBody>
          <a:bodyPr vert="horz" lIns="78665" tIns="39332" rIns="78665" bIns="39332" rtlCol="0" anchor="ctr">
            <a:noAutofit/>
          </a:bodyPr>
          <a:lstStyle/>
          <a:p>
            <a:pPr>
              <a:lnSpc>
                <a:spcPct val="150000"/>
              </a:lnSpc>
            </a:pPr>
            <a:r>
              <a:rPr lang="zh-CN" altLang="en-US" sz="2400" b="1" dirty="0" smtClean="0">
                <a:ln w="10541" cmpd="sng">
                  <a:solidFill>
                    <a:srgbClr val="4F81BD">
                      <a:shade val="88000"/>
                      <a:satMod val="110000"/>
                    </a:srgbClr>
                  </a:solidFill>
                  <a:prstDash val="solid"/>
                </a:ln>
                <a:solidFill>
                  <a:srgbClr val="1F497D">
                    <a:lumMod val="60000"/>
                    <a:lumOff val="40000"/>
                  </a:srgbClr>
                </a:solidFill>
                <a:latin typeface="Microsoft YaHei" panose="020B0503020204020204" pitchFamily="34" charset="-122"/>
                <a:ea typeface="Microsoft YaHei" panose="020B0503020204020204" pitchFamily="34" charset="-122"/>
              </a:rPr>
              <a:t>伽马氨基丁酸较于肉毒毒素的优异性</a:t>
            </a:r>
            <a:endParaRPr lang="zh-CN" altLang="en-US" sz="2400" b="1" dirty="0">
              <a:ln w="10541" cmpd="sng">
                <a:solidFill>
                  <a:srgbClr val="4F81BD">
                    <a:shade val="88000"/>
                    <a:satMod val="110000"/>
                  </a:srgbClr>
                </a:solidFill>
                <a:prstDash val="solid"/>
              </a:ln>
              <a:solidFill>
                <a:srgbClr val="1F497D">
                  <a:lumMod val="60000"/>
                  <a:lumOff val="40000"/>
                </a:srgbClr>
              </a:solidFill>
              <a:latin typeface="Microsoft YaHei" panose="020B0503020204020204" pitchFamily="34" charset="-122"/>
              <a:ea typeface="Microsoft YaHei" panose="020B0503020204020204"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37934" y="1142991"/>
            <a:ext cx="2826544" cy="1874444"/>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xmlns="" val="0"/>
              </a:ext>
            </a:extLst>
          </a:blip>
          <a:srcRect l="34726" r="185" b="11376"/>
          <a:stretch/>
        </p:blipFill>
        <p:spPr>
          <a:xfrm>
            <a:off x="6312662" y="3147814"/>
            <a:ext cx="2351315" cy="1613582"/>
          </a:xfrm>
          <a:prstGeom prst="rect">
            <a:avLst/>
          </a:prstGeom>
        </p:spPr>
      </p:pic>
      <p:grpSp>
        <p:nvGrpSpPr>
          <p:cNvPr id="3" name="组合 16"/>
          <p:cNvGrpSpPr/>
          <p:nvPr/>
        </p:nvGrpSpPr>
        <p:grpSpPr>
          <a:xfrm>
            <a:off x="6804248" y="3750583"/>
            <a:ext cx="2160230" cy="360038"/>
            <a:chOff x="1763688" y="1071634"/>
            <a:chExt cx="1728192" cy="288032"/>
          </a:xfrm>
        </p:grpSpPr>
        <p:sp>
          <p:nvSpPr>
            <p:cNvPr id="15" name="减号 14"/>
            <p:cNvSpPr/>
            <p:nvPr/>
          </p:nvSpPr>
          <p:spPr>
            <a:xfrm>
              <a:off x="1763688" y="1071634"/>
              <a:ext cx="1728192" cy="288032"/>
            </a:xfrm>
            <a:prstGeom prst="mathMinus">
              <a:avLst/>
            </a:prstGeom>
            <a:solidFill>
              <a:srgbClr val="FF0000">
                <a:alpha val="50000"/>
              </a:srgbClr>
            </a:solidFill>
            <a:ln>
              <a:noFill/>
            </a:ln>
            <a:scene3d>
              <a:camera prst="orthographicFront">
                <a:rot lat="0" lon="0" rev="18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减号 15"/>
            <p:cNvSpPr/>
            <p:nvPr/>
          </p:nvSpPr>
          <p:spPr>
            <a:xfrm>
              <a:off x="1763688" y="1071634"/>
              <a:ext cx="1728192" cy="288032"/>
            </a:xfrm>
            <a:prstGeom prst="mathMinus">
              <a:avLst/>
            </a:prstGeom>
            <a:solidFill>
              <a:srgbClr val="FF0000">
                <a:alpha val="50000"/>
              </a:srgbClr>
            </a:solidFill>
            <a:ln>
              <a:noFill/>
            </a:ln>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p:nvSpPr>
        <p:spPr>
          <a:xfrm>
            <a:off x="571472" y="1357304"/>
            <a:ext cx="2500330" cy="261263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200000"/>
              </a:lnSpc>
            </a:pPr>
            <a:r>
              <a:rPr lang="zh-CN" altLang="en-US" sz="1400" dirty="0" smtClean="0">
                <a:solidFill>
                  <a:srgbClr val="FF0000"/>
                </a:solidFill>
                <a:latin typeface="微软雅黑" pitchFamily="34" charset="-122"/>
                <a:ea typeface="微软雅黑" pitchFamily="34" charset="-122"/>
              </a:rPr>
              <a:t> 肉毒毒素</a:t>
            </a:r>
            <a:r>
              <a:rPr lang="zh-CN" altLang="en-US" sz="1400" dirty="0" smtClean="0">
                <a:latin typeface="微软雅黑" pitchFamily="34" charset="-122"/>
                <a:ea typeface="微软雅黑" pitchFamily="34" charset="-122"/>
              </a:rPr>
              <a:t>通过抑制兴奋性神经递质乙酰胆碱的释放来阻断肌肉神经信号的传播。它的效果是暂时的，只能局部抑制肌肉收缩，而且必须由专业的皮肤科医生注射。</a:t>
            </a:r>
            <a:endParaRPr lang="en-US" altLang="zh-CN" sz="1400" dirty="0" smtClean="0">
              <a:latin typeface="微软雅黑" pitchFamily="34" charset="-122"/>
              <a:ea typeface="微软雅黑" pitchFamily="34" charset="-122"/>
            </a:endParaRPr>
          </a:p>
        </p:txBody>
      </p:sp>
      <p:sp>
        <p:nvSpPr>
          <p:cNvPr id="12" name="TextBox 11"/>
          <p:cNvSpPr txBox="1"/>
          <p:nvPr/>
        </p:nvSpPr>
        <p:spPr>
          <a:xfrm>
            <a:off x="3357554" y="1357304"/>
            <a:ext cx="2643206" cy="255454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200000"/>
              </a:lnSpc>
            </a:pPr>
            <a:r>
              <a:rPr lang="en-US" altLang="zh-CN" sz="1600" b="1" dirty="0" smtClean="0">
                <a:solidFill>
                  <a:srgbClr val="FF0000"/>
                </a:solidFill>
                <a:latin typeface="微软雅黑" pitchFamily="34" charset="-122"/>
                <a:ea typeface="微软雅黑" pitchFamily="34" charset="-122"/>
              </a:rPr>
              <a:t> </a:t>
            </a:r>
            <a:r>
              <a:rPr lang="zh-CN" altLang="en-US" sz="1600" b="1" dirty="0" smtClean="0">
                <a:solidFill>
                  <a:srgbClr val="FF0000"/>
                </a:solidFill>
                <a:latin typeface="微软雅黑" pitchFamily="34" charset="-122"/>
                <a:ea typeface="微软雅黑" pitchFamily="34" charset="-122"/>
              </a:rPr>
              <a:t>伽马氨基丁酸</a:t>
            </a:r>
            <a:endParaRPr lang="en-US" altLang="zh-CN" sz="1600" b="1" dirty="0" smtClean="0">
              <a:latin typeface="微软雅黑" pitchFamily="34" charset="-122"/>
              <a:ea typeface="微软雅黑" pitchFamily="34" charset="-122"/>
            </a:endParaRPr>
          </a:p>
          <a:p>
            <a:pPr>
              <a:lnSpc>
                <a:spcPct val="200000"/>
              </a:lnSpc>
              <a:buFont typeface="Wingdings" pitchFamily="2" charset="2"/>
              <a:buChar char="ü"/>
            </a:pPr>
            <a:r>
              <a:rPr lang="zh-CN" altLang="en-US" sz="1600" b="1" dirty="0" smtClean="0">
                <a:latin typeface="微软雅黑" pitchFamily="34" charset="-122"/>
                <a:ea typeface="微软雅黑" pitchFamily="34" charset="-122"/>
              </a:rPr>
              <a:t>非注射，直接涂抹于皮肤</a:t>
            </a:r>
            <a:endParaRPr lang="en-US" altLang="zh-CN" sz="1600" b="1" dirty="0" smtClean="0">
              <a:solidFill>
                <a:srgbClr val="FF0000"/>
              </a:solidFill>
              <a:latin typeface="微软雅黑" pitchFamily="34" charset="-122"/>
              <a:ea typeface="微软雅黑" pitchFamily="34" charset="-122"/>
            </a:endParaRPr>
          </a:p>
          <a:p>
            <a:pPr>
              <a:lnSpc>
                <a:spcPct val="200000"/>
              </a:lnSpc>
              <a:buFont typeface="Wingdings" pitchFamily="2" charset="2"/>
              <a:buChar char="ü"/>
            </a:pPr>
            <a:r>
              <a:rPr lang="zh-CN" altLang="en-US" sz="1600" b="1" dirty="0" smtClean="0">
                <a:latin typeface="微软雅黑" pitchFamily="34" charset="-122"/>
                <a:ea typeface="微软雅黑" pitchFamily="34" charset="-122"/>
              </a:rPr>
              <a:t>相比注射用途更广泛：可用于脸上任何部位</a:t>
            </a:r>
            <a:endParaRPr lang="en-US" altLang="zh-CN" sz="1600" b="1" dirty="0" smtClean="0">
              <a:latin typeface="微软雅黑" pitchFamily="34" charset="-122"/>
              <a:ea typeface="微软雅黑" pitchFamily="34" charset="-122"/>
            </a:endParaRPr>
          </a:p>
          <a:p>
            <a:pPr>
              <a:lnSpc>
                <a:spcPct val="200000"/>
              </a:lnSpc>
              <a:buFont typeface="Wingdings" pitchFamily="2" charset="2"/>
              <a:buChar char="ü"/>
            </a:pPr>
            <a:r>
              <a:rPr lang="zh-CN" altLang="en-US" sz="1600" b="1" dirty="0" smtClean="0">
                <a:latin typeface="微软雅黑" pitchFamily="34" charset="-122"/>
                <a:ea typeface="微软雅黑" pitchFamily="34" charset="-122"/>
              </a:rPr>
              <a:t>不会导致脸部僵硬</a:t>
            </a:r>
            <a:endParaRPr lang="zh-CN" altLang="en-US" sz="1600" b="1" dirty="0"/>
          </a:p>
        </p:txBody>
      </p:sp>
      <p:pic>
        <p:nvPicPr>
          <p:cNvPr id="13" name="图片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72330" y="214296"/>
            <a:ext cx="1785918" cy="448348"/>
          </a:xfrm>
          <a:prstGeom prst="rect">
            <a:avLst/>
          </a:prstGeom>
        </p:spPr>
      </p:pic>
    </p:spTree>
    <p:extLst>
      <p:ext uri="{BB962C8B-B14F-4D97-AF65-F5344CB8AC3E}">
        <p14:creationId xmlns:p14="http://schemas.microsoft.com/office/powerpoint/2010/main" xmlns="" val="32930028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https://timgsa.baidu.com/timg?image&amp;quality=80&amp;size=b9999_10000&amp;sec=1587551708051&amp;di=7a4e1f020ad43c33118dd35f4fd272c0&amp;imgtype=0&amp;src=http%3A%2F%2Fcdn.images.yanagou.net%2F0%2F2018%2F1221%2F6127%2F7910%2F548117_3.jpg"/>
          <p:cNvPicPr>
            <a:picLocks noChangeAspect="1" noChangeArrowheads="1"/>
          </p:cNvPicPr>
          <p:nvPr/>
        </p:nvPicPr>
        <p:blipFill>
          <a:blip r:embed="rId2" cstate="print"/>
          <a:srcRect/>
          <a:stretch>
            <a:fillRect/>
          </a:stretch>
        </p:blipFill>
        <p:spPr bwMode="auto">
          <a:xfrm>
            <a:off x="6072198" y="2428874"/>
            <a:ext cx="2143140" cy="2146274"/>
          </a:xfrm>
          <a:prstGeom prst="rect">
            <a:avLst/>
          </a:prstGeom>
          <a:noFill/>
        </p:spPr>
      </p:pic>
      <p:pic>
        <p:nvPicPr>
          <p:cNvPr id="4104" name="Picture 8" descr="éº¦åä¸½æ·±åº¦è¡¥æ°´é¢è"/>
          <p:cNvPicPr>
            <a:picLocks noChangeAspect="1" noChangeArrowheads="1"/>
          </p:cNvPicPr>
          <p:nvPr/>
        </p:nvPicPr>
        <p:blipFill>
          <a:blip r:embed="rId3" cstate="print"/>
          <a:srcRect/>
          <a:stretch>
            <a:fillRect/>
          </a:stretch>
        </p:blipFill>
        <p:spPr bwMode="auto">
          <a:xfrm>
            <a:off x="928662" y="2928940"/>
            <a:ext cx="1693827" cy="1693827"/>
          </a:xfrm>
          <a:prstGeom prst="rect">
            <a:avLst/>
          </a:prstGeom>
          <a:noFill/>
        </p:spPr>
      </p:pic>
      <p:pic>
        <p:nvPicPr>
          <p:cNvPr id="4100" name="Picture 4" descr="http://img.mp.itc.cn/q_70,c_zoom,w_640/upload/20170104/3a17cae680534449aa9fb21a50b0ac59_th.jpeg"/>
          <p:cNvPicPr>
            <a:picLocks noChangeAspect="1" noChangeArrowheads="1"/>
          </p:cNvPicPr>
          <p:nvPr/>
        </p:nvPicPr>
        <p:blipFill>
          <a:blip r:embed="rId4"/>
          <a:srcRect/>
          <a:stretch>
            <a:fillRect/>
          </a:stretch>
        </p:blipFill>
        <p:spPr bwMode="auto">
          <a:xfrm>
            <a:off x="6143636" y="857238"/>
            <a:ext cx="2071683" cy="1804902"/>
          </a:xfrm>
          <a:prstGeom prst="rect">
            <a:avLst/>
          </a:prstGeom>
          <a:noFill/>
        </p:spPr>
      </p:pic>
      <p:pic>
        <p:nvPicPr>
          <p:cNvPr id="4098" name="Picture 2" descr="http://goods.tiaodao.com/image/cache/catalog/20170808/106-2048x2048.jpg"/>
          <p:cNvPicPr>
            <a:picLocks noChangeAspect="1" noChangeArrowheads="1"/>
          </p:cNvPicPr>
          <p:nvPr/>
        </p:nvPicPr>
        <p:blipFill>
          <a:blip r:embed="rId5" cstate="print"/>
          <a:srcRect/>
          <a:stretch>
            <a:fillRect/>
          </a:stretch>
        </p:blipFill>
        <p:spPr bwMode="auto">
          <a:xfrm>
            <a:off x="571472" y="642924"/>
            <a:ext cx="2466916" cy="2286016"/>
          </a:xfrm>
          <a:prstGeom prst="rect">
            <a:avLst/>
          </a:prstGeom>
          <a:noFill/>
        </p:spPr>
      </p:pic>
      <p:pic>
        <p:nvPicPr>
          <p:cNvPr id="4" name="图片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572264" y="214296"/>
            <a:ext cx="2428860" cy="609756"/>
          </a:xfrm>
          <a:prstGeom prst="rect">
            <a:avLst/>
          </a:prstGeom>
        </p:spPr>
      </p:pic>
      <p:sp>
        <p:nvSpPr>
          <p:cNvPr id="5" name="矩形 4"/>
          <p:cNvSpPr/>
          <p:nvPr/>
        </p:nvSpPr>
        <p:spPr>
          <a:xfrm>
            <a:off x="2500298" y="357172"/>
            <a:ext cx="3756156" cy="523220"/>
          </a:xfrm>
          <a:prstGeom prst="rect">
            <a:avLst/>
          </a:prstGeom>
        </p:spPr>
        <p:txBody>
          <a:bodyPr wrap="none">
            <a:spAutoFit/>
          </a:bodyPr>
          <a:lstStyle/>
          <a:p>
            <a:r>
              <a:rPr lang="zh-CN" altLang="en-US" sz="2800" b="1" dirty="0">
                <a:ln w="10541" cmpd="sng">
                  <a:solidFill>
                    <a:srgbClr val="4F81BD">
                      <a:shade val="88000"/>
                      <a:satMod val="110000"/>
                    </a:srgbClr>
                  </a:solidFill>
                  <a:prstDash val="solid"/>
                </a:ln>
                <a:solidFill>
                  <a:srgbClr val="1F497D">
                    <a:lumMod val="60000"/>
                    <a:lumOff val="40000"/>
                  </a:srgbClr>
                </a:solidFill>
                <a:latin typeface="Microsoft YaHei" panose="020B0503020204020204" pitchFamily="34" charset="-122"/>
                <a:ea typeface="Microsoft YaHei" panose="020B0503020204020204" pitchFamily="34" charset="-122"/>
                <a:cs typeface="+mj-cs"/>
              </a:rPr>
              <a:t>市售含有</a:t>
            </a:r>
            <a:r>
              <a:rPr lang="en-US" altLang="zh-CN" sz="2800" b="1" dirty="0">
                <a:ln w="10541" cmpd="sng">
                  <a:solidFill>
                    <a:srgbClr val="4F81BD">
                      <a:shade val="88000"/>
                      <a:satMod val="110000"/>
                    </a:srgbClr>
                  </a:solidFill>
                  <a:prstDash val="solid"/>
                </a:ln>
                <a:solidFill>
                  <a:srgbClr val="1F497D">
                    <a:lumMod val="60000"/>
                    <a:lumOff val="40000"/>
                  </a:srgbClr>
                </a:solidFill>
                <a:latin typeface="Microsoft YaHei" panose="020B0503020204020204" pitchFamily="34" charset="-122"/>
                <a:ea typeface="Microsoft YaHei" panose="020B0503020204020204" pitchFamily="34" charset="-122"/>
                <a:cs typeface="+mj-cs"/>
              </a:rPr>
              <a:t>GABA</a:t>
            </a:r>
            <a:r>
              <a:rPr lang="zh-CN" altLang="en-US" sz="2800" b="1" dirty="0">
                <a:ln w="10541" cmpd="sng">
                  <a:solidFill>
                    <a:srgbClr val="4F81BD">
                      <a:shade val="88000"/>
                      <a:satMod val="110000"/>
                    </a:srgbClr>
                  </a:solidFill>
                  <a:prstDash val="solid"/>
                </a:ln>
                <a:solidFill>
                  <a:srgbClr val="1F497D">
                    <a:lumMod val="60000"/>
                    <a:lumOff val="40000"/>
                  </a:srgbClr>
                </a:solidFill>
                <a:latin typeface="Microsoft YaHei" panose="020B0503020204020204" pitchFamily="34" charset="-122"/>
                <a:ea typeface="Microsoft YaHei" panose="020B0503020204020204" pitchFamily="34" charset="-122"/>
                <a:cs typeface="+mj-cs"/>
              </a:rPr>
              <a:t>的产品</a:t>
            </a:r>
          </a:p>
        </p:txBody>
      </p:sp>
      <p:sp>
        <p:nvSpPr>
          <p:cNvPr id="7" name="TextBox 6"/>
          <p:cNvSpPr txBox="1"/>
          <p:nvPr/>
        </p:nvSpPr>
        <p:spPr>
          <a:xfrm>
            <a:off x="428596" y="2571750"/>
            <a:ext cx="2714644"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600" dirty="0" smtClean="0">
                <a:latin typeface="微软雅黑" pitchFamily="34" charset="-122"/>
                <a:ea typeface="微软雅黑" pitchFamily="34" charset="-122"/>
              </a:rPr>
              <a:t>城野医生富氧保湿啫喱面霜</a:t>
            </a:r>
            <a:endParaRPr lang="zh-CN" altLang="en-US" sz="1600" dirty="0">
              <a:latin typeface="微软雅黑" pitchFamily="34" charset="-122"/>
              <a:ea typeface="微软雅黑" pitchFamily="34" charset="-122"/>
            </a:endParaRPr>
          </a:p>
        </p:txBody>
      </p:sp>
      <p:pic>
        <p:nvPicPr>
          <p:cNvPr id="8" name="Picture 4" descr="https://timgsa.baidu.com/timg?image&amp;quality=80&amp;size=b9999_10000&amp;sec=1548331345064&amp;di=e2929ca92a6ace3b84d177a2583adc5a&amp;imgtype=0&amp;src=http%3A%2F%2Fd10.yihaodianimg.com%2FN05%2FM09%2F22%2FFE%2FCgQI0lVJ0KyANWJMAARl4i6rH-U01300_640x640.jpg"/>
          <p:cNvPicPr>
            <a:picLocks noChangeAspect="1" noChangeArrowheads="1"/>
          </p:cNvPicPr>
          <p:nvPr/>
        </p:nvPicPr>
        <p:blipFill>
          <a:blip r:embed="rId7"/>
          <a:srcRect/>
          <a:stretch>
            <a:fillRect/>
          </a:stretch>
        </p:blipFill>
        <p:spPr bwMode="auto">
          <a:xfrm>
            <a:off x="3500430" y="785800"/>
            <a:ext cx="1857388" cy="1857389"/>
          </a:xfrm>
          <a:prstGeom prst="rect">
            <a:avLst/>
          </a:prstGeom>
          <a:noFill/>
        </p:spPr>
      </p:pic>
      <p:sp>
        <p:nvSpPr>
          <p:cNvPr id="9" name="矩形 8"/>
          <p:cNvSpPr/>
          <p:nvPr/>
        </p:nvSpPr>
        <p:spPr>
          <a:xfrm>
            <a:off x="3643306" y="2571750"/>
            <a:ext cx="1620957" cy="33855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sz="1600" dirty="0" smtClean="0">
                <a:latin typeface="微软雅黑" pitchFamily="34" charset="-122"/>
                <a:ea typeface="微软雅黑" pitchFamily="34" charset="-122"/>
              </a:rPr>
              <a:t>菲洛嘉靓丽眼霜</a:t>
            </a:r>
            <a:endParaRPr lang="zh-CN" altLang="en-US" sz="1600" dirty="0">
              <a:latin typeface="微软雅黑" pitchFamily="34" charset="-122"/>
              <a:ea typeface="微软雅黑" pitchFamily="34" charset="-122"/>
            </a:endParaRPr>
          </a:p>
        </p:txBody>
      </p:sp>
      <p:sp>
        <p:nvSpPr>
          <p:cNvPr id="11" name="TextBox 10"/>
          <p:cNvSpPr txBox="1"/>
          <p:nvPr/>
        </p:nvSpPr>
        <p:spPr>
          <a:xfrm>
            <a:off x="5715008" y="2571750"/>
            <a:ext cx="3143272"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600" dirty="0" smtClean="0">
                <a:latin typeface="微软雅黑" pitchFamily="34" charset="-122"/>
                <a:ea typeface="微软雅黑" pitchFamily="34" charset="-122"/>
              </a:rPr>
              <a:t>嘉娜宝</a:t>
            </a:r>
            <a:r>
              <a:rPr lang="en-US" altLang="zh-CN" sz="1600" dirty="0" err="1" smtClean="0">
                <a:latin typeface="微软雅黑" pitchFamily="34" charset="-122"/>
                <a:ea typeface="微软雅黑" pitchFamily="34" charset="-122"/>
              </a:rPr>
              <a:t>Twany</a:t>
            </a:r>
            <a:r>
              <a:rPr lang="en-US" altLang="zh-CN" sz="1600" dirty="0" smtClean="0">
                <a:latin typeface="微软雅黑" pitchFamily="34" charset="-122"/>
                <a:ea typeface="微软雅黑" pitchFamily="34" charset="-122"/>
              </a:rPr>
              <a:t> Century </a:t>
            </a:r>
            <a:r>
              <a:rPr lang="zh-CN" altLang="en-US" sz="1600" dirty="0" smtClean="0">
                <a:latin typeface="微软雅黑" pitchFamily="34" charset="-122"/>
                <a:ea typeface="微软雅黑" pitchFamily="34" charset="-122"/>
              </a:rPr>
              <a:t>贵妇粉霜</a:t>
            </a:r>
            <a:endParaRPr lang="zh-CN" altLang="en-US" sz="1600" dirty="0">
              <a:latin typeface="微软雅黑" pitchFamily="34" charset="-122"/>
              <a:ea typeface="微软雅黑" pitchFamily="34" charset="-122"/>
            </a:endParaRPr>
          </a:p>
        </p:txBody>
      </p:sp>
      <p:sp>
        <p:nvSpPr>
          <p:cNvPr id="14" name="TextBox 13"/>
          <p:cNvSpPr txBox="1"/>
          <p:nvPr/>
        </p:nvSpPr>
        <p:spPr>
          <a:xfrm>
            <a:off x="785786" y="4572014"/>
            <a:ext cx="2031325"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zh-CN" altLang="en-US" sz="1600" dirty="0" smtClean="0">
                <a:latin typeface="微软雅黑" pitchFamily="34" charset="-122"/>
                <a:ea typeface="微软雅黑" pitchFamily="34" charset="-122"/>
              </a:rPr>
              <a:t>麦吉丽深度补水面膜</a:t>
            </a:r>
            <a:endParaRPr lang="zh-CN" altLang="en-US" sz="1600" dirty="0">
              <a:latin typeface="微软雅黑" pitchFamily="34" charset="-122"/>
              <a:ea typeface="微软雅黑" pitchFamily="34" charset="-122"/>
            </a:endParaRPr>
          </a:p>
        </p:txBody>
      </p:sp>
      <p:sp>
        <p:nvSpPr>
          <p:cNvPr id="15" name="TextBox 14"/>
          <p:cNvSpPr txBox="1"/>
          <p:nvPr/>
        </p:nvSpPr>
        <p:spPr>
          <a:xfrm>
            <a:off x="3428992" y="4572014"/>
            <a:ext cx="2071702"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600" dirty="0" smtClean="0">
                <a:latin typeface="微软雅黑" pitchFamily="34" charset="-122"/>
                <a:ea typeface="微软雅黑" pitchFamily="34" charset="-122"/>
              </a:rPr>
              <a:t>后拱辰享气韵生眼霜</a:t>
            </a:r>
            <a:endParaRPr lang="zh-CN" altLang="en-US" sz="1600" dirty="0">
              <a:latin typeface="微软雅黑" pitchFamily="34" charset="-122"/>
              <a:ea typeface="微软雅黑" pitchFamily="34" charset="-122"/>
            </a:endParaRPr>
          </a:p>
        </p:txBody>
      </p:sp>
      <p:pic>
        <p:nvPicPr>
          <p:cNvPr id="4106" name="Picture 10" descr="https://ss2.bdstatic.com/70cFvnSh_Q1YnxGkpoWK1HF6hhy/it/u=230464491,299886491&amp;fm=26&amp;gp=0.jpg"/>
          <p:cNvPicPr>
            <a:picLocks noChangeAspect="1" noChangeArrowheads="1"/>
          </p:cNvPicPr>
          <p:nvPr/>
        </p:nvPicPr>
        <p:blipFill>
          <a:blip r:embed="rId8"/>
          <a:srcRect/>
          <a:stretch>
            <a:fillRect/>
          </a:stretch>
        </p:blipFill>
        <p:spPr bwMode="auto">
          <a:xfrm>
            <a:off x="3643306" y="3000378"/>
            <a:ext cx="1643074" cy="1490672"/>
          </a:xfrm>
          <a:prstGeom prst="rect">
            <a:avLst/>
          </a:prstGeom>
          <a:noFill/>
        </p:spPr>
      </p:pic>
      <p:sp>
        <p:nvSpPr>
          <p:cNvPr id="17" name="矩形 16"/>
          <p:cNvSpPr/>
          <p:nvPr/>
        </p:nvSpPr>
        <p:spPr>
          <a:xfrm>
            <a:off x="6143636" y="4572014"/>
            <a:ext cx="2149948" cy="33855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sz="1600" dirty="0">
                <a:latin typeface="微软雅黑" pitchFamily="34" charset="-122"/>
                <a:ea typeface="微软雅黑" pitchFamily="34" charset="-122"/>
              </a:rPr>
              <a:t>苏</a:t>
            </a:r>
            <a:r>
              <a:rPr lang="zh-CN" altLang="en-US" sz="1600" dirty="0" smtClean="0">
                <a:latin typeface="微软雅黑" pitchFamily="34" charset="-122"/>
                <a:ea typeface="微软雅黑" pitchFamily="34" charset="-122"/>
              </a:rPr>
              <a:t>秘</a:t>
            </a:r>
            <a:r>
              <a:rPr lang="en-US" altLang="zh-CN" sz="1600" dirty="0" smtClean="0">
                <a:latin typeface="微软雅黑" pitchFamily="34" charset="-122"/>
                <a:ea typeface="微软雅黑" pitchFamily="34" charset="-122"/>
              </a:rPr>
              <a:t>37°</a:t>
            </a:r>
            <a:r>
              <a:rPr lang="zh-CN" altLang="en-US" sz="1600" dirty="0" smtClean="0">
                <a:latin typeface="微软雅黑" pitchFamily="34" charset="-122"/>
                <a:ea typeface="微软雅黑" pitchFamily="34" charset="-122"/>
              </a:rPr>
              <a:t>奇迹护理眼霜</a:t>
            </a:r>
            <a:endParaRPr lang="zh-CN" altLang="en-US" sz="1600" dirty="0">
              <a:latin typeface="微软雅黑" pitchFamily="34" charset="-122"/>
              <a:ea typeface="微软雅黑"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478</Words>
  <Application>Microsoft Office PowerPoint</Application>
  <PresentationFormat>全屏显示(16:9)</PresentationFormat>
  <Paragraphs>61</Paragraphs>
  <Slides>8</Slides>
  <Notes>3</Notes>
  <HiddenSlides>0</HiddenSlides>
  <MMClips>0</MMClips>
  <ScaleCrop>false</ScaleCrop>
  <HeadingPairs>
    <vt:vector size="4" baseType="variant">
      <vt:variant>
        <vt:lpstr>主题</vt:lpstr>
      </vt:variant>
      <vt:variant>
        <vt:i4>1</vt:i4>
      </vt:variant>
      <vt:variant>
        <vt:lpstr>幻灯片标题</vt:lpstr>
      </vt:variant>
      <vt:variant>
        <vt:i4>8</vt:i4>
      </vt:variant>
    </vt:vector>
  </HeadingPairs>
  <TitlesOfParts>
    <vt:vector size="9" baseType="lpstr">
      <vt:lpstr>Office 主题</vt:lpstr>
      <vt:lpstr>幻灯片 1</vt:lpstr>
      <vt:lpstr>生物去皱抗衰老因子 伽马氨基丁酸 </vt:lpstr>
      <vt:lpstr>产品基本信息</vt:lpstr>
      <vt:lpstr>产品基本信息</vt:lpstr>
      <vt:lpstr>伽马氨基丁酸抗衰老机理</vt:lpstr>
      <vt:lpstr>伽马氨基丁酸抗衰老机理</vt:lpstr>
      <vt:lpstr>伽马氨基丁酸较于肉毒毒素的优异性</vt:lpstr>
      <vt:lpstr>幻灯片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Da</dc:creator>
  <cp:lastModifiedBy>Da</cp:lastModifiedBy>
  <cp:revision>9</cp:revision>
  <dcterms:created xsi:type="dcterms:W3CDTF">2020-04-22T07:16:59Z</dcterms:created>
  <dcterms:modified xsi:type="dcterms:W3CDTF">2020-10-19T02:13:55Z</dcterms:modified>
</cp:coreProperties>
</file>