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96" r:id="rId4"/>
    <p:sldId id="298" r:id="rId5"/>
    <p:sldId id="299" r:id="rId6"/>
    <p:sldId id="269" r:id="rId8"/>
    <p:sldId id="297" r:id="rId9"/>
    <p:sldId id="300" r:id="rId10"/>
    <p:sldId id="301" r:id="rId11"/>
    <p:sldId id="302" r:id="rId12"/>
    <p:sldId id="303" r:id="rId13"/>
    <p:sldId id="304" r:id="rId14"/>
    <p:sldId id="305" r:id="rId15"/>
    <p:sldId id="294" r:id="rId16"/>
    <p:sldId id="295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 伟" initials="刘" lastIdx="1" clrIdx="0"/>
  <p:cmAuthor id="3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1303"/>
    <a:srgbClr val="C7180B"/>
    <a:srgbClr val="E9210D"/>
    <a:srgbClr val="F93D3D"/>
    <a:srgbClr val="FF7373"/>
    <a:srgbClr val="FFA9A9"/>
    <a:srgbClr val="FA6060"/>
    <a:srgbClr val="F33925"/>
    <a:srgbClr val="C01A04"/>
    <a:srgbClr val="EA6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4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同步偏移：</a:t>
            </a:r>
            <a:r>
              <a:rPr lang="en-US" altLang="zh-CN" dirty="0" err="1"/>
              <a:t>EtherCAT</a:t>
            </a:r>
            <a:r>
              <a:rPr lang="zh-CN" altLang="en-US" dirty="0"/>
              <a:t>主站的</a:t>
            </a:r>
            <a:r>
              <a:rPr lang="en-US" altLang="zh-CN" dirty="0"/>
              <a:t>IEC</a:t>
            </a:r>
            <a:r>
              <a:rPr lang="zh-CN" altLang="en-US" dirty="0"/>
              <a:t>任务（</a:t>
            </a:r>
            <a:r>
              <a:rPr lang="en-US" altLang="zh-CN" dirty="0"/>
              <a:t>PLC</a:t>
            </a:r>
            <a:r>
              <a:rPr lang="zh-CN" altLang="en-US" dirty="0"/>
              <a:t>任务）的循环时间相对于参考时钟（一般为</a:t>
            </a:r>
            <a:r>
              <a:rPr lang="en-US" altLang="zh-CN" dirty="0"/>
              <a:t>SYNC0</a:t>
            </a:r>
            <a:r>
              <a:rPr lang="zh-CN" altLang="en-US" dirty="0"/>
              <a:t>同步中断）偏移的比例，范围为</a:t>
            </a:r>
            <a:r>
              <a:rPr lang="en-US" altLang="zh-CN" dirty="0"/>
              <a:t>-50%~50%,</a:t>
            </a:r>
            <a:r>
              <a:rPr lang="zh-CN" altLang="en-US" dirty="0"/>
              <a:t>默认值为 </a:t>
            </a:r>
            <a:r>
              <a:rPr lang="en-US" altLang="zh-CN" dirty="0"/>
              <a:t>30%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LCT logo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48825" y="365125"/>
            <a:ext cx="2223770" cy="586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1.png"/><Relationship Id="rId15" Type="http://schemas.openxmlformats.org/officeDocument/2006/relationships/tags" Target="../tags/tag2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LCT logo1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648825" y="365125"/>
            <a:ext cx="2223770" cy="5861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emf"/><Relationship Id="rId8" Type="http://schemas.openxmlformats.org/officeDocument/2006/relationships/image" Target="../media/image22.png"/><Relationship Id="rId7" Type="http://schemas.openxmlformats.org/officeDocument/2006/relationships/image" Target="../media/image20.emf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9.emf"/><Relationship Id="rId3" Type="http://schemas.openxmlformats.org/officeDocument/2006/relationships/image" Target="../media/image45.png"/><Relationship Id="rId20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19" Type="http://schemas.openxmlformats.org/officeDocument/2006/relationships/image" Target="../media/image53.png"/><Relationship Id="rId18" Type="http://schemas.openxmlformats.org/officeDocument/2006/relationships/image" Target="../media/image52.png"/><Relationship Id="rId17" Type="http://schemas.openxmlformats.org/officeDocument/2006/relationships/image" Target="../media/image51.png"/><Relationship Id="rId16" Type="http://schemas.openxmlformats.org/officeDocument/2006/relationships/image" Target="../media/image34.png"/><Relationship Id="rId15" Type="http://schemas.openxmlformats.org/officeDocument/2006/relationships/image" Target="../media/image36.png"/><Relationship Id="rId14" Type="http://schemas.openxmlformats.org/officeDocument/2006/relationships/image" Target="../media/image50.png"/><Relationship Id="rId13" Type="http://schemas.openxmlformats.org/officeDocument/2006/relationships/image" Target="../media/image49.png"/><Relationship Id="rId12" Type="http://schemas.openxmlformats.org/officeDocument/2006/relationships/image" Target="../media/image48.png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1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9" Type="http://schemas.openxmlformats.org/officeDocument/2006/relationships/slideLayout" Target="../slideLayouts/slideLayout13.xml"/><Relationship Id="rId18" Type="http://schemas.openxmlformats.org/officeDocument/2006/relationships/image" Target="../media/image36.png"/><Relationship Id="rId17" Type="http://schemas.openxmlformats.org/officeDocument/2006/relationships/image" Target="../media/image35.png"/><Relationship Id="rId16" Type="http://schemas.openxmlformats.org/officeDocument/2006/relationships/image" Target="../media/image34.png"/><Relationship Id="rId15" Type="http://schemas.openxmlformats.org/officeDocument/2006/relationships/image" Target="../media/image33.png"/><Relationship Id="rId14" Type="http://schemas.openxmlformats.org/officeDocument/2006/relationships/image" Target="../media/image32.png"/><Relationship Id="rId13" Type="http://schemas.openxmlformats.org/officeDocument/2006/relationships/image" Target="../media/image31.emf"/><Relationship Id="rId12" Type="http://schemas.openxmlformats.org/officeDocument/2006/relationships/image" Target="../media/image30.png"/><Relationship Id="rId11" Type="http://schemas.openxmlformats.org/officeDocument/2006/relationships/image" Target="../media/image29.emf"/><Relationship Id="rId10" Type="http://schemas.openxmlformats.org/officeDocument/2006/relationships/image" Target="../media/image28.png"/><Relationship Id="rId1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211475" y="2758847"/>
            <a:ext cx="3845560" cy="1143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矩形 95"/>
          <p:cNvSpPr/>
          <p:nvPr/>
        </p:nvSpPr>
        <p:spPr>
          <a:xfrm>
            <a:off x="123000" y="2838059"/>
            <a:ext cx="5690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凌臣</a:t>
            </a:r>
            <a:r>
              <a:rPr lang="en-US" altLang="zh-CN" sz="28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LC1200</a:t>
            </a:r>
            <a:r>
              <a:rPr lang="zh-CN" altLang="en-US" sz="28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系列</a:t>
            </a:r>
            <a:r>
              <a:rPr lang="en-US" altLang="zh-CN" sz="28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PLC</a:t>
            </a:r>
            <a:r>
              <a:rPr lang="zh-CN" altLang="en-US" sz="28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产品介绍</a:t>
            </a:r>
            <a:endParaRPr lang="zh-CN" altLang="en-US" sz="2800" b="1" spc="3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966736" y="1822396"/>
            <a:ext cx="22365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20</a:t>
            </a:r>
            <a:r>
              <a:rPr lang="en-US" sz="60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23</a:t>
            </a:r>
            <a:endParaRPr lang="en-US" sz="6000" b="1" spc="3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 descr="工业网络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9420" y="1209675"/>
            <a:ext cx="6314440" cy="44646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/>
          <p:cNvSpPr/>
          <p:nvPr/>
        </p:nvSpPr>
        <p:spPr>
          <a:xfrm>
            <a:off x="6476237" y="1431417"/>
            <a:ext cx="3810" cy="2340610"/>
          </a:xfrm>
          <a:custGeom>
            <a:avLst/>
            <a:gdLst/>
            <a:ahLst/>
            <a:cxnLst/>
            <a:rect l="l" t="t" r="r" b="b"/>
            <a:pathLst>
              <a:path w="3810" h="2340610">
                <a:moveTo>
                  <a:pt x="0" y="0"/>
                </a:moveTo>
                <a:lnTo>
                  <a:pt x="3555" y="2340229"/>
                </a:lnTo>
              </a:path>
            </a:pathLst>
          </a:custGeom>
          <a:ln w="12192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14"/>
          <p:cNvSpPr/>
          <p:nvPr/>
        </p:nvSpPr>
        <p:spPr>
          <a:xfrm>
            <a:off x="6476237" y="1431417"/>
            <a:ext cx="911860" cy="0"/>
          </a:xfrm>
          <a:custGeom>
            <a:avLst/>
            <a:gdLst/>
            <a:ahLst/>
            <a:cxnLst/>
            <a:rect l="l" t="t" r="r" b="b"/>
            <a:pathLst>
              <a:path w="911860">
                <a:moveTo>
                  <a:pt x="0" y="0"/>
                </a:moveTo>
                <a:lnTo>
                  <a:pt x="911605" y="0"/>
                </a:lnTo>
              </a:path>
            </a:pathLst>
          </a:custGeom>
          <a:ln w="12192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15"/>
          <p:cNvSpPr/>
          <p:nvPr/>
        </p:nvSpPr>
        <p:spPr>
          <a:xfrm>
            <a:off x="7544561" y="1202817"/>
            <a:ext cx="559435" cy="561340"/>
          </a:xfrm>
          <a:custGeom>
            <a:avLst/>
            <a:gdLst/>
            <a:ahLst/>
            <a:cxnLst/>
            <a:rect l="l" t="t" r="r" b="b"/>
            <a:pathLst>
              <a:path w="559435" h="561339">
                <a:moveTo>
                  <a:pt x="279653" y="0"/>
                </a:moveTo>
                <a:lnTo>
                  <a:pt x="234296" y="3671"/>
                </a:lnTo>
                <a:lnTo>
                  <a:pt x="191268" y="14301"/>
                </a:lnTo>
                <a:lnTo>
                  <a:pt x="151144" y="31310"/>
                </a:lnTo>
                <a:lnTo>
                  <a:pt x="114501" y="54120"/>
                </a:lnTo>
                <a:lnTo>
                  <a:pt x="81914" y="82153"/>
                </a:lnTo>
                <a:lnTo>
                  <a:pt x="53961" y="114830"/>
                </a:lnTo>
                <a:lnTo>
                  <a:pt x="31217" y="151573"/>
                </a:lnTo>
                <a:lnTo>
                  <a:pt x="14258" y="191804"/>
                </a:lnTo>
                <a:lnTo>
                  <a:pt x="3660" y="234944"/>
                </a:lnTo>
                <a:lnTo>
                  <a:pt x="0" y="280415"/>
                </a:lnTo>
                <a:lnTo>
                  <a:pt x="3660" y="325887"/>
                </a:lnTo>
                <a:lnTo>
                  <a:pt x="14258" y="369027"/>
                </a:lnTo>
                <a:lnTo>
                  <a:pt x="31217" y="409258"/>
                </a:lnTo>
                <a:lnTo>
                  <a:pt x="53961" y="446001"/>
                </a:lnTo>
                <a:lnTo>
                  <a:pt x="81914" y="478678"/>
                </a:lnTo>
                <a:lnTo>
                  <a:pt x="114501" y="506711"/>
                </a:lnTo>
                <a:lnTo>
                  <a:pt x="151144" y="529521"/>
                </a:lnTo>
                <a:lnTo>
                  <a:pt x="191268" y="546530"/>
                </a:lnTo>
                <a:lnTo>
                  <a:pt x="234296" y="557160"/>
                </a:lnTo>
                <a:lnTo>
                  <a:pt x="279653" y="560832"/>
                </a:lnTo>
                <a:lnTo>
                  <a:pt x="325011" y="557160"/>
                </a:lnTo>
                <a:lnTo>
                  <a:pt x="368039" y="546530"/>
                </a:lnTo>
                <a:lnTo>
                  <a:pt x="408163" y="529521"/>
                </a:lnTo>
                <a:lnTo>
                  <a:pt x="444806" y="506711"/>
                </a:lnTo>
                <a:lnTo>
                  <a:pt x="477393" y="478678"/>
                </a:lnTo>
                <a:lnTo>
                  <a:pt x="505346" y="446001"/>
                </a:lnTo>
                <a:lnTo>
                  <a:pt x="528090" y="409258"/>
                </a:lnTo>
                <a:lnTo>
                  <a:pt x="545049" y="369027"/>
                </a:lnTo>
                <a:lnTo>
                  <a:pt x="555647" y="325887"/>
                </a:lnTo>
                <a:lnTo>
                  <a:pt x="559307" y="280415"/>
                </a:lnTo>
                <a:lnTo>
                  <a:pt x="555647" y="234944"/>
                </a:lnTo>
                <a:lnTo>
                  <a:pt x="545049" y="191804"/>
                </a:lnTo>
                <a:lnTo>
                  <a:pt x="528090" y="151573"/>
                </a:lnTo>
                <a:lnTo>
                  <a:pt x="505346" y="114830"/>
                </a:lnTo>
                <a:lnTo>
                  <a:pt x="477392" y="82153"/>
                </a:lnTo>
                <a:lnTo>
                  <a:pt x="444806" y="54120"/>
                </a:lnTo>
                <a:lnTo>
                  <a:pt x="408163" y="31310"/>
                </a:lnTo>
                <a:lnTo>
                  <a:pt x="368039" y="14301"/>
                </a:lnTo>
                <a:lnTo>
                  <a:pt x="325011" y="3671"/>
                </a:lnTo>
                <a:lnTo>
                  <a:pt x="27965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16"/>
          <p:cNvSpPr/>
          <p:nvPr/>
        </p:nvSpPr>
        <p:spPr>
          <a:xfrm>
            <a:off x="7544561" y="1202817"/>
            <a:ext cx="559435" cy="561340"/>
          </a:xfrm>
          <a:custGeom>
            <a:avLst/>
            <a:gdLst/>
            <a:ahLst/>
            <a:cxnLst/>
            <a:rect l="l" t="t" r="r" b="b"/>
            <a:pathLst>
              <a:path w="559435" h="561339">
                <a:moveTo>
                  <a:pt x="0" y="280415"/>
                </a:moveTo>
                <a:lnTo>
                  <a:pt x="3660" y="234944"/>
                </a:lnTo>
                <a:lnTo>
                  <a:pt x="14258" y="191804"/>
                </a:lnTo>
                <a:lnTo>
                  <a:pt x="31217" y="151573"/>
                </a:lnTo>
                <a:lnTo>
                  <a:pt x="53961" y="114830"/>
                </a:lnTo>
                <a:lnTo>
                  <a:pt x="81914" y="82153"/>
                </a:lnTo>
                <a:lnTo>
                  <a:pt x="114501" y="54120"/>
                </a:lnTo>
                <a:lnTo>
                  <a:pt x="151144" y="31310"/>
                </a:lnTo>
                <a:lnTo>
                  <a:pt x="191268" y="14301"/>
                </a:lnTo>
                <a:lnTo>
                  <a:pt x="234296" y="3671"/>
                </a:lnTo>
                <a:lnTo>
                  <a:pt x="279653" y="0"/>
                </a:lnTo>
                <a:lnTo>
                  <a:pt x="325011" y="3671"/>
                </a:lnTo>
                <a:lnTo>
                  <a:pt x="368039" y="14301"/>
                </a:lnTo>
                <a:lnTo>
                  <a:pt x="408163" y="31310"/>
                </a:lnTo>
                <a:lnTo>
                  <a:pt x="444806" y="54120"/>
                </a:lnTo>
                <a:lnTo>
                  <a:pt x="477392" y="82153"/>
                </a:lnTo>
                <a:lnTo>
                  <a:pt x="505346" y="114830"/>
                </a:lnTo>
                <a:lnTo>
                  <a:pt x="528090" y="151573"/>
                </a:lnTo>
                <a:lnTo>
                  <a:pt x="545049" y="191804"/>
                </a:lnTo>
                <a:lnTo>
                  <a:pt x="555647" y="234944"/>
                </a:lnTo>
                <a:lnTo>
                  <a:pt x="559307" y="280415"/>
                </a:lnTo>
                <a:lnTo>
                  <a:pt x="555647" y="325887"/>
                </a:lnTo>
                <a:lnTo>
                  <a:pt x="545049" y="369027"/>
                </a:lnTo>
                <a:lnTo>
                  <a:pt x="528090" y="409258"/>
                </a:lnTo>
                <a:lnTo>
                  <a:pt x="505346" y="446001"/>
                </a:lnTo>
                <a:lnTo>
                  <a:pt x="477393" y="478678"/>
                </a:lnTo>
                <a:lnTo>
                  <a:pt x="444806" y="506711"/>
                </a:lnTo>
                <a:lnTo>
                  <a:pt x="408163" y="529521"/>
                </a:lnTo>
                <a:lnTo>
                  <a:pt x="368039" y="546530"/>
                </a:lnTo>
                <a:lnTo>
                  <a:pt x="325011" y="557160"/>
                </a:lnTo>
                <a:lnTo>
                  <a:pt x="279653" y="560832"/>
                </a:lnTo>
                <a:lnTo>
                  <a:pt x="234296" y="557160"/>
                </a:lnTo>
                <a:lnTo>
                  <a:pt x="191268" y="546530"/>
                </a:lnTo>
                <a:lnTo>
                  <a:pt x="151144" y="529521"/>
                </a:lnTo>
                <a:lnTo>
                  <a:pt x="114501" y="506711"/>
                </a:lnTo>
                <a:lnTo>
                  <a:pt x="81914" y="478678"/>
                </a:lnTo>
                <a:lnTo>
                  <a:pt x="53961" y="446001"/>
                </a:lnTo>
                <a:lnTo>
                  <a:pt x="31217" y="409258"/>
                </a:lnTo>
                <a:lnTo>
                  <a:pt x="14258" y="369027"/>
                </a:lnTo>
                <a:lnTo>
                  <a:pt x="3660" y="325887"/>
                </a:lnTo>
                <a:lnTo>
                  <a:pt x="0" y="280415"/>
                </a:lnTo>
                <a:close/>
              </a:path>
            </a:pathLst>
          </a:custGeom>
          <a:ln w="57912">
            <a:solidFill>
              <a:srgbClr val="E1EAF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17"/>
          <p:cNvSpPr/>
          <p:nvPr/>
        </p:nvSpPr>
        <p:spPr>
          <a:xfrm>
            <a:off x="7536942" y="3464432"/>
            <a:ext cx="559435" cy="561340"/>
          </a:xfrm>
          <a:custGeom>
            <a:avLst/>
            <a:gdLst/>
            <a:ahLst/>
            <a:cxnLst/>
            <a:rect l="l" t="t" r="r" b="b"/>
            <a:pathLst>
              <a:path w="559435" h="561339">
                <a:moveTo>
                  <a:pt x="279653" y="0"/>
                </a:moveTo>
                <a:lnTo>
                  <a:pt x="234296" y="3671"/>
                </a:lnTo>
                <a:lnTo>
                  <a:pt x="191268" y="14301"/>
                </a:lnTo>
                <a:lnTo>
                  <a:pt x="151144" y="31310"/>
                </a:lnTo>
                <a:lnTo>
                  <a:pt x="114501" y="54120"/>
                </a:lnTo>
                <a:lnTo>
                  <a:pt x="81914" y="82153"/>
                </a:lnTo>
                <a:lnTo>
                  <a:pt x="53961" y="114830"/>
                </a:lnTo>
                <a:lnTo>
                  <a:pt x="31217" y="151573"/>
                </a:lnTo>
                <a:lnTo>
                  <a:pt x="14258" y="191804"/>
                </a:lnTo>
                <a:lnTo>
                  <a:pt x="3660" y="234944"/>
                </a:lnTo>
                <a:lnTo>
                  <a:pt x="0" y="280415"/>
                </a:lnTo>
                <a:lnTo>
                  <a:pt x="3660" y="325887"/>
                </a:lnTo>
                <a:lnTo>
                  <a:pt x="14258" y="369027"/>
                </a:lnTo>
                <a:lnTo>
                  <a:pt x="31217" y="409258"/>
                </a:lnTo>
                <a:lnTo>
                  <a:pt x="53961" y="446001"/>
                </a:lnTo>
                <a:lnTo>
                  <a:pt x="81914" y="478678"/>
                </a:lnTo>
                <a:lnTo>
                  <a:pt x="114501" y="506711"/>
                </a:lnTo>
                <a:lnTo>
                  <a:pt x="151144" y="529521"/>
                </a:lnTo>
                <a:lnTo>
                  <a:pt x="191268" y="546530"/>
                </a:lnTo>
                <a:lnTo>
                  <a:pt x="234296" y="557160"/>
                </a:lnTo>
                <a:lnTo>
                  <a:pt x="279653" y="560831"/>
                </a:lnTo>
                <a:lnTo>
                  <a:pt x="325011" y="557160"/>
                </a:lnTo>
                <a:lnTo>
                  <a:pt x="368039" y="546530"/>
                </a:lnTo>
                <a:lnTo>
                  <a:pt x="408163" y="529521"/>
                </a:lnTo>
                <a:lnTo>
                  <a:pt x="444806" y="506711"/>
                </a:lnTo>
                <a:lnTo>
                  <a:pt x="477393" y="478678"/>
                </a:lnTo>
                <a:lnTo>
                  <a:pt x="505346" y="446001"/>
                </a:lnTo>
                <a:lnTo>
                  <a:pt x="528090" y="409258"/>
                </a:lnTo>
                <a:lnTo>
                  <a:pt x="545049" y="369027"/>
                </a:lnTo>
                <a:lnTo>
                  <a:pt x="555647" y="325887"/>
                </a:lnTo>
                <a:lnTo>
                  <a:pt x="559308" y="280415"/>
                </a:lnTo>
                <a:lnTo>
                  <a:pt x="555647" y="234944"/>
                </a:lnTo>
                <a:lnTo>
                  <a:pt x="545049" y="191804"/>
                </a:lnTo>
                <a:lnTo>
                  <a:pt x="528090" y="151573"/>
                </a:lnTo>
                <a:lnTo>
                  <a:pt x="505346" y="114830"/>
                </a:lnTo>
                <a:lnTo>
                  <a:pt x="477392" y="82153"/>
                </a:lnTo>
                <a:lnTo>
                  <a:pt x="444806" y="54120"/>
                </a:lnTo>
                <a:lnTo>
                  <a:pt x="408163" y="31310"/>
                </a:lnTo>
                <a:lnTo>
                  <a:pt x="368039" y="14301"/>
                </a:lnTo>
                <a:lnTo>
                  <a:pt x="325011" y="3671"/>
                </a:lnTo>
                <a:lnTo>
                  <a:pt x="27965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18"/>
          <p:cNvSpPr/>
          <p:nvPr/>
        </p:nvSpPr>
        <p:spPr>
          <a:xfrm>
            <a:off x="7544562" y="3464432"/>
            <a:ext cx="559435" cy="561340"/>
          </a:xfrm>
          <a:custGeom>
            <a:avLst/>
            <a:gdLst/>
            <a:ahLst/>
            <a:cxnLst/>
            <a:rect l="l" t="t" r="r" b="b"/>
            <a:pathLst>
              <a:path w="559435" h="561339">
                <a:moveTo>
                  <a:pt x="0" y="280415"/>
                </a:moveTo>
                <a:lnTo>
                  <a:pt x="3660" y="234944"/>
                </a:lnTo>
                <a:lnTo>
                  <a:pt x="14258" y="191804"/>
                </a:lnTo>
                <a:lnTo>
                  <a:pt x="31217" y="151573"/>
                </a:lnTo>
                <a:lnTo>
                  <a:pt x="53961" y="114830"/>
                </a:lnTo>
                <a:lnTo>
                  <a:pt x="81914" y="82153"/>
                </a:lnTo>
                <a:lnTo>
                  <a:pt x="114501" y="54120"/>
                </a:lnTo>
                <a:lnTo>
                  <a:pt x="151144" y="31310"/>
                </a:lnTo>
                <a:lnTo>
                  <a:pt x="191268" y="14301"/>
                </a:lnTo>
                <a:lnTo>
                  <a:pt x="234296" y="3671"/>
                </a:lnTo>
                <a:lnTo>
                  <a:pt x="279653" y="0"/>
                </a:lnTo>
                <a:lnTo>
                  <a:pt x="325011" y="3671"/>
                </a:lnTo>
                <a:lnTo>
                  <a:pt x="368039" y="14301"/>
                </a:lnTo>
                <a:lnTo>
                  <a:pt x="408163" y="31310"/>
                </a:lnTo>
                <a:lnTo>
                  <a:pt x="444806" y="54120"/>
                </a:lnTo>
                <a:lnTo>
                  <a:pt x="477392" y="82153"/>
                </a:lnTo>
                <a:lnTo>
                  <a:pt x="505346" y="114830"/>
                </a:lnTo>
                <a:lnTo>
                  <a:pt x="528090" y="151573"/>
                </a:lnTo>
                <a:lnTo>
                  <a:pt x="545049" y="191804"/>
                </a:lnTo>
                <a:lnTo>
                  <a:pt x="555647" y="234944"/>
                </a:lnTo>
                <a:lnTo>
                  <a:pt x="559308" y="280415"/>
                </a:lnTo>
                <a:lnTo>
                  <a:pt x="555647" y="325887"/>
                </a:lnTo>
                <a:lnTo>
                  <a:pt x="545049" y="369027"/>
                </a:lnTo>
                <a:lnTo>
                  <a:pt x="528090" y="409258"/>
                </a:lnTo>
                <a:lnTo>
                  <a:pt x="505346" y="446001"/>
                </a:lnTo>
                <a:lnTo>
                  <a:pt x="477393" y="478678"/>
                </a:lnTo>
                <a:lnTo>
                  <a:pt x="444806" y="506711"/>
                </a:lnTo>
                <a:lnTo>
                  <a:pt x="408163" y="529521"/>
                </a:lnTo>
                <a:lnTo>
                  <a:pt x="368039" y="546530"/>
                </a:lnTo>
                <a:lnTo>
                  <a:pt x="325011" y="557160"/>
                </a:lnTo>
                <a:lnTo>
                  <a:pt x="279653" y="560831"/>
                </a:lnTo>
                <a:lnTo>
                  <a:pt x="234296" y="557160"/>
                </a:lnTo>
                <a:lnTo>
                  <a:pt x="191268" y="546530"/>
                </a:lnTo>
                <a:lnTo>
                  <a:pt x="151144" y="529521"/>
                </a:lnTo>
                <a:lnTo>
                  <a:pt x="114501" y="506711"/>
                </a:lnTo>
                <a:lnTo>
                  <a:pt x="81914" y="478678"/>
                </a:lnTo>
                <a:lnTo>
                  <a:pt x="53961" y="446001"/>
                </a:lnTo>
                <a:lnTo>
                  <a:pt x="31217" y="409258"/>
                </a:lnTo>
                <a:lnTo>
                  <a:pt x="14258" y="369027"/>
                </a:lnTo>
                <a:lnTo>
                  <a:pt x="3660" y="325887"/>
                </a:lnTo>
                <a:lnTo>
                  <a:pt x="0" y="280415"/>
                </a:lnTo>
                <a:close/>
              </a:path>
            </a:pathLst>
          </a:custGeom>
          <a:ln w="57912">
            <a:solidFill>
              <a:srgbClr val="E1EAF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19"/>
          <p:cNvSpPr/>
          <p:nvPr/>
        </p:nvSpPr>
        <p:spPr>
          <a:xfrm>
            <a:off x="7559801" y="2341244"/>
            <a:ext cx="561340" cy="561340"/>
          </a:xfrm>
          <a:custGeom>
            <a:avLst/>
            <a:gdLst/>
            <a:ahLst/>
            <a:cxnLst/>
            <a:rect l="l" t="t" r="r" b="b"/>
            <a:pathLst>
              <a:path w="561339" h="561339">
                <a:moveTo>
                  <a:pt x="280415" y="0"/>
                </a:moveTo>
                <a:lnTo>
                  <a:pt x="234944" y="3671"/>
                </a:lnTo>
                <a:lnTo>
                  <a:pt x="191804" y="14301"/>
                </a:lnTo>
                <a:lnTo>
                  <a:pt x="151573" y="31310"/>
                </a:lnTo>
                <a:lnTo>
                  <a:pt x="114830" y="54120"/>
                </a:lnTo>
                <a:lnTo>
                  <a:pt x="82153" y="82153"/>
                </a:lnTo>
                <a:lnTo>
                  <a:pt x="54120" y="114830"/>
                </a:lnTo>
                <a:lnTo>
                  <a:pt x="31310" y="151573"/>
                </a:lnTo>
                <a:lnTo>
                  <a:pt x="14301" y="191804"/>
                </a:lnTo>
                <a:lnTo>
                  <a:pt x="3671" y="234944"/>
                </a:lnTo>
                <a:lnTo>
                  <a:pt x="0" y="280415"/>
                </a:lnTo>
                <a:lnTo>
                  <a:pt x="3671" y="325887"/>
                </a:lnTo>
                <a:lnTo>
                  <a:pt x="14301" y="369027"/>
                </a:lnTo>
                <a:lnTo>
                  <a:pt x="31310" y="409258"/>
                </a:lnTo>
                <a:lnTo>
                  <a:pt x="54120" y="446001"/>
                </a:lnTo>
                <a:lnTo>
                  <a:pt x="82153" y="478678"/>
                </a:lnTo>
                <a:lnTo>
                  <a:pt x="114830" y="506711"/>
                </a:lnTo>
                <a:lnTo>
                  <a:pt x="151573" y="529521"/>
                </a:lnTo>
                <a:lnTo>
                  <a:pt x="191804" y="546530"/>
                </a:lnTo>
                <a:lnTo>
                  <a:pt x="234944" y="557160"/>
                </a:lnTo>
                <a:lnTo>
                  <a:pt x="280415" y="560832"/>
                </a:lnTo>
                <a:lnTo>
                  <a:pt x="325887" y="557160"/>
                </a:lnTo>
                <a:lnTo>
                  <a:pt x="369027" y="546530"/>
                </a:lnTo>
                <a:lnTo>
                  <a:pt x="409258" y="529521"/>
                </a:lnTo>
                <a:lnTo>
                  <a:pt x="446001" y="506711"/>
                </a:lnTo>
                <a:lnTo>
                  <a:pt x="478678" y="478678"/>
                </a:lnTo>
                <a:lnTo>
                  <a:pt x="506711" y="446001"/>
                </a:lnTo>
                <a:lnTo>
                  <a:pt x="529521" y="409258"/>
                </a:lnTo>
                <a:lnTo>
                  <a:pt x="546530" y="369027"/>
                </a:lnTo>
                <a:lnTo>
                  <a:pt x="557160" y="325887"/>
                </a:lnTo>
                <a:lnTo>
                  <a:pt x="560832" y="280415"/>
                </a:lnTo>
                <a:lnTo>
                  <a:pt x="557160" y="234944"/>
                </a:lnTo>
                <a:lnTo>
                  <a:pt x="546530" y="191804"/>
                </a:lnTo>
                <a:lnTo>
                  <a:pt x="529521" y="151573"/>
                </a:lnTo>
                <a:lnTo>
                  <a:pt x="506711" y="114830"/>
                </a:lnTo>
                <a:lnTo>
                  <a:pt x="478678" y="82153"/>
                </a:lnTo>
                <a:lnTo>
                  <a:pt x="446001" y="54120"/>
                </a:lnTo>
                <a:lnTo>
                  <a:pt x="409258" y="31310"/>
                </a:lnTo>
                <a:lnTo>
                  <a:pt x="369027" y="14301"/>
                </a:lnTo>
                <a:lnTo>
                  <a:pt x="325887" y="3671"/>
                </a:lnTo>
                <a:lnTo>
                  <a:pt x="28041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20"/>
          <p:cNvSpPr/>
          <p:nvPr/>
        </p:nvSpPr>
        <p:spPr>
          <a:xfrm>
            <a:off x="7559801" y="2338069"/>
            <a:ext cx="561340" cy="561340"/>
          </a:xfrm>
          <a:custGeom>
            <a:avLst/>
            <a:gdLst/>
            <a:ahLst/>
            <a:cxnLst/>
            <a:rect l="l" t="t" r="r" b="b"/>
            <a:pathLst>
              <a:path w="561339" h="561339">
                <a:moveTo>
                  <a:pt x="560832" y="280415"/>
                </a:moveTo>
                <a:lnTo>
                  <a:pt x="557160" y="234944"/>
                </a:lnTo>
                <a:lnTo>
                  <a:pt x="546530" y="191804"/>
                </a:lnTo>
                <a:lnTo>
                  <a:pt x="529521" y="151573"/>
                </a:lnTo>
                <a:lnTo>
                  <a:pt x="506711" y="114830"/>
                </a:lnTo>
                <a:lnTo>
                  <a:pt x="478678" y="82153"/>
                </a:lnTo>
                <a:lnTo>
                  <a:pt x="446001" y="54120"/>
                </a:lnTo>
                <a:lnTo>
                  <a:pt x="409258" y="31310"/>
                </a:lnTo>
                <a:lnTo>
                  <a:pt x="369027" y="14301"/>
                </a:lnTo>
                <a:lnTo>
                  <a:pt x="325887" y="3671"/>
                </a:lnTo>
                <a:lnTo>
                  <a:pt x="280415" y="0"/>
                </a:lnTo>
                <a:lnTo>
                  <a:pt x="234944" y="3671"/>
                </a:lnTo>
                <a:lnTo>
                  <a:pt x="191804" y="14301"/>
                </a:lnTo>
                <a:lnTo>
                  <a:pt x="151573" y="31310"/>
                </a:lnTo>
                <a:lnTo>
                  <a:pt x="114830" y="54120"/>
                </a:lnTo>
                <a:lnTo>
                  <a:pt x="82153" y="82153"/>
                </a:lnTo>
                <a:lnTo>
                  <a:pt x="54120" y="114830"/>
                </a:lnTo>
                <a:lnTo>
                  <a:pt x="31310" y="151573"/>
                </a:lnTo>
                <a:lnTo>
                  <a:pt x="14301" y="191804"/>
                </a:lnTo>
                <a:lnTo>
                  <a:pt x="3671" y="234944"/>
                </a:lnTo>
                <a:lnTo>
                  <a:pt x="0" y="280415"/>
                </a:lnTo>
                <a:lnTo>
                  <a:pt x="3671" y="325887"/>
                </a:lnTo>
                <a:lnTo>
                  <a:pt x="14301" y="369027"/>
                </a:lnTo>
                <a:lnTo>
                  <a:pt x="31310" y="409258"/>
                </a:lnTo>
                <a:lnTo>
                  <a:pt x="54120" y="446001"/>
                </a:lnTo>
                <a:lnTo>
                  <a:pt x="82153" y="478678"/>
                </a:lnTo>
                <a:lnTo>
                  <a:pt x="114830" y="506711"/>
                </a:lnTo>
                <a:lnTo>
                  <a:pt x="151573" y="529521"/>
                </a:lnTo>
                <a:lnTo>
                  <a:pt x="191804" y="546530"/>
                </a:lnTo>
                <a:lnTo>
                  <a:pt x="234944" y="557160"/>
                </a:lnTo>
                <a:lnTo>
                  <a:pt x="280415" y="560832"/>
                </a:lnTo>
                <a:lnTo>
                  <a:pt x="325887" y="557160"/>
                </a:lnTo>
                <a:lnTo>
                  <a:pt x="369027" y="546530"/>
                </a:lnTo>
                <a:lnTo>
                  <a:pt x="409258" y="529521"/>
                </a:lnTo>
                <a:lnTo>
                  <a:pt x="446001" y="506711"/>
                </a:lnTo>
                <a:lnTo>
                  <a:pt x="478678" y="478678"/>
                </a:lnTo>
                <a:lnTo>
                  <a:pt x="506711" y="446001"/>
                </a:lnTo>
                <a:lnTo>
                  <a:pt x="529521" y="409258"/>
                </a:lnTo>
                <a:lnTo>
                  <a:pt x="546530" y="369027"/>
                </a:lnTo>
                <a:lnTo>
                  <a:pt x="557160" y="325887"/>
                </a:lnTo>
                <a:lnTo>
                  <a:pt x="560832" y="280415"/>
                </a:lnTo>
                <a:close/>
              </a:path>
            </a:pathLst>
          </a:custGeom>
          <a:ln w="57912">
            <a:solidFill>
              <a:srgbClr val="C7E2F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24"/>
          <p:cNvSpPr txBox="1"/>
          <p:nvPr/>
        </p:nvSpPr>
        <p:spPr>
          <a:xfrm>
            <a:off x="8153400" y="2428240"/>
            <a:ext cx="2157730" cy="396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sz="2500" spc="-10" dirty="0">
                <a:latin typeface="宋体" panose="02010600030101010101" pitchFamily="2" charset="-122"/>
                <a:cs typeface="宋体" panose="02010600030101010101" pitchFamily="2" charset="-122"/>
              </a:rPr>
              <a:t>容易维护</a:t>
            </a:r>
            <a:endParaRPr lang="zh-CN" sz="2500" spc="-1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object 25"/>
          <p:cNvSpPr txBox="1"/>
          <p:nvPr/>
        </p:nvSpPr>
        <p:spPr>
          <a:xfrm>
            <a:off x="8182610" y="1255395"/>
            <a:ext cx="2633980" cy="396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sz="2500" spc="-5" dirty="0">
                <a:latin typeface="宋体" panose="02010600030101010101" pitchFamily="2" charset="-122"/>
                <a:cs typeface="宋体" panose="02010600030101010101" pitchFamily="2" charset="-122"/>
              </a:rPr>
              <a:t>基于</a:t>
            </a:r>
            <a:r>
              <a:rPr lang="en-US" altLang="zh-CN" sz="2500" spc="-5" dirty="0">
                <a:latin typeface="宋体" panose="02010600030101010101" pitchFamily="2" charset="-122"/>
                <a:cs typeface="宋体" panose="02010600030101010101" pitchFamily="2" charset="-122"/>
              </a:rPr>
              <a:t>CODEYSY</a:t>
            </a:r>
            <a:r>
              <a:rPr lang="zh-CN" altLang="en-US" sz="2500" spc="-5" dirty="0">
                <a:latin typeface="宋体" panose="02010600030101010101" pitchFamily="2" charset="-122"/>
                <a:cs typeface="宋体" panose="02010600030101010101" pitchFamily="2" charset="-122"/>
              </a:rPr>
              <a:t>平台</a:t>
            </a:r>
            <a:endParaRPr lang="zh-CN" altLang="en-US" sz="25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object 26"/>
          <p:cNvSpPr txBox="1"/>
          <p:nvPr/>
        </p:nvSpPr>
        <p:spPr>
          <a:xfrm>
            <a:off x="8137525" y="3518535"/>
            <a:ext cx="1720850" cy="396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altLang="zh-CN" sz="2500">
                <a:latin typeface="宋体" panose="02010600030101010101" pitchFamily="2" charset="-122"/>
                <a:cs typeface="宋体" panose="02010600030101010101" pitchFamily="2" charset="-122"/>
              </a:rPr>
              <a:t>IO</a:t>
            </a:r>
            <a:r>
              <a:rPr lang="zh-CN" altLang="en-US" sz="2500">
                <a:latin typeface="宋体" panose="02010600030101010101" pitchFamily="2" charset="-122"/>
                <a:cs typeface="宋体" panose="02010600030101010101" pitchFamily="2" charset="-122"/>
              </a:rPr>
              <a:t>通用性好</a:t>
            </a:r>
            <a:endParaRPr lang="zh-CN" altLang="en-US" sz="2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object 27"/>
          <p:cNvSpPr/>
          <p:nvPr/>
        </p:nvSpPr>
        <p:spPr>
          <a:xfrm>
            <a:off x="5777230" y="2538348"/>
            <a:ext cx="698500" cy="127000"/>
          </a:xfrm>
          <a:custGeom>
            <a:avLst/>
            <a:gdLst/>
            <a:ahLst/>
            <a:cxnLst/>
            <a:rect l="l" t="t" r="r" b="b"/>
            <a:pathLst>
              <a:path w="698500" h="127000">
                <a:moveTo>
                  <a:pt x="63500" y="0"/>
                </a:move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4992" y="88209"/>
                </a:lnTo>
                <a:lnTo>
                  <a:pt x="18605" y="108394"/>
                </a:lnTo>
                <a:lnTo>
                  <a:pt x="38790" y="122007"/>
                </a:lnTo>
                <a:lnTo>
                  <a:pt x="63500" y="127000"/>
                </a:lnTo>
                <a:lnTo>
                  <a:pt x="88209" y="122007"/>
                </a:lnTo>
                <a:lnTo>
                  <a:pt x="108394" y="108394"/>
                </a:lnTo>
                <a:lnTo>
                  <a:pt x="122007" y="88209"/>
                </a:lnTo>
                <a:lnTo>
                  <a:pt x="125716" y="69850"/>
                </a:lnTo>
                <a:lnTo>
                  <a:pt x="63500" y="69850"/>
                </a:lnTo>
                <a:lnTo>
                  <a:pt x="63500" y="57150"/>
                </a:lnTo>
                <a:lnTo>
                  <a:pt x="125716" y="57150"/>
                </a:lnTo>
                <a:lnTo>
                  <a:pt x="122007" y="38790"/>
                </a:lnTo>
                <a:lnTo>
                  <a:pt x="108394" y="18605"/>
                </a:lnTo>
                <a:lnTo>
                  <a:pt x="88209" y="4992"/>
                </a:lnTo>
                <a:lnTo>
                  <a:pt x="63500" y="0"/>
                </a:lnTo>
                <a:close/>
              </a:path>
              <a:path w="698500" h="127000">
                <a:moveTo>
                  <a:pt x="125716" y="57150"/>
                </a:moveTo>
                <a:lnTo>
                  <a:pt x="63500" y="57150"/>
                </a:lnTo>
                <a:lnTo>
                  <a:pt x="63500" y="69850"/>
                </a:lnTo>
                <a:lnTo>
                  <a:pt x="125716" y="69850"/>
                </a:lnTo>
                <a:lnTo>
                  <a:pt x="127000" y="63500"/>
                </a:lnTo>
                <a:lnTo>
                  <a:pt x="125716" y="57150"/>
                </a:lnTo>
                <a:close/>
              </a:path>
              <a:path w="698500" h="127000">
                <a:moveTo>
                  <a:pt x="698500" y="57150"/>
                </a:moveTo>
                <a:lnTo>
                  <a:pt x="125716" y="57150"/>
                </a:lnTo>
                <a:lnTo>
                  <a:pt x="127000" y="63500"/>
                </a:lnTo>
                <a:lnTo>
                  <a:pt x="125716" y="69850"/>
                </a:lnTo>
                <a:lnTo>
                  <a:pt x="698500" y="69850"/>
                </a:lnTo>
                <a:lnTo>
                  <a:pt x="698500" y="5715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33"/>
          <p:cNvSpPr/>
          <p:nvPr/>
        </p:nvSpPr>
        <p:spPr>
          <a:xfrm>
            <a:off x="6474713" y="2601848"/>
            <a:ext cx="911860" cy="0"/>
          </a:xfrm>
          <a:custGeom>
            <a:avLst/>
            <a:gdLst/>
            <a:ahLst/>
            <a:cxnLst/>
            <a:rect l="l" t="t" r="r" b="b"/>
            <a:pathLst>
              <a:path w="911860">
                <a:moveTo>
                  <a:pt x="0" y="0"/>
                </a:moveTo>
                <a:lnTo>
                  <a:pt x="911605" y="0"/>
                </a:lnTo>
              </a:path>
            </a:pathLst>
          </a:custGeom>
          <a:ln w="12192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34"/>
          <p:cNvSpPr/>
          <p:nvPr/>
        </p:nvSpPr>
        <p:spPr>
          <a:xfrm>
            <a:off x="6476237" y="3772280"/>
            <a:ext cx="911860" cy="0"/>
          </a:xfrm>
          <a:custGeom>
            <a:avLst/>
            <a:gdLst/>
            <a:ahLst/>
            <a:cxnLst/>
            <a:rect l="l" t="t" r="r" b="b"/>
            <a:pathLst>
              <a:path w="911860">
                <a:moveTo>
                  <a:pt x="0" y="0"/>
                </a:moveTo>
                <a:lnTo>
                  <a:pt x="911605" y="0"/>
                </a:lnTo>
              </a:path>
            </a:pathLst>
          </a:custGeom>
          <a:ln w="12192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7" name="图片 16" descr="w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2380" y="1183640"/>
            <a:ext cx="556895" cy="1116330"/>
          </a:xfrm>
          <a:prstGeom prst="rect">
            <a:avLst/>
          </a:prstGeom>
        </p:spPr>
      </p:pic>
      <p:pic>
        <p:nvPicPr>
          <p:cNvPr id="18" name="图片 17" descr="w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1510" y="1183640"/>
            <a:ext cx="556895" cy="1116330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039669" y="330555"/>
            <a:ext cx="585501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搭配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LC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LD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系列模块解决方案</a:t>
            </a:r>
            <a:endParaRPr lang="zh-CN" altLang="en-US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object 10"/>
          <p:cNvSpPr txBox="1"/>
          <p:nvPr/>
        </p:nvSpPr>
        <p:spPr>
          <a:xfrm>
            <a:off x="6387464" y="4176572"/>
            <a:ext cx="5099685" cy="12454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7815" marR="5080" indent="-285750">
              <a:lnSpc>
                <a:spcPct val="116000"/>
              </a:lnSpc>
              <a:spcBef>
                <a:spcPts val="95"/>
              </a:spcBef>
              <a:buFont typeface="Wingdings" panose="05000000000000000000" pitchFamily="2" charset="2"/>
              <a:buChar char="u"/>
            </a:pPr>
            <a:r>
              <a:rPr lang="en-US" altLang="zh-CN" sz="135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135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嵌入式</a:t>
            </a:r>
            <a:r>
              <a:rPr sz="135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r>
              <a:rPr sz="1350" spc="-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子</a:t>
            </a:r>
            <a:r>
              <a:rPr sz="135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850" b="1" spc="20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免螺丝</a:t>
            </a:r>
            <a:r>
              <a:rPr lang="zh-CN" sz="13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安装</a:t>
            </a:r>
            <a:r>
              <a:rPr sz="13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 </a:t>
            </a:r>
            <a:r>
              <a:rPr lang="zh-CN" sz="135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插线</a:t>
            </a:r>
            <a:r>
              <a:rPr lang="zh-CN" b="1" spc="5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快</a:t>
            </a:r>
            <a:r>
              <a:rPr lang="zh-CN" sz="135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  <a:endParaRPr lang="en-US" altLang="zh-CN" sz="1350" spc="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7815" marR="5080" indent="-285750" algn="l">
              <a:lnSpc>
                <a:spcPct val="116000"/>
              </a:lnSpc>
              <a:spcBef>
                <a:spcPts val="95"/>
              </a:spcBef>
              <a:buClrTx/>
              <a:buSzTx/>
              <a:buFont typeface="Wingdings" panose="05000000000000000000" pitchFamily="2" charset="2"/>
              <a:buChar char="u"/>
            </a:pPr>
            <a:r>
              <a:rPr lang="zh-CN" altLang="en-US" sz="135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刀片式</a:t>
            </a:r>
            <a:r>
              <a:rPr lang="en-US" altLang="zh-CN" sz="135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IO</a:t>
            </a:r>
            <a:r>
              <a:rPr lang="zh-CN" altLang="en-US" sz="135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，垂直插拔，与我司的</a:t>
            </a:r>
            <a:r>
              <a:rPr lang="en-US" altLang="zh-CN" sz="2000" b="1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LCT</a:t>
            </a:r>
            <a:r>
              <a:rPr lang="zh-CN" altLang="en-US" sz="2000" b="1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000" b="1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IO</a:t>
            </a:r>
            <a:r>
              <a:rPr lang="zh-CN" altLang="en-US" sz="200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350" b="1" spc="5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模块通用</a:t>
            </a:r>
            <a:r>
              <a:rPr lang="zh-CN" altLang="en-US" sz="135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 </a:t>
            </a:r>
            <a:endParaRPr lang="zh-CN" altLang="en-US" sz="1350" spc="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 algn="l">
              <a:lnSpc>
                <a:spcPct val="116000"/>
              </a:lnSpc>
              <a:spcBef>
                <a:spcPts val="95"/>
              </a:spcBef>
              <a:buClrTx/>
              <a:buSzTx/>
            </a:pPr>
            <a:r>
              <a:rPr lang="zh-CN" altLang="en-US" sz="135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实现</a:t>
            </a:r>
            <a:r>
              <a:rPr lang="zh-CN" altLang="en-US" sz="1600" b="1" spc="5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快速拆卸</a:t>
            </a:r>
            <a:r>
              <a:rPr lang="zh-CN" altLang="en-US" sz="1350" spc="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替换</a:t>
            </a:r>
            <a:endParaRPr lang="zh-CN" altLang="en-US" sz="1350" spc="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25450" marR="5080" indent="-413385">
              <a:lnSpc>
                <a:spcPct val="116000"/>
              </a:lnSpc>
              <a:spcBef>
                <a:spcPts val="95"/>
              </a:spcBef>
              <a:buFont typeface="Wingdings" panose="05000000000000000000" charset="0"/>
              <a:buChar char="ü"/>
            </a:pPr>
            <a:endParaRPr lang="zh-CN" sz="1350" spc="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672237" y="3914775"/>
            <a:ext cx="4218024" cy="2276475"/>
            <a:chOff x="2509519" y="4264660"/>
            <a:chExt cx="3670301" cy="1806765"/>
          </a:xfrm>
        </p:grpSpPr>
        <p:pic>
          <p:nvPicPr>
            <p:cNvPr id="25" name="图片 24" descr="d649250fecc037921a4127b90c3fe1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3190" y="4281170"/>
              <a:ext cx="2498725" cy="1790255"/>
            </a:xfrm>
            <a:prstGeom prst="rect">
              <a:avLst/>
            </a:prstGeom>
          </p:spPr>
        </p:pic>
        <p:pic>
          <p:nvPicPr>
            <p:cNvPr id="26" name="图片 25" descr="d649250fecc037921a4127b90c3fe1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0690" y="4280535"/>
              <a:ext cx="2498725" cy="1790255"/>
            </a:xfrm>
            <a:prstGeom prst="rect">
              <a:avLst/>
            </a:prstGeom>
          </p:spPr>
        </p:pic>
        <p:sp>
          <p:nvSpPr>
            <p:cNvPr id="27" name="object 33"/>
            <p:cNvSpPr/>
            <p:nvPr/>
          </p:nvSpPr>
          <p:spPr>
            <a:xfrm>
              <a:off x="3335782" y="5305043"/>
              <a:ext cx="73263" cy="725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/>
          </p:txBody>
        </p:sp>
        <p:sp>
          <p:nvSpPr>
            <p:cNvPr id="28" name="object 34"/>
            <p:cNvSpPr/>
            <p:nvPr/>
          </p:nvSpPr>
          <p:spPr>
            <a:xfrm>
              <a:off x="3477513" y="5305043"/>
              <a:ext cx="73263" cy="725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/>
          </p:txBody>
        </p:sp>
        <p:sp>
          <p:nvSpPr>
            <p:cNvPr id="29" name="object 35"/>
            <p:cNvSpPr/>
            <p:nvPr/>
          </p:nvSpPr>
          <p:spPr>
            <a:xfrm>
              <a:off x="3613148" y="5305043"/>
              <a:ext cx="71737" cy="725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/>
          </p:txBody>
        </p:sp>
        <p:pic>
          <p:nvPicPr>
            <p:cNvPr id="30" name="图片 29" descr="d649250fecc037921a4127b90c3fe1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35655" y="4281170"/>
              <a:ext cx="2494915" cy="1787525"/>
            </a:xfrm>
            <a:prstGeom prst="rect">
              <a:avLst/>
            </a:prstGeom>
          </p:spPr>
        </p:pic>
        <p:pic>
          <p:nvPicPr>
            <p:cNvPr id="31" name="图片 30" descr="d649250fecc037921a4127b90c3fe1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4905" y="4264660"/>
              <a:ext cx="2494915" cy="1787525"/>
            </a:xfrm>
            <a:prstGeom prst="rect">
              <a:avLst/>
            </a:prstGeom>
          </p:spPr>
        </p:pic>
        <p:graphicFrame>
          <p:nvGraphicFramePr>
            <p:cNvPr id="32" name="对象 31"/>
            <p:cNvGraphicFramePr/>
            <p:nvPr/>
          </p:nvGraphicFramePr>
          <p:xfrm>
            <a:off x="2509519" y="4438650"/>
            <a:ext cx="702111" cy="1490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0" name="" r:id="rId3" imgW="4572000" imgH="9184640" progId="Photoshop.Image.12">
                    <p:embed/>
                  </p:oleObj>
                </mc:Choice>
                <mc:Fallback>
                  <p:oleObj name="" r:id="rId3" imgW="4572000" imgH="9184640" progId="Photoshop.Image.12">
                    <p:embed/>
                    <p:pic>
                      <p:nvPicPr>
                        <p:cNvPr id="0" name="对象 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509519" y="4438650"/>
                          <a:ext cx="702111" cy="14903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9" y="845548"/>
            <a:ext cx="3595555" cy="179777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2" y="2538348"/>
            <a:ext cx="3541117" cy="1618166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990600" y="2036860"/>
            <a:ext cx="858241" cy="1399950"/>
            <a:chOff x="990600" y="2703610"/>
            <a:chExt cx="858241" cy="1399950"/>
          </a:xfrm>
        </p:grpSpPr>
        <p:cxnSp>
          <p:nvCxnSpPr>
            <p:cNvPr id="41" name="连接符: 肘形 40"/>
            <p:cNvCxnSpPr/>
            <p:nvPr/>
          </p:nvCxnSpPr>
          <p:spPr>
            <a:xfrm rot="5400000">
              <a:off x="721718" y="2975485"/>
              <a:ext cx="1398997" cy="855248"/>
            </a:xfrm>
            <a:prstGeom prst="bentConnector3">
              <a:avLst>
                <a:gd name="adj1" fmla="val 323"/>
              </a:avLst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990600" y="4103560"/>
              <a:ext cx="811642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1" name="组合 60"/>
          <p:cNvGrpSpPr/>
          <p:nvPr/>
        </p:nvGrpSpPr>
        <p:grpSpPr>
          <a:xfrm>
            <a:off x="1030958" y="3716655"/>
            <a:ext cx="878304" cy="954852"/>
            <a:chOff x="1030958" y="4383405"/>
            <a:chExt cx="878304" cy="954852"/>
          </a:xfrm>
        </p:grpSpPr>
        <p:cxnSp>
          <p:nvCxnSpPr>
            <p:cNvPr id="51" name="连接符: 肘形 50"/>
            <p:cNvCxnSpPr/>
            <p:nvPr/>
          </p:nvCxnSpPr>
          <p:spPr>
            <a:xfrm rot="16200000" flipH="1">
              <a:off x="997040" y="4426034"/>
              <a:ext cx="954852" cy="869593"/>
            </a:xfrm>
            <a:prstGeom prst="bentConnector3">
              <a:avLst>
                <a:gd name="adj1" fmla="val 99212"/>
              </a:avLst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1030958" y="4383405"/>
              <a:ext cx="72799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图片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8" y="1815982"/>
            <a:ext cx="919037" cy="207373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7" y="3526832"/>
            <a:ext cx="919037" cy="207373"/>
          </a:xfrm>
          <a:prstGeom prst="rect">
            <a:avLst/>
          </a:prstGeom>
        </p:spPr>
      </p:pic>
      <p:sp>
        <p:nvSpPr>
          <p:cNvPr id="66" name="文本框 65"/>
          <p:cNvSpPr txBox="1"/>
          <p:nvPr/>
        </p:nvSpPr>
        <p:spPr>
          <a:xfrm>
            <a:off x="3766186" y="3587361"/>
            <a:ext cx="1096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+mn-ea"/>
              </a:rPr>
              <a:t>LD1100</a:t>
            </a:r>
            <a:r>
              <a:rPr lang="zh-CN" altLang="en-US" sz="1200" dirty="0">
                <a:latin typeface="+mn-ea"/>
              </a:rPr>
              <a:t>系列</a:t>
            </a:r>
            <a:endParaRPr lang="zh-CN" altLang="en-US" sz="1200" dirty="0">
              <a:latin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3729463" y="5931613"/>
            <a:ext cx="1096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+mn-ea"/>
              </a:rPr>
              <a:t>LC1100</a:t>
            </a:r>
            <a:r>
              <a:rPr lang="zh-CN" altLang="en-US" sz="1200" dirty="0">
                <a:latin typeface="+mn-ea"/>
              </a:rPr>
              <a:t>系列</a:t>
            </a:r>
            <a:endParaRPr lang="zh-CN" altLang="en-US" sz="1200" dirty="0">
              <a:latin typeface="+mn-ea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538288" y="46301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05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1074952" y="576313"/>
            <a:ext cx="452826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系统解决方案</a:t>
            </a:r>
            <a:endParaRPr lang="zh-CN" altLang="en-US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object 14"/>
          <p:cNvSpPr txBox="1"/>
          <p:nvPr/>
        </p:nvSpPr>
        <p:spPr>
          <a:xfrm>
            <a:off x="6892535" y="3566286"/>
            <a:ext cx="368300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扩展卡</a:t>
            </a:r>
            <a:endParaRPr sz="1200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23"/>
          <p:cNvSpPr txBox="1"/>
          <p:nvPr/>
        </p:nvSpPr>
        <p:spPr>
          <a:xfrm>
            <a:off x="7275060" y="3986275"/>
            <a:ext cx="440690" cy="196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485</a:t>
            </a:r>
            <a:endParaRPr sz="1200" b="1" spc="-5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9" name="object 26"/>
          <p:cNvSpPr/>
          <p:nvPr/>
        </p:nvSpPr>
        <p:spPr>
          <a:xfrm>
            <a:off x="8472190" y="3730676"/>
            <a:ext cx="646176" cy="21488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object 50"/>
          <p:cNvSpPr/>
          <p:nvPr/>
        </p:nvSpPr>
        <p:spPr>
          <a:xfrm>
            <a:off x="7843386" y="3730676"/>
            <a:ext cx="596392" cy="1183590"/>
          </a:xfrm>
          <a:custGeom>
            <a:avLst/>
            <a:gdLst/>
            <a:ahLst/>
            <a:cxnLst/>
            <a:rect l="l" t="t" r="r" b="b"/>
            <a:pathLst>
              <a:path w="450214" h="860425">
                <a:moveTo>
                  <a:pt x="450088" y="860171"/>
                </a:moveTo>
                <a:lnTo>
                  <a:pt x="450088" y="23749"/>
                </a:lnTo>
                <a:lnTo>
                  <a:pt x="0" y="23749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object 52"/>
          <p:cNvSpPr/>
          <p:nvPr/>
        </p:nvSpPr>
        <p:spPr>
          <a:xfrm>
            <a:off x="6787253" y="4150233"/>
            <a:ext cx="303275" cy="163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object 53"/>
          <p:cNvSpPr txBox="1"/>
          <p:nvPr/>
        </p:nvSpPr>
        <p:spPr>
          <a:xfrm>
            <a:off x="6213975" y="4145280"/>
            <a:ext cx="550545" cy="196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传感器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57"/>
          <p:cNvSpPr/>
          <p:nvPr/>
        </p:nvSpPr>
        <p:spPr>
          <a:xfrm>
            <a:off x="7243564" y="4246118"/>
            <a:ext cx="574547" cy="196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object 58"/>
          <p:cNvSpPr txBox="1"/>
          <p:nvPr/>
        </p:nvSpPr>
        <p:spPr>
          <a:xfrm>
            <a:off x="10312265" y="2620645"/>
            <a:ext cx="611505" cy="196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触摸屏</a:t>
            </a:r>
            <a:endParaRPr sz="1200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090" y="2079625"/>
            <a:ext cx="1101725" cy="8261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rcRect r="46689"/>
          <a:stretch>
            <a:fillRect/>
          </a:stretch>
        </p:blipFill>
        <p:spPr>
          <a:xfrm>
            <a:off x="8358370" y="4883785"/>
            <a:ext cx="301625" cy="832485"/>
          </a:xfrm>
          <a:prstGeom prst="rect">
            <a:avLst/>
          </a:prstGeom>
        </p:spPr>
      </p:pic>
      <p:pic>
        <p:nvPicPr>
          <p:cNvPr id="31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8485" y="5461000"/>
            <a:ext cx="526415" cy="3194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rcRect r="46689"/>
          <a:stretch>
            <a:fillRect/>
          </a:stretch>
        </p:blipFill>
        <p:spPr>
          <a:xfrm>
            <a:off x="9232765" y="4876800"/>
            <a:ext cx="301625" cy="832485"/>
          </a:xfrm>
          <a:prstGeom prst="rect">
            <a:avLst/>
          </a:prstGeom>
        </p:spPr>
      </p:pic>
      <p:pic>
        <p:nvPicPr>
          <p:cNvPr id="33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2880" y="5454015"/>
            <a:ext cx="526415" cy="31940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5145" y="5001259"/>
            <a:ext cx="1163059" cy="708025"/>
          </a:xfrm>
          <a:prstGeom prst="rect">
            <a:avLst/>
          </a:prstGeom>
        </p:spPr>
      </p:pic>
      <p:pic>
        <p:nvPicPr>
          <p:cNvPr id="36" name="图片 35" descr="IO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4875" y="5123815"/>
            <a:ext cx="644525" cy="44894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3390" y="5123815"/>
            <a:ext cx="845820" cy="525780"/>
          </a:xfrm>
          <a:prstGeom prst="rect">
            <a:avLst/>
          </a:prstGeom>
        </p:spPr>
      </p:pic>
      <p:sp>
        <p:nvSpPr>
          <p:cNvPr id="39" name="object 11"/>
          <p:cNvSpPr/>
          <p:nvPr/>
        </p:nvSpPr>
        <p:spPr>
          <a:xfrm>
            <a:off x="7365738" y="3609339"/>
            <a:ext cx="388620" cy="76200"/>
          </a:xfrm>
          <a:custGeom>
            <a:avLst/>
            <a:gdLst/>
            <a:ahLst/>
            <a:cxnLst/>
            <a:rect l="l" t="t" r="r" b="b"/>
            <a:pathLst>
              <a:path w="38862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388620" h="76200">
                <a:moveTo>
                  <a:pt x="312420" y="0"/>
                </a:moveTo>
                <a:lnTo>
                  <a:pt x="312420" y="76200"/>
                </a:lnTo>
                <a:lnTo>
                  <a:pt x="375920" y="44450"/>
                </a:lnTo>
                <a:lnTo>
                  <a:pt x="325120" y="44450"/>
                </a:lnTo>
                <a:lnTo>
                  <a:pt x="325120" y="31750"/>
                </a:lnTo>
                <a:lnTo>
                  <a:pt x="375920" y="31750"/>
                </a:lnTo>
                <a:lnTo>
                  <a:pt x="312420" y="0"/>
                </a:lnTo>
                <a:close/>
              </a:path>
              <a:path w="388620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388620" h="76200">
                <a:moveTo>
                  <a:pt x="312420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312420" y="44450"/>
                </a:lnTo>
                <a:lnTo>
                  <a:pt x="312420" y="31750"/>
                </a:lnTo>
                <a:close/>
              </a:path>
              <a:path w="388620" h="76200">
                <a:moveTo>
                  <a:pt x="375920" y="31750"/>
                </a:moveTo>
                <a:lnTo>
                  <a:pt x="325120" y="31750"/>
                </a:lnTo>
                <a:lnTo>
                  <a:pt x="325120" y="44450"/>
                </a:lnTo>
                <a:lnTo>
                  <a:pt x="375920" y="44450"/>
                </a:lnTo>
                <a:lnTo>
                  <a:pt x="388620" y="38100"/>
                </a:lnTo>
                <a:lnTo>
                  <a:pt x="375920" y="3175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240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2065" y="3437890"/>
            <a:ext cx="720725" cy="51371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548916" y="1333858"/>
            <a:ext cx="1809454" cy="336550"/>
            <a:chOff x="6592389" y="1585955"/>
            <a:chExt cx="2752516" cy="336550"/>
          </a:xfrm>
        </p:grpSpPr>
        <p:sp>
          <p:nvSpPr>
            <p:cNvPr id="47" name="object 22"/>
            <p:cNvSpPr/>
            <p:nvPr/>
          </p:nvSpPr>
          <p:spPr>
            <a:xfrm>
              <a:off x="6683143" y="1585955"/>
              <a:ext cx="2457311" cy="336550"/>
            </a:xfrm>
            <a:custGeom>
              <a:avLst/>
              <a:gdLst/>
              <a:ahLst/>
              <a:cxnLst/>
              <a:rect l="l" t="t" r="r" b="b"/>
              <a:pathLst>
                <a:path w="939164" h="509270">
                  <a:moveTo>
                    <a:pt x="0" y="509015"/>
                  </a:moveTo>
                  <a:lnTo>
                    <a:pt x="938784" y="509015"/>
                  </a:lnTo>
                  <a:lnTo>
                    <a:pt x="938784" y="0"/>
                  </a:lnTo>
                  <a:lnTo>
                    <a:pt x="0" y="0"/>
                  </a:lnTo>
                  <a:lnTo>
                    <a:pt x="0" y="509015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文本框 47"/>
            <p:cNvSpPr txBox="1"/>
            <p:nvPr/>
          </p:nvSpPr>
          <p:spPr>
            <a:xfrm>
              <a:off x="6592389" y="1592844"/>
              <a:ext cx="27525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运动控制系统解决方案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99" y="2792646"/>
            <a:ext cx="2034469" cy="1183590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7124121" y="3704080"/>
            <a:ext cx="863917" cy="518030"/>
            <a:chOff x="7080694" y="3685541"/>
            <a:chExt cx="863917" cy="518030"/>
          </a:xfrm>
        </p:grpSpPr>
        <p:sp>
          <p:nvSpPr>
            <p:cNvPr id="21" name="object 35"/>
            <p:cNvSpPr/>
            <p:nvPr/>
          </p:nvSpPr>
          <p:spPr>
            <a:xfrm>
              <a:off x="7080694" y="4196429"/>
              <a:ext cx="742950" cy="6985"/>
            </a:xfrm>
            <a:custGeom>
              <a:avLst/>
              <a:gdLst/>
              <a:ahLst/>
              <a:cxnLst/>
              <a:rect l="l" t="t" r="r" b="b"/>
              <a:pathLst>
                <a:path w="742950" h="6985">
                  <a:moveTo>
                    <a:pt x="0" y="0"/>
                  </a:moveTo>
                  <a:lnTo>
                    <a:pt x="742442" y="6604"/>
                  </a:lnTo>
                </a:path>
              </a:pathLst>
            </a:custGeom>
            <a:ln w="19050">
              <a:solidFill>
                <a:schemeClr val="accent2"/>
              </a:solidFill>
            </a:ln>
          </p:spPr>
          <p:txBody>
            <a:bodyPr wrap="square" lIns="0" tIns="0" rIns="0" bIns="0" rtlCol="0"/>
            <a:lstStyle/>
            <a:p>
              <a:endParaRPr sz="24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5" name="连接符: 肘形 54"/>
            <p:cNvCxnSpPr/>
            <p:nvPr/>
          </p:nvCxnSpPr>
          <p:spPr>
            <a:xfrm rot="5400000">
              <a:off x="7622732" y="3881692"/>
              <a:ext cx="518030" cy="125728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64"/>
          <p:cNvGrpSpPr/>
          <p:nvPr/>
        </p:nvGrpSpPr>
        <p:grpSpPr>
          <a:xfrm>
            <a:off x="8559674" y="4785994"/>
            <a:ext cx="2905750" cy="525146"/>
            <a:chOff x="8511549" y="4785994"/>
            <a:chExt cx="2905750" cy="525146"/>
          </a:xfrm>
        </p:grpSpPr>
        <p:sp>
          <p:nvSpPr>
            <p:cNvPr id="18" name="object 25"/>
            <p:cNvSpPr/>
            <p:nvPr/>
          </p:nvSpPr>
          <p:spPr>
            <a:xfrm>
              <a:off x="8511549" y="4786121"/>
              <a:ext cx="785231" cy="128144"/>
            </a:xfrm>
            <a:custGeom>
              <a:avLst/>
              <a:gdLst/>
              <a:ahLst/>
              <a:cxnLst/>
              <a:rect l="l" t="t" r="r" b="b"/>
              <a:pathLst>
                <a:path w="776604" h="91439">
                  <a:moveTo>
                    <a:pt x="776097" y="86486"/>
                  </a:moveTo>
                  <a:lnTo>
                    <a:pt x="776097" y="0"/>
                  </a:lnTo>
                  <a:lnTo>
                    <a:pt x="0" y="0"/>
                  </a:lnTo>
                  <a:lnTo>
                    <a:pt x="0" y="91312"/>
                  </a:lnTo>
                </a:path>
              </a:pathLst>
            </a:custGeom>
            <a:ln w="19050">
              <a:solidFill>
                <a:schemeClr val="accent2"/>
              </a:solidFill>
            </a:ln>
          </p:spPr>
          <p:txBody>
            <a:bodyPr wrap="square" lIns="0" tIns="0" rIns="0" bIns="0" rtlCol="0"/>
            <a:lstStyle/>
            <a:p>
              <a:endParaRPr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object 25"/>
            <p:cNvSpPr/>
            <p:nvPr/>
          </p:nvSpPr>
          <p:spPr>
            <a:xfrm>
              <a:off x="9646664" y="4785994"/>
              <a:ext cx="1770635" cy="352425"/>
            </a:xfrm>
            <a:custGeom>
              <a:avLst/>
              <a:gdLst/>
              <a:ahLst/>
              <a:cxnLst/>
              <a:rect l="l" t="t" r="r" b="b"/>
              <a:pathLst>
                <a:path w="776604" h="91439">
                  <a:moveTo>
                    <a:pt x="776097" y="86486"/>
                  </a:moveTo>
                  <a:lnTo>
                    <a:pt x="776097" y="0"/>
                  </a:lnTo>
                  <a:lnTo>
                    <a:pt x="0" y="0"/>
                  </a:lnTo>
                  <a:lnTo>
                    <a:pt x="0" y="91312"/>
                  </a:lnTo>
                </a:path>
              </a:pathLst>
            </a:custGeom>
            <a:ln w="19050">
              <a:solidFill>
                <a:schemeClr val="accent2"/>
              </a:solidFill>
            </a:ln>
          </p:spPr>
          <p:txBody>
            <a:bodyPr wrap="square" lIns="0" tIns="0" rIns="0" bIns="0" rtlCol="0"/>
            <a:lstStyle/>
            <a:p>
              <a:endParaRPr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10462260" y="4786121"/>
              <a:ext cx="0" cy="52501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9296780" y="4786121"/>
              <a:ext cx="349884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9" name="组合 68"/>
          <p:cNvGrpSpPr/>
          <p:nvPr/>
        </p:nvGrpSpPr>
        <p:grpSpPr>
          <a:xfrm>
            <a:off x="8669647" y="2903379"/>
            <a:ext cx="930627" cy="264667"/>
            <a:chOff x="8726297" y="2903379"/>
            <a:chExt cx="930627" cy="264667"/>
          </a:xfrm>
        </p:grpSpPr>
        <p:sp>
          <p:nvSpPr>
            <p:cNvPr id="41" name="object 35"/>
            <p:cNvSpPr/>
            <p:nvPr/>
          </p:nvSpPr>
          <p:spPr>
            <a:xfrm>
              <a:off x="8726297" y="3159548"/>
              <a:ext cx="742950" cy="5248"/>
            </a:xfrm>
            <a:custGeom>
              <a:avLst/>
              <a:gdLst/>
              <a:ahLst/>
              <a:cxnLst/>
              <a:rect l="l" t="t" r="r" b="b"/>
              <a:pathLst>
                <a:path w="742950" h="6985">
                  <a:moveTo>
                    <a:pt x="0" y="0"/>
                  </a:moveTo>
                  <a:lnTo>
                    <a:pt x="742442" y="6604"/>
                  </a:lnTo>
                </a:path>
              </a:pathLst>
            </a:custGeom>
            <a:ln w="19050">
              <a:solidFill>
                <a:schemeClr val="accent2"/>
              </a:solidFill>
            </a:ln>
          </p:spPr>
          <p:txBody>
            <a:bodyPr wrap="square" lIns="0" tIns="0" rIns="0" bIns="0" rtlCol="0"/>
            <a:lstStyle/>
            <a:p>
              <a:endParaRPr sz="24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67" name="连接符: 肘形 66"/>
            <p:cNvCxnSpPr/>
            <p:nvPr/>
          </p:nvCxnSpPr>
          <p:spPr>
            <a:xfrm rot="5400000">
              <a:off x="9424800" y="2935922"/>
              <a:ext cx="264667" cy="199581"/>
            </a:xfrm>
            <a:prstGeom prst="bentConnector3">
              <a:avLst>
                <a:gd name="adj1" fmla="val 98585"/>
              </a:avLst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1" name="图片 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173" y="2924390"/>
            <a:ext cx="535227" cy="166734"/>
          </a:xfrm>
          <a:prstGeom prst="rect">
            <a:avLst/>
          </a:prstGeom>
        </p:spPr>
      </p:pic>
      <p:sp>
        <p:nvSpPr>
          <p:cNvPr id="6" name="object 32"/>
          <p:cNvSpPr txBox="1"/>
          <p:nvPr/>
        </p:nvSpPr>
        <p:spPr>
          <a:xfrm>
            <a:off x="715568" y="5869777"/>
            <a:ext cx="4204335" cy="31554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lang="zh-CN" sz="1600" b="1" spc="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通过以太网可以迅速的组成网络化控制级联</a:t>
            </a:r>
            <a:endParaRPr lang="zh-CN" sz="1600" b="1" spc="1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95679" y="1326484"/>
            <a:ext cx="1427467" cy="369175"/>
            <a:chOff x="413321" y="1551842"/>
            <a:chExt cx="1427467" cy="369175"/>
          </a:xfrm>
        </p:grpSpPr>
        <p:sp>
          <p:nvSpPr>
            <p:cNvPr id="45" name="object 22"/>
            <p:cNvSpPr/>
            <p:nvPr/>
          </p:nvSpPr>
          <p:spPr>
            <a:xfrm>
              <a:off x="425847" y="1551842"/>
              <a:ext cx="1315867" cy="369175"/>
            </a:xfrm>
            <a:custGeom>
              <a:avLst/>
              <a:gdLst/>
              <a:ahLst/>
              <a:cxnLst/>
              <a:rect l="l" t="t" r="r" b="b"/>
              <a:pathLst>
                <a:path w="939164" h="509270">
                  <a:moveTo>
                    <a:pt x="0" y="509015"/>
                  </a:moveTo>
                  <a:lnTo>
                    <a:pt x="938784" y="509015"/>
                  </a:lnTo>
                  <a:lnTo>
                    <a:pt x="938784" y="0"/>
                  </a:lnTo>
                  <a:lnTo>
                    <a:pt x="0" y="0"/>
                  </a:lnTo>
                  <a:lnTo>
                    <a:pt x="0" y="509015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文本框 45"/>
            <p:cNvSpPr txBox="1"/>
            <p:nvPr/>
          </p:nvSpPr>
          <p:spPr>
            <a:xfrm>
              <a:off x="413321" y="1615818"/>
              <a:ext cx="14274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网络协议栈拓扑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1" name="椭圆 100"/>
          <p:cNvSpPr/>
          <p:nvPr/>
        </p:nvSpPr>
        <p:spPr>
          <a:xfrm>
            <a:off x="538288" y="46301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05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4670" y="1994262"/>
            <a:ext cx="5256356" cy="3222171"/>
            <a:chOff x="715568" y="1788826"/>
            <a:chExt cx="5256356" cy="2975043"/>
          </a:xfrm>
        </p:grpSpPr>
        <p:sp>
          <p:nvSpPr>
            <p:cNvPr id="3" name="object 29"/>
            <p:cNvSpPr/>
            <p:nvPr/>
          </p:nvSpPr>
          <p:spPr>
            <a:xfrm>
              <a:off x="3483740" y="3976620"/>
              <a:ext cx="681355" cy="213146"/>
            </a:xfrm>
            <a:custGeom>
              <a:avLst/>
              <a:gdLst/>
              <a:ahLst/>
              <a:cxnLst/>
              <a:rect l="l" t="t" r="r" b="b"/>
              <a:pathLst>
                <a:path w="681354" h="194310">
                  <a:moveTo>
                    <a:pt x="670814" y="193929"/>
                  </a:moveTo>
                  <a:lnTo>
                    <a:pt x="681227" y="193929"/>
                  </a:lnTo>
                  <a:lnTo>
                    <a:pt x="681227" y="0"/>
                  </a:lnTo>
                  <a:lnTo>
                    <a:pt x="0" y="0"/>
                  </a:lnTo>
                  <a:lnTo>
                    <a:pt x="0" y="143891"/>
                  </a:lnTo>
                </a:path>
              </a:pathLst>
            </a:custGeom>
            <a:ln w="19050">
              <a:solidFill>
                <a:schemeClr val="accent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30"/>
            <p:cNvSpPr/>
            <p:nvPr/>
          </p:nvSpPr>
          <p:spPr>
            <a:xfrm>
              <a:off x="2714119" y="3957116"/>
              <a:ext cx="681355" cy="213146"/>
            </a:xfrm>
            <a:custGeom>
              <a:avLst/>
              <a:gdLst/>
              <a:ahLst/>
              <a:cxnLst/>
              <a:rect l="l" t="t" r="r" b="b"/>
              <a:pathLst>
                <a:path w="681354" h="194310">
                  <a:moveTo>
                    <a:pt x="670814" y="193929"/>
                  </a:moveTo>
                  <a:lnTo>
                    <a:pt x="681228" y="193929"/>
                  </a:lnTo>
                  <a:lnTo>
                    <a:pt x="681228" y="0"/>
                  </a:lnTo>
                  <a:lnTo>
                    <a:pt x="0" y="0"/>
                  </a:lnTo>
                  <a:lnTo>
                    <a:pt x="0" y="143891"/>
                  </a:lnTo>
                </a:path>
              </a:pathLst>
            </a:custGeom>
            <a:ln w="19050">
              <a:solidFill>
                <a:schemeClr val="accent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31"/>
            <p:cNvSpPr/>
            <p:nvPr/>
          </p:nvSpPr>
          <p:spPr>
            <a:xfrm>
              <a:off x="1882269" y="3948757"/>
              <a:ext cx="681355" cy="213146"/>
            </a:xfrm>
            <a:custGeom>
              <a:avLst/>
              <a:gdLst/>
              <a:ahLst/>
              <a:cxnLst/>
              <a:rect l="l" t="t" r="r" b="b"/>
              <a:pathLst>
                <a:path w="681354" h="194310">
                  <a:moveTo>
                    <a:pt x="10413" y="193929"/>
                  </a:moveTo>
                  <a:lnTo>
                    <a:pt x="0" y="193929"/>
                  </a:lnTo>
                  <a:lnTo>
                    <a:pt x="0" y="0"/>
                  </a:lnTo>
                  <a:lnTo>
                    <a:pt x="681228" y="0"/>
                  </a:lnTo>
                  <a:lnTo>
                    <a:pt x="681228" y="143891"/>
                  </a:lnTo>
                </a:path>
              </a:pathLst>
            </a:custGeom>
            <a:ln w="19050">
              <a:solidFill>
                <a:schemeClr val="accent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33"/>
            <p:cNvSpPr/>
            <p:nvPr/>
          </p:nvSpPr>
          <p:spPr>
            <a:xfrm>
              <a:off x="2857376" y="4511156"/>
              <a:ext cx="73151" cy="8024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/>
          </p:txBody>
        </p:sp>
        <p:sp>
          <p:nvSpPr>
            <p:cNvPr id="8" name="object 34"/>
            <p:cNvSpPr/>
            <p:nvPr/>
          </p:nvSpPr>
          <p:spPr>
            <a:xfrm>
              <a:off x="2999107" y="4511156"/>
              <a:ext cx="73151" cy="8024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/>
          </p:txBody>
        </p:sp>
        <p:sp>
          <p:nvSpPr>
            <p:cNvPr id="9" name="object 35"/>
            <p:cNvSpPr/>
            <p:nvPr/>
          </p:nvSpPr>
          <p:spPr>
            <a:xfrm>
              <a:off x="3134743" y="4511156"/>
              <a:ext cx="71628" cy="8024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/>
          </p:txBody>
        </p:sp>
        <p:sp>
          <p:nvSpPr>
            <p:cNvPr id="10" name="object 24"/>
            <p:cNvSpPr txBox="1"/>
            <p:nvPr/>
          </p:nvSpPr>
          <p:spPr>
            <a:xfrm>
              <a:off x="715568" y="3726094"/>
              <a:ext cx="1125220" cy="22762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zh-CN" sz="1400" b="1" spc="-10" dirty="0">
                  <a:solidFill>
                    <a:srgbClr val="00B05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便捷的网络</a:t>
              </a:r>
              <a:endParaRPr lang="zh-CN" sz="1400" b="1" spc="-10" dirty="0">
                <a:solidFill>
                  <a:srgbClr val="00B050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3244" y="2441410"/>
              <a:ext cx="944880" cy="777357"/>
            </a:xfrm>
            <a:prstGeom prst="rect">
              <a:avLst/>
            </a:prstGeom>
          </p:spPr>
        </p:pic>
        <p:sp>
          <p:nvSpPr>
            <p:cNvPr id="44" name="object 58"/>
            <p:cNvSpPr txBox="1"/>
            <p:nvPr/>
          </p:nvSpPr>
          <p:spPr>
            <a:xfrm>
              <a:off x="2023558" y="2930532"/>
              <a:ext cx="611505" cy="21593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dirty="0">
                  <a:solidFill>
                    <a:srgbClr val="00B05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触摸屏</a:t>
              </a:r>
              <a:endParaRPr sz="12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602" y="3963006"/>
              <a:ext cx="1254947" cy="800863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656" y="3975461"/>
              <a:ext cx="1186814" cy="757382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871" y="3985589"/>
              <a:ext cx="1186814" cy="757382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9496" y="3978248"/>
              <a:ext cx="1186814" cy="757382"/>
            </a:xfrm>
            <a:prstGeom prst="rect">
              <a:avLst/>
            </a:prstGeom>
          </p:spPr>
        </p:pic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718" y="3632404"/>
              <a:ext cx="773023" cy="315540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158" y="3480509"/>
              <a:ext cx="717624" cy="310733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 rotWithShape="1">
            <a:blip r:embed="rId17"/>
            <a:srcRect l="6969" t="34978" r="10072" b="26584"/>
            <a:stretch>
              <a:fillRect/>
            </a:stretch>
          </p:blipFill>
          <p:spPr>
            <a:xfrm>
              <a:off x="4026970" y="3207655"/>
              <a:ext cx="742743" cy="377500"/>
            </a:xfrm>
            <a:prstGeom prst="rect">
              <a:avLst/>
            </a:prstGeom>
          </p:spPr>
        </p:pic>
        <p:cxnSp>
          <p:nvCxnSpPr>
            <p:cNvPr id="88" name="连接符: 肘形 87"/>
            <p:cNvCxnSpPr/>
            <p:nvPr/>
          </p:nvCxnSpPr>
          <p:spPr>
            <a:xfrm rot="10800000">
              <a:off x="3035682" y="3156217"/>
              <a:ext cx="1129411" cy="331560"/>
            </a:xfrm>
            <a:prstGeom prst="bentConnector2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连接符: 肘形 84"/>
            <p:cNvCxnSpPr>
              <a:stCxn id="83" idx="2"/>
            </p:cNvCxnSpPr>
            <p:nvPr/>
          </p:nvCxnSpPr>
          <p:spPr>
            <a:xfrm rot="5400000">
              <a:off x="4082167" y="3827472"/>
              <a:ext cx="558492" cy="73858"/>
            </a:xfrm>
            <a:prstGeom prst="bentConnector3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连接符: 肘形 90"/>
            <p:cNvCxnSpPr/>
            <p:nvPr/>
          </p:nvCxnSpPr>
          <p:spPr>
            <a:xfrm rot="16200000" flipH="1">
              <a:off x="4286573" y="3141264"/>
              <a:ext cx="611849" cy="100432"/>
            </a:xfrm>
            <a:prstGeom prst="bentConnector4">
              <a:avLst>
                <a:gd name="adj1" fmla="val 34575"/>
                <a:gd name="adj2" fmla="val 327617"/>
              </a:avLst>
            </a:prstGeom>
            <a:ln w="158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bject 58"/>
            <p:cNvSpPr txBox="1"/>
            <p:nvPr/>
          </p:nvSpPr>
          <p:spPr>
            <a:xfrm>
              <a:off x="5101655" y="2709355"/>
              <a:ext cx="870269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zh-CN" altLang="en-US" sz="1200" b="1" dirty="0">
                  <a:solidFill>
                    <a:srgbClr val="00B05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服务器</a:t>
              </a:r>
              <a:endParaRPr sz="12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103" name="图片 10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130420" y="1788826"/>
              <a:ext cx="914286" cy="1200000"/>
            </a:xfrm>
            <a:prstGeom prst="rect">
              <a:avLst/>
            </a:prstGeom>
          </p:spPr>
        </p:pic>
        <p:pic>
          <p:nvPicPr>
            <p:cNvPr id="105" name="图片 10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852" y="3155384"/>
              <a:ext cx="903133" cy="281345"/>
            </a:xfrm>
            <a:prstGeom prst="rect">
              <a:avLst/>
            </a:prstGeom>
          </p:spPr>
        </p:pic>
      </p:grpSp>
      <p:sp>
        <p:nvSpPr>
          <p:cNvPr id="13" name="object 32"/>
          <p:cNvSpPr txBox="1"/>
          <p:nvPr/>
        </p:nvSpPr>
        <p:spPr>
          <a:xfrm>
            <a:off x="6423611" y="5931376"/>
            <a:ext cx="5389509" cy="534762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lang="zh-CN" altLang="en-US" sz="1600" b="1" spc="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完成的系统解决方案：</a:t>
            </a:r>
            <a:r>
              <a:rPr lang="en-US" altLang="zh-CN" sz="1600" b="1" spc="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HMI+</a:t>
            </a:r>
            <a:r>
              <a:rPr lang="zh-CN" altLang="en-US" sz="1600" b="1" spc="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运动控制器</a:t>
            </a:r>
            <a:r>
              <a:rPr lang="en-US" altLang="zh-CN" sz="1600" b="1" spc="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600" b="1" spc="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总线伺服</a:t>
            </a:r>
            <a:r>
              <a:rPr lang="en-US" altLang="zh-CN" sz="1600" b="1" spc="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600" b="1" spc="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远程</a:t>
            </a:r>
            <a:r>
              <a:rPr lang="en-US" altLang="zh-CN" sz="1600" b="1" spc="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IO</a:t>
            </a:r>
            <a:r>
              <a:rPr lang="zh-CN" altLang="en-US" sz="1600" b="1" spc="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模块</a:t>
            </a:r>
            <a:r>
              <a:rPr lang="en-US" altLang="zh-CN" sz="1600" b="1" spc="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600" b="1" spc="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飞拍控制模块</a:t>
            </a:r>
            <a:endParaRPr lang="zh-CN" sz="1600" b="1" spc="1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38288" y="46301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06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74952" y="576313"/>
            <a:ext cx="452826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凌臣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LC1200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系列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PLC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资料下载</a:t>
            </a:r>
            <a:endParaRPr lang="zh-CN" altLang="en-US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34" y="1472141"/>
            <a:ext cx="3810000" cy="44386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1miz-E826140-50624C7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72880" y="4196927"/>
            <a:ext cx="3801533" cy="1900767"/>
          </a:xfrm>
          <a:prstGeom prst="rect">
            <a:avLst/>
          </a:prstGeom>
        </p:spPr>
      </p:pic>
      <p:pic>
        <p:nvPicPr>
          <p:cNvPr id="3" name="图片 2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07" y="3332480"/>
            <a:ext cx="12295293" cy="3517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7773" y="1700953"/>
            <a:ext cx="603842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路虽远,行则将至; 事虽难,做则必成！</a:t>
            </a:r>
            <a:endParaRPr lang="zh-CN" altLang="en-US" sz="28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08433" y="2373207"/>
            <a:ext cx="396748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公司总部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／苏州市凌臣采集计算机有限公司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公司地址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苏州市高新区滨河路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625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号创业大厦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　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网站地址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www.szpcbase.com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全国服务热线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965700" y="2746587"/>
            <a:ext cx="51333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苏州市凌臣采集计算机有限公司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5040207" y="3230880"/>
            <a:ext cx="4441613" cy="67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 descr="LCT 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5520" y="2852420"/>
            <a:ext cx="2710180" cy="7154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65700" y="3248660"/>
            <a:ext cx="5785273" cy="358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735" b="1">
                <a:latin typeface="微软雅黑" panose="020B0503020204020204" charset="-122"/>
                <a:ea typeface="微软雅黑" panose="020B0503020204020204" charset="-122"/>
              </a:rPr>
              <a:t>Suzhou Lingchen Acquisition Computer Co.,Ltd</a:t>
            </a:r>
            <a:endParaRPr lang="zh-CN" altLang="en-US" sz="1735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38288" y="46301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38288" y="463014"/>
            <a:ext cx="3348378" cy="471123"/>
            <a:chOff x="528763" y="543024"/>
            <a:chExt cx="3348378" cy="471123"/>
          </a:xfrm>
        </p:grpSpPr>
        <p:sp>
          <p:nvSpPr>
            <p:cNvPr id="5" name="矩形 4"/>
            <p:cNvSpPr/>
            <p:nvPr/>
          </p:nvSpPr>
          <p:spPr>
            <a:xfrm>
              <a:off x="1108434" y="552482"/>
              <a:ext cx="27687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新一代运动控制型</a:t>
              </a:r>
              <a:r>
                <a:rPr lang="en-US" altLang="zh-CN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PLC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 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28763" y="543024"/>
              <a:ext cx="471125" cy="471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000" dirty="0">
                  <a:solidFill>
                    <a:srgbClr val="980E1B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01</a:t>
              </a:r>
              <a:endParaRPr lang="zh-CN" altLang="en-US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2938" y="2459936"/>
            <a:ext cx="6104261" cy="23886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0" t="16409" r="26797" b="17187"/>
          <a:stretch>
            <a:fillRect/>
          </a:stretch>
        </p:blipFill>
        <p:spPr>
          <a:xfrm>
            <a:off x="596454" y="1600917"/>
            <a:ext cx="5042346" cy="3384199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061200" y="1294204"/>
            <a:ext cx="401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黑体" panose="02010609060101010101" charset="-122"/>
                <a:ea typeface="黑体" panose="02010609060101010101" charset="-122"/>
              </a:rPr>
              <a:t>    LC1200</a:t>
            </a: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系列</a:t>
            </a:r>
            <a:endParaRPr lang="en-US" altLang="zh-CN" sz="3200" b="1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通用型运动控制器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413" y="5580995"/>
            <a:ext cx="1054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凌臣</a:t>
            </a:r>
            <a:r>
              <a:rPr lang="zh-CN" altLang="en-US" dirty="0">
                <a:effectLst/>
              </a:rPr>
              <a:t>全新一代</a:t>
            </a:r>
            <a:r>
              <a:rPr lang="en-US" altLang="zh-CN" dirty="0"/>
              <a:t>LC1200</a:t>
            </a:r>
            <a:r>
              <a:rPr lang="zh-CN" altLang="en-US" dirty="0"/>
              <a:t>系列运动控制器，结合</a:t>
            </a:r>
            <a:r>
              <a:rPr lang="en-US" altLang="zh-CN" dirty="0"/>
              <a:t>CODESYS</a:t>
            </a:r>
            <a:r>
              <a:rPr lang="zh-CN" altLang="en-US" dirty="0"/>
              <a:t>工业自动化软件平台，将运动控制技术和信息化技术融合于一身</a:t>
            </a:r>
            <a:r>
              <a:rPr lang="zh-CN" altLang="en-US" dirty="0">
                <a:effectLst/>
              </a:rPr>
              <a:t>，更好的服务于非标自动化，</a:t>
            </a:r>
            <a:r>
              <a:rPr lang="en-US" altLang="zh-CN" dirty="0">
                <a:effectLst/>
              </a:rPr>
              <a:t>3C,</a:t>
            </a:r>
            <a:r>
              <a:rPr lang="zh-CN" altLang="en-US" dirty="0">
                <a:effectLst/>
              </a:rPr>
              <a:t>光伏，物流，锂电。。</a:t>
            </a:r>
            <a:r>
              <a:rPr lang="en-US" altLang="zh-CN" dirty="0">
                <a:effectLst/>
              </a:rPr>
              <a:t> </a:t>
            </a:r>
            <a:r>
              <a:rPr lang="zh-CN" altLang="en-US" dirty="0">
                <a:effectLst/>
              </a:rPr>
              <a:t>。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47524" y="470646"/>
            <a:ext cx="2705574" cy="471123"/>
            <a:chOff x="528763" y="543024"/>
            <a:chExt cx="2705574" cy="471123"/>
          </a:xfrm>
        </p:grpSpPr>
        <p:sp>
          <p:nvSpPr>
            <p:cNvPr id="5" name="矩形 4"/>
            <p:cNvSpPr/>
            <p:nvPr/>
          </p:nvSpPr>
          <p:spPr>
            <a:xfrm>
              <a:off x="1108434" y="543024"/>
              <a:ext cx="21259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LC1200</a:t>
              </a:r>
              <a:r>
                <a:rPr lang="zh-CN" altLang="en-US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产品特点</a:t>
              </a:r>
              <a:r>
                <a:rPr lang="en-US" altLang="zh-CN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endPara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28763" y="543024"/>
              <a:ext cx="471125" cy="471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000" dirty="0">
                  <a:solidFill>
                    <a:srgbClr val="980E1B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02</a:t>
              </a:r>
              <a:endParaRPr lang="zh-CN" altLang="en-US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278" y="1400538"/>
            <a:ext cx="11423359" cy="45835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538288" y="46301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38288" y="463014"/>
            <a:ext cx="4337984" cy="471123"/>
            <a:chOff x="528763" y="543024"/>
            <a:chExt cx="4337984" cy="471123"/>
          </a:xfrm>
        </p:grpSpPr>
        <p:sp>
          <p:nvSpPr>
            <p:cNvPr id="10" name="矩形 9"/>
            <p:cNvSpPr/>
            <p:nvPr/>
          </p:nvSpPr>
          <p:spPr>
            <a:xfrm>
              <a:off x="1126379" y="543024"/>
              <a:ext cx="374036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LC1200</a:t>
              </a:r>
              <a:r>
                <a:rPr lang="zh-CN" altLang="en-US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产品特点</a:t>
              </a:r>
              <a:r>
                <a:rPr lang="en-US" altLang="zh-CN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——</a:t>
              </a:r>
              <a:r>
                <a:rPr lang="zh-CN" altLang="en-US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高速高配</a:t>
              </a:r>
              <a:r>
                <a:rPr lang="en-US" altLang="zh-CN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endPara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528763" y="543024"/>
              <a:ext cx="471125" cy="471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000" dirty="0">
                  <a:solidFill>
                    <a:srgbClr val="980E1B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03</a:t>
              </a:r>
              <a:endParaRPr lang="zh-CN" altLang="en-US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40588" y="1304197"/>
            <a:ext cx="5755411" cy="1540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CN" altLang="en-US" sz="1600" dirty="0">
                <a:latin typeface="+mn-ea"/>
              </a:rPr>
              <a:t>处理器：</a:t>
            </a:r>
            <a:r>
              <a:rPr lang="en-US" altLang="zh-CN" sz="1600" dirty="0">
                <a:latin typeface="+mn-ea"/>
              </a:rPr>
              <a:t>Cortex A7*2</a:t>
            </a:r>
            <a:r>
              <a:rPr lang="zh-CN" altLang="en-US" sz="1600" dirty="0">
                <a:latin typeface="+mn-ea"/>
              </a:rPr>
              <a:t>，</a:t>
            </a:r>
            <a:r>
              <a:rPr lang="en-US" altLang="zh-CN" sz="1600" dirty="0">
                <a:latin typeface="+mn-ea"/>
              </a:rPr>
              <a:t>1.2GHz</a:t>
            </a:r>
            <a:r>
              <a:rPr lang="zh-CN" altLang="en-US" sz="1600" dirty="0">
                <a:latin typeface="+mn-ea"/>
              </a:rPr>
              <a:t>，</a:t>
            </a:r>
            <a:r>
              <a:rPr lang="en-US" altLang="zh-CN" sz="1600">
                <a:latin typeface="+mn-ea"/>
              </a:rPr>
              <a:t>1G DDR3+8G </a:t>
            </a:r>
            <a:r>
              <a:rPr lang="en-US" altLang="zh-CN" sz="1600" dirty="0">
                <a:latin typeface="+mn-ea"/>
              </a:rPr>
              <a:t>EMMC</a:t>
            </a:r>
            <a:endParaRPr lang="en-US" altLang="zh-CN" sz="1600" dirty="0">
              <a:latin typeface="+mn-ea"/>
            </a:endParaRPr>
          </a:p>
          <a:p>
            <a:pPr>
              <a:lnSpc>
                <a:spcPts val="2300"/>
              </a:lnSpc>
            </a:pPr>
            <a:r>
              <a:rPr lang="zh-CN" altLang="en-US" sz="1600" dirty="0">
                <a:latin typeface="+mn-ea"/>
              </a:rPr>
              <a:t>系统：    </a:t>
            </a:r>
            <a:r>
              <a:rPr lang="en-US" altLang="zh-CN" sz="1600" dirty="0">
                <a:latin typeface="+mn-ea"/>
              </a:rPr>
              <a:t>RT-Linux 32bit</a:t>
            </a:r>
            <a:endParaRPr lang="en-US" altLang="zh-CN" sz="1600" dirty="0">
              <a:latin typeface="+mn-ea"/>
            </a:endParaRPr>
          </a:p>
          <a:p>
            <a:pPr>
              <a:lnSpc>
                <a:spcPts val="2300"/>
              </a:lnSpc>
            </a:pPr>
            <a:r>
              <a:rPr lang="zh-CN" altLang="en-US" sz="1600" dirty="0">
                <a:latin typeface="+mn-ea"/>
              </a:rPr>
              <a:t>软件适配：</a:t>
            </a:r>
            <a:r>
              <a:rPr lang="en-US" altLang="zh-CN" sz="1600" dirty="0" err="1">
                <a:latin typeface="+mn-ea"/>
              </a:rPr>
              <a:t>Codesys</a:t>
            </a:r>
            <a:r>
              <a:rPr lang="en-US" altLang="zh-CN" sz="1600" dirty="0">
                <a:latin typeface="+mn-ea"/>
              </a:rPr>
              <a:t> Runtime </a:t>
            </a:r>
            <a:r>
              <a:rPr lang="zh-CN" altLang="en-US" sz="1600" dirty="0">
                <a:latin typeface="+mn-ea"/>
              </a:rPr>
              <a:t>适配 </a:t>
            </a:r>
            <a:r>
              <a:rPr lang="en-US" altLang="zh-CN" sz="1600" dirty="0">
                <a:latin typeface="+mn-ea"/>
              </a:rPr>
              <a:t>RT-Linux</a:t>
            </a:r>
            <a:r>
              <a:rPr lang="zh-CN" altLang="en-US" sz="1600" dirty="0">
                <a:latin typeface="+mn-ea"/>
              </a:rPr>
              <a:t>实时系统</a:t>
            </a:r>
            <a:endParaRPr lang="en-US" altLang="zh-CN" sz="1600" dirty="0">
              <a:latin typeface="+mn-ea"/>
            </a:endParaRPr>
          </a:p>
          <a:p>
            <a:pPr>
              <a:lnSpc>
                <a:spcPts val="23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系统任务抖动大概</a:t>
            </a:r>
            <a:r>
              <a:rPr lang="en-US" altLang="zh-CN" sz="1600" dirty="0">
                <a:solidFill>
                  <a:srgbClr val="000000"/>
                </a:solidFill>
                <a:latin typeface="+mn-ea"/>
              </a:rPr>
              <a:t>50us</a:t>
            </a: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以内，</a:t>
            </a:r>
            <a:r>
              <a:rPr lang="en-US" altLang="zh-CN" sz="1600" dirty="0">
                <a:solidFill>
                  <a:srgbClr val="000000"/>
                </a:solidFill>
                <a:latin typeface="+mn-ea"/>
              </a:rPr>
              <a:t>DC</a:t>
            </a: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同步抖动小于</a:t>
            </a:r>
            <a:r>
              <a:rPr lang="en-US" altLang="zh-CN" sz="1600" dirty="0">
                <a:solidFill>
                  <a:srgbClr val="000000"/>
                </a:solidFill>
                <a:latin typeface="+mn-ea"/>
              </a:rPr>
              <a:t>5us</a:t>
            </a: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。</a:t>
            </a:r>
            <a:endParaRPr lang="en-US" altLang="zh-CN" sz="16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2300"/>
              </a:lnSpc>
            </a:pPr>
            <a:r>
              <a:rPr lang="zh-CN" altLang="en-US" sz="1600" dirty="0">
                <a:latin typeface="+mn-ea"/>
              </a:rPr>
              <a:t>带轴测试结果：</a:t>
            </a: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轻松实现</a:t>
            </a:r>
            <a:r>
              <a:rPr lang="en-US" altLang="zh-CN" sz="1600" dirty="0">
                <a:solidFill>
                  <a:srgbClr val="000000"/>
                </a:solidFill>
                <a:latin typeface="+mn-ea"/>
              </a:rPr>
              <a:t>4ms</a:t>
            </a: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+mn-ea"/>
              </a:rPr>
              <a:t>32</a:t>
            </a: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轴的高速运动控制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7703" y="1010194"/>
            <a:ext cx="5151431" cy="5777179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117959" y="2982144"/>
            <a:ext cx="3648881" cy="3479616"/>
            <a:chOff x="1117959" y="2982144"/>
            <a:chExt cx="3648881" cy="347961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l="10729" r="9211"/>
            <a:stretch>
              <a:fillRect/>
            </a:stretch>
          </p:blipFill>
          <p:spPr>
            <a:xfrm>
              <a:off x="1117959" y="2982144"/>
              <a:ext cx="3648881" cy="347961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318256" y="6092428"/>
              <a:ext cx="3375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32</a:t>
              </a:r>
              <a:r>
                <a:rPr lang="zh-CN" altLang="en-US" dirty="0"/>
                <a:t>轴伺服驱动器系统测试平台</a:t>
              </a:r>
              <a:endParaRPr lang="zh-CN" altLang="en-US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6" y="-140348"/>
            <a:ext cx="12192000" cy="5914371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538288" y="463014"/>
            <a:ext cx="5948278" cy="471123"/>
            <a:chOff x="528763" y="543024"/>
            <a:chExt cx="5948278" cy="471123"/>
          </a:xfrm>
        </p:grpSpPr>
        <p:sp>
          <p:nvSpPr>
            <p:cNvPr id="38" name="矩形 37"/>
            <p:cNvSpPr/>
            <p:nvPr/>
          </p:nvSpPr>
          <p:spPr>
            <a:xfrm>
              <a:off x="1032940" y="570363"/>
              <a:ext cx="54441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LC1200</a:t>
              </a:r>
              <a:r>
                <a:rPr lang="zh-CN" altLang="en-US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产品特点</a:t>
              </a:r>
              <a:r>
                <a:rPr lang="en-US" altLang="zh-CN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——</a:t>
              </a:r>
              <a:r>
                <a:rPr lang="zh-CN" altLang="en-US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丰富的网络协议</a:t>
              </a:r>
              <a:r>
                <a:rPr lang="en-US" altLang="zh-CN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endPara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528763" y="543024"/>
              <a:ext cx="471125" cy="471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000" dirty="0">
                  <a:solidFill>
                    <a:srgbClr val="980E1B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03</a:t>
              </a:r>
              <a:endParaRPr lang="zh-CN" altLang="en-US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0" t="16409" r="26797" b="17187"/>
          <a:stretch>
            <a:fillRect/>
          </a:stretch>
        </p:blipFill>
        <p:spPr>
          <a:xfrm>
            <a:off x="2381243" y="998613"/>
            <a:ext cx="5288888" cy="359877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90" y="1171914"/>
            <a:ext cx="1987447" cy="6669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24" y="2086322"/>
            <a:ext cx="1673602" cy="71168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11" y="3151149"/>
            <a:ext cx="2113802" cy="71502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50" y="4099051"/>
            <a:ext cx="1892562" cy="666973"/>
          </a:xfrm>
          <a:prstGeom prst="rect">
            <a:avLst/>
          </a:prstGeom>
        </p:spPr>
      </p:pic>
      <p:cxnSp>
        <p:nvCxnSpPr>
          <p:cNvPr id="45" name="直接连接符 44"/>
          <p:cNvCxnSpPr/>
          <p:nvPr/>
        </p:nvCxnSpPr>
        <p:spPr>
          <a:xfrm>
            <a:off x="903230" y="5665872"/>
            <a:ext cx="99933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矩形 46"/>
          <p:cNvSpPr/>
          <p:nvPr/>
        </p:nvSpPr>
        <p:spPr>
          <a:xfrm>
            <a:off x="773850" y="5774023"/>
            <a:ext cx="95345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/>
              <a:t>支持</a:t>
            </a:r>
            <a:r>
              <a:rPr lang="en-US" altLang="zh-CN" sz="2000" dirty="0" err="1"/>
              <a:t>EtherNet</a:t>
            </a:r>
            <a:r>
              <a:rPr lang="en-US" altLang="zh-CN" sz="2000" dirty="0"/>
              <a:t>/IP</a:t>
            </a:r>
            <a:r>
              <a:rPr lang="zh-CN" altLang="en-US" sz="2000" dirty="0"/>
              <a:t>、</a:t>
            </a:r>
            <a:r>
              <a:rPr lang="en-US" altLang="zh-CN" sz="2000" dirty="0"/>
              <a:t>OPC UA</a:t>
            </a:r>
            <a:r>
              <a:rPr lang="zh-CN" altLang="en-US" sz="2000" dirty="0"/>
              <a:t>、</a:t>
            </a:r>
            <a:r>
              <a:rPr lang="en-US" altLang="zh-CN" sz="2000" dirty="0" err="1"/>
              <a:t>ModbusTCP</a:t>
            </a:r>
            <a:r>
              <a:rPr lang="en-US" altLang="zh-CN" sz="2000" dirty="0"/>
              <a:t>/RTU</a:t>
            </a:r>
            <a:r>
              <a:rPr lang="zh-CN" altLang="en-US" sz="2000" dirty="0"/>
              <a:t>、</a:t>
            </a:r>
            <a:r>
              <a:rPr lang="en-US" altLang="zh-CN" sz="2000" dirty="0"/>
              <a:t>TCP/UDP</a:t>
            </a:r>
            <a:r>
              <a:rPr lang="zh-CN" altLang="en-US" sz="2000" dirty="0"/>
              <a:t>等多种通讯协议，调试方便；</a:t>
            </a:r>
            <a:endParaRPr lang="en-US" altLang="zh-CN" sz="2000" dirty="0"/>
          </a:p>
          <a:p>
            <a:r>
              <a:rPr lang="zh-CN" altLang="en-US" sz="2000" dirty="0"/>
              <a:t>同时便于构建多层次网络，可轻松接入</a:t>
            </a:r>
            <a:r>
              <a:rPr lang="en-US" altLang="zh-CN" sz="2000" dirty="0"/>
              <a:t>MES</a:t>
            </a:r>
            <a:r>
              <a:rPr lang="zh-CN" altLang="en-US" sz="2000" dirty="0"/>
              <a:t>、</a:t>
            </a:r>
            <a:r>
              <a:rPr lang="en-US" altLang="zh-CN" sz="2000" dirty="0"/>
              <a:t>ERP</a:t>
            </a:r>
            <a:r>
              <a:rPr lang="zh-CN" altLang="en-US" sz="2000" dirty="0"/>
              <a:t>、</a:t>
            </a:r>
            <a:r>
              <a:rPr lang="en-US" altLang="zh-CN" sz="2000" dirty="0"/>
              <a:t>SCADA</a:t>
            </a:r>
            <a:r>
              <a:rPr lang="zh-CN" altLang="en-US" sz="2000" dirty="0"/>
              <a:t>、物联网、云端系统等。</a:t>
            </a:r>
            <a:endParaRPr lang="en-US" altLang="zh-CN" sz="2000" dirty="0">
              <a:effectLst/>
              <a:latin typeface="+mn-ea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70857" y="1254890"/>
            <a:ext cx="1107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将逻辑控制与运动控制集于一身，</a:t>
            </a:r>
            <a:r>
              <a:rPr lang="en-US" altLang="zh-CN" dirty="0"/>
              <a:t>50</a:t>
            </a:r>
            <a:r>
              <a:rPr lang="zh-CN" altLang="en-US" dirty="0"/>
              <a:t>微秒以内的任务抖动，实现时序与运动控制同周期执行，轻松应对各类型的运动控制，电子齿轮、凸轮、直线、圆弧插补、</a:t>
            </a:r>
            <a:r>
              <a:rPr lang="en-US" altLang="zh-CN" dirty="0"/>
              <a:t>CNC</a:t>
            </a:r>
            <a:r>
              <a:rPr lang="zh-CN" altLang="en-US" dirty="0"/>
              <a:t>等。 </a:t>
            </a:r>
            <a:endParaRPr lang="zh-CN" altLang="en-US" dirty="0"/>
          </a:p>
        </p:txBody>
      </p:sp>
      <p:sp>
        <p:nvSpPr>
          <p:cNvPr id="6" name="椭圆 5"/>
          <p:cNvSpPr/>
          <p:nvPr/>
        </p:nvSpPr>
        <p:spPr>
          <a:xfrm>
            <a:off x="538288" y="46301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99" y="1930249"/>
            <a:ext cx="7302315" cy="4690959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38288" y="463014"/>
            <a:ext cx="855709" cy="471123"/>
            <a:chOff x="528763" y="543024"/>
            <a:chExt cx="855709" cy="471123"/>
          </a:xfrm>
        </p:grpSpPr>
        <p:sp>
          <p:nvSpPr>
            <p:cNvPr id="18" name="矩形 17"/>
            <p:cNvSpPr/>
            <p:nvPr/>
          </p:nvSpPr>
          <p:spPr>
            <a:xfrm>
              <a:off x="1108434" y="552482"/>
              <a:ext cx="2760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 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28763" y="543024"/>
              <a:ext cx="471125" cy="471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000" dirty="0">
                  <a:solidFill>
                    <a:srgbClr val="980E1B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03</a:t>
              </a:r>
              <a:endParaRPr lang="zh-CN" altLang="en-US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1117959" y="472472"/>
            <a:ext cx="41905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LC1200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产品特点</a:t>
            </a:r>
            <a:r>
              <a:rPr lang="en-US" altLang="zh-CN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——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运动控制功能</a:t>
            </a:r>
            <a:r>
              <a:rPr lang="en-US" altLang="zh-CN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 </a:t>
            </a:r>
            <a:endParaRPr lang="zh-CN" altLang="en-US" sz="20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38288" y="170076"/>
            <a:ext cx="5254085" cy="521491"/>
            <a:chOff x="528763" y="492656"/>
            <a:chExt cx="5254085" cy="521491"/>
          </a:xfrm>
        </p:grpSpPr>
        <p:sp>
          <p:nvSpPr>
            <p:cNvPr id="3" name="矩形 2"/>
            <p:cNvSpPr/>
            <p:nvPr/>
          </p:nvSpPr>
          <p:spPr>
            <a:xfrm>
              <a:off x="1076110" y="492656"/>
              <a:ext cx="470673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LC1200</a:t>
              </a:r>
              <a:r>
                <a:rPr lang="zh-CN" altLang="en-US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产品特点</a:t>
              </a:r>
              <a:r>
                <a:rPr lang="en-US" altLang="zh-CN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——</a:t>
              </a:r>
              <a:r>
                <a:rPr lang="zh-CN" altLang="en-US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易用性、外部接口</a:t>
              </a:r>
              <a:r>
                <a:rPr lang="en-US" altLang="zh-CN" sz="2000" b="1" dirty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endPara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528763" y="543024"/>
              <a:ext cx="471125" cy="471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000" dirty="0">
                  <a:solidFill>
                    <a:srgbClr val="980E1B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03</a:t>
              </a:r>
              <a:endParaRPr lang="zh-CN" altLang="en-US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35780" y="5934670"/>
            <a:ext cx="9487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内置掉电保存功能，用户无需外接</a:t>
            </a:r>
            <a:r>
              <a:rPr lang="en-US" altLang="zh-CN" dirty="0"/>
              <a:t>UPS</a:t>
            </a:r>
            <a:r>
              <a:rPr lang="zh-CN" altLang="en-US" dirty="0"/>
              <a:t>，节省</a:t>
            </a:r>
            <a:r>
              <a:rPr lang="en-US" altLang="zh-CN" dirty="0"/>
              <a:t>30%</a:t>
            </a:r>
            <a:r>
              <a:rPr lang="zh-CN" altLang="en-US" dirty="0"/>
              <a:t>电控柜空间及</a:t>
            </a:r>
            <a:r>
              <a:rPr lang="en-US" altLang="zh-CN" dirty="0"/>
              <a:t>20%</a:t>
            </a:r>
            <a:r>
              <a:rPr lang="zh-CN" altLang="en-US" dirty="0"/>
              <a:t>硬件成本。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采用可插拔端子，按压式直接接线，简单方便，提升</a:t>
            </a:r>
            <a:r>
              <a:rPr lang="en-US" altLang="zh-CN" dirty="0"/>
              <a:t>10%</a:t>
            </a:r>
            <a:r>
              <a:rPr lang="zh-CN" altLang="en-US" dirty="0"/>
              <a:t>安装效率。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自带三路</a:t>
            </a:r>
            <a:r>
              <a:rPr lang="en-US" altLang="zh-CN" dirty="0"/>
              <a:t>LAN</a:t>
            </a:r>
            <a:r>
              <a:rPr lang="zh-CN" altLang="en-US" dirty="0"/>
              <a:t>接口、</a:t>
            </a:r>
            <a:r>
              <a:rPr lang="en-US" altLang="zh-CN" dirty="0"/>
              <a:t>1</a:t>
            </a:r>
            <a:r>
              <a:rPr lang="zh-CN" altLang="en-US" dirty="0"/>
              <a:t>路</a:t>
            </a:r>
            <a:r>
              <a:rPr lang="en-US" altLang="zh-CN" dirty="0"/>
              <a:t>232</a:t>
            </a:r>
            <a:r>
              <a:rPr lang="zh-CN" altLang="en-US" dirty="0"/>
              <a:t>接口、</a:t>
            </a:r>
            <a:r>
              <a:rPr lang="en-US" altLang="zh-CN" dirty="0"/>
              <a:t>2</a:t>
            </a:r>
            <a:r>
              <a:rPr lang="zh-CN" altLang="en-US" dirty="0"/>
              <a:t>路</a:t>
            </a:r>
            <a:r>
              <a:rPr lang="en-US" altLang="zh-CN" dirty="0"/>
              <a:t>485</a:t>
            </a:r>
            <a:r>
              <a:rPr lang="zh-CN" altLang="en-US" dirty="0"/>
              <a:t>接口；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3857" y="887260"/>
            <a:ext cx="6910430" cy="49729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740" y="812756"/>
            <a:ext cx="677836" cy="5943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099863" y="439157"/>
            <a:ext cx="3814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LC1200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系列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PLC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产品型号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 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38288" y="46301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04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-330200" y="1639623"/>
            <a:ext cx="5930900" cy="3125885"/>
            <a:chOff x="-636353" y="1028277"/>
            <a:chExt cx="5212722" cy="271416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59888" y="3285886"/>
              <a:ext cx="1066800" cy="240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6353" y="1028277"/>
              <a:ext cx="5212722" cy="2714166"/>
            </a:xfrm>
            <a:prstGeom prst="rect">
              <a:avLst/>
            </a:prstGeom>
          </p:spPr>
        </p:pic>
      </p:grpSp>
      <p:graphicFrame>
        <p:nvGraphicFramePr>
          <p:cNvPr id="31" name="表格 30"/>
          <p:cNvGraphicFramePr>
            <a:graphicFrameLocks noGrp="1"/>
          </p:cNvGraphicFramePr>
          <p:nvPr/>
        </p:nvGraphicFramePr>
        <p:xfrm>
          <a:off x="4387872" y="2449759"/>
          <a:ext cx="7327878" cy="2268429"/>
        </p:xfrm>
        <a:graphic>
          <a:graphicData uri="http://schemas.openxmlformats.org/drawingml/2006/table">
            <a:tbl>
              <a:tblPr firstRow="1" firstCol="1" bandRow="1"/>
              <a:tblGrid>
                <a:gridCol w="1019210"/>
                <a:gridCol w="1376835"/>
                <a:gridCol w="4931833"/>
              </a:tblGrid>
              <a:tr h="695169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「</a:t>
                      </a:r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LC12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」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公司产品系列信息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凌臣</a:t>
                      </a:r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1200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系列</a:t>
                      </a:r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PLC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路</a:t>
                      </a:r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RS485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路</a:t>
                      </a:r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RS232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路</a:t>
                      </a:r>
                      <a:r>
                        <a:rPr lang="en-US" sz="1400" kern="100" dirty="0" err="1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EtherNet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路</a:t>
                      </a:r>
                      <a:r>
                        <a:rPr lang="en-US" sz="1400" kern="100" dirty="0" err="1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EtherNet</a:t>
                      </a:r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 IP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；支持</a:t>
                      </a:r>
                      <a:r>
                        <a:rPr lang="en-US" sz="1400" kern="100" dirty="0" err="1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EtherCAT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总线；内置</a:t>
                      </a:r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入</a:t>
                      </a:r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出</a:t>
                      </a:r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IO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通道；漏型输出。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420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「</a:t>
                      </a:r>
                      <a:r>
                        <a:rPr lang="en-US" sz="1400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zh-CN" sz="1400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」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最佳带轴数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轴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335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「</a:t>
                      </a:r>
                      <a:r>
                        <a:rPr lang="en-US" sz="1400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CPU</a:t>
                      </a:r>
                      <a:r>
                        <a:rPr lang="zh-CN" sz="1400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」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模块类型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CPU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模块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505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「</a:t>
                      </a:r>
                      <a:r>
                        <a:rPr lang="en-US" sz="1400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CN" sz="1400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」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CPU</a:t>
                      </a:r>
                      <a:r>
                        <a:rPr lang="zh-CN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型号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文本框 32"/>
          <p:cNvSpPr txBox="1"/>
          <p:nvPr/>
        </p:nvSpPr>
        <p:spPr>
          <a:xfrm>
            <a:off x="3794125" y="1696575"/>
            <a:ext cx="6318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304800" algn="just"/>
            <a:r>
              <a:rPr lang="en-US" altLang="zh-CN" sz="1800" u="sng" kern="100" dirty="0">
                <a:effectLst/>
                <a:latin typeface="Times New Roman" panose="02020603050405020304" pitchFamily="18" charset="0"/>
                <a:ea typeface="仿宋_GB2312"/>
                <a:cs typeface="Times New Roman" panose="02020603050405020304" pitchFamily="18" charset="0"/>
              </a:rPr>
              <a:t>LC12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仿宋_GB2312"/>
                <a:cs typeface="Times New Roman" panose="02020603050405020304" pitchFamily="18" charset="0"/>
              </a:rPr>
              <a:t> </a:t>
            </a:r>
            <a:r>
              <a:rPr lang="en-US" altLang="zh-CN" sz="1800" u="sng" kern="100" dirty="0">
                <a:effectLst/>
                <a:latin typeface="Times New Roman" panose="02020603050405020304" pitchFamily="18" charset="0"/>
                <a:ea typeface="仿宋_GB2312"/>
                <a:cs typeface="Times New Roman" panose="02020603050405020304" pitchFamily="18" charset="0"/>
              </a:rPr>
              <a:t>16 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仿宋_GB2312"/>
                <a:cs typeface="Times New Roman" panose="02020603050405020304" pitchFamily="18" charset="0"/>
              </a:rPr>
              <a:t>－</a:t>
            </a:r>
            <a:r>
              <a:rPr lang="en-US" altLang="zh-CN" sz="1800" u="sng" kern="100" dirty="0">
                <a:effectLst/>
                <a:latin typeface="Times New Roman" panose="02020603050405020304" pitchFamily="18" charset="0"/>
                <a:ea typeface="仿宋_GB2312"/>
                <a:cs typeface="Times New Roman" panose="02020603050405020304" pitchFamily="18" charset="0"/>
              </a:rPr>
              <a:t>CPU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仿宋_GB2312"/>
                <a:cs typeface="Times New Roman" panose="02020603050405020304" pitchFamily="18" charset="0"/>
              </a:rPr>
              <a:t> </a:t>
            </a:r>
            <a:r>
              <a:rPr lang="en-US" altLang="zh-CN" sz="1800" u="sng" kern="100" dirty="0">
                <a:effectLst/>
                <a:latin typeface="Times New Roman" panose="02020603050405020304" pitchFamily="18" charset="0"/>
                <a:ea typeface="仿宋_GB2312"/>
                <a:cs typeface="Times New Roman" panose="02020603050405020304" pitchFamily="18" charset="0"/>
              </a:rPr>
              <a:t>20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仿宋_GB231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99863" y="439157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整体解决方案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 </a:t>
            </a:r>
            <a:endParaRPr lang="zh-CN" altLang="en-US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9510" y="3043555"/>
            <a:ext cx="883920" cy="2209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055" y="3877310"/>
            <a:ext cx="1089660" cy="571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285" y="5252085"/>
            <a:ext cx="3505200" cy="426720"/>
          </a:xfrm>
          <a:prstGeom prst="rect">
            <a:avLst/>
          </a:prstGeom>
        </p:spPr>
      </p:pic>
      <p:pic>
        <p:nvPicPr>
          <p:cNvPr id="6" name="图片 5" descr="IO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060" y="3900170"/>
            <a:ext cx="644525" cy="448945"/>
          </a:xfrm>
          <a:prstGeom prst="rect">
            <a:avLst/>
          </a:prstGeom>
        </p:spPr>
      </p:pic>
      <p:cxnSp>
        <p:nvCxnSpPr>
          <p:cNvPr id="8" name="직선 연결선 103"/>
          <p:cNvCxnSpPr>
            <a:cxnSpLocks noChangeShapeType="1"/>
          </p:cNvCxnSpPr>
          <p:nvPr/>
        </p:nvCxnSpPr>
        <p:spPr bwMode="auto">
          <a:xfrm>
            <a:off x="7209790" y="4855210"/>
            <a:ext cx="3548380" cy="381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 type="none" w="med" len="med"/>
          </a:ln>
        </p:spPr>
      </p:cxnSp>
      <p:cxnSp>
        <p:nvCxnSpPr>
          <p:cNvPr id="9" name="직선 연결선 108"/>
          <p:cNvCxnSpPr>
            <a:cxnSpLocks noChangeShapeType="1"/>
          </p:cNvCxnSpPr>
          <p:nvPr/>
        </p:nvCxnSpPr>
        <p:spPr bwMode="auto">
          <a:xfrm flipH="1">
            <a:off x="7534645" y="4857724"/>
            <a:ext cx="1" cy="28834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oval" w="med" len="med"/>
            <a:tailEnd type="oval" w="med" len="med"/>
          </a:ln>
        </p:spPr>
      </p:cxnSp>
      <p:cxnSp>
        <p:nvCxnSpPr>
          <p:cNvPr id="10" name="직선 연결선 109"/>
          <p:cNvCxnSpPr>
            <a:cxnSpLocks noChangeShapeType="1"/>
          </p:cNvCxnSpPr>
          <p:nvPr/>
        </p:nvCxnSpPr>
        <p:spPr bwMode="auto">
          <a:xfrm flipH="1">
            <a:off x="8393268" y="4857724"/>
            <a:ext cx="1" cy="28834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oval" w="med" len="med"/>
            <a:tailEnd type="oval" w="med" len="med"/>
          </a:ln>
        </p:spPr>
      </p:cxnSp>
      <p:cxnSp>
        <p:nvCxnSpPr>
          <p:cNvPr id="11" name="직선 연결선 110"/>
          <p:cNvCxnSpPr>
            <a:cxnSpLocks noChangeShapeType="1"/>
          </p:cNvCxnSpPr>
          <p:nvPr/>
        </p:nvCxnSpPr>
        <p:spPr bwMode="auto">
          <a:xfrm flipH="1">
            <a:off x="9236477" y="4857724"/>
            <a:ext cx="1" cy="28834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oval" w="med" len="med"/>
            <a:tailEnd type="oval" w="med" len="med"/>
          </a:ln>
        </p:spPr>
      </p:cxnSp>
      <p:cxnSp>
        <p:nvCxnSpPr>
          <p:cNvPr id="12" name="직선 연결선 111"/>
          <p:cNvCxnSpPr>
            <a:cxnSpLocks noChangeShapeType="1"/>
          </p:cNvCxnSpPr>
          <p:nvPr/>
        </p:nvCxnSpPr>
        <p:spPr bwMode="auto">
          <a:xfrm flipH="1">
            <a:off x="9970937" y="4857724"/>
            <a:ext cx="1" cy="28834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oval" w="med" len="med"/>
            <a:tailEnd type="oval" w="med" len="med"/>
          </a:ln>
        </p:spPr>
      </p:cxnSp>
      <p:cxnSp>
        <p:nvCxnSpPr>
          <p:cNvPr id="13" name="직선 연결선 103"/>
          <p:cNvCxnSpPr>
            <a:cxnSpLocks noChangeShapeType="1"/>
          </p:cNvCxnSpPr>
          <p:nvPr/>
        </p:nvCxnSpPr>
        <p:spPr bwMode="auto">
          <a:xfrm>
            <a:off x="5155565" y="3432175"/>
            <a:ext cx="4846320" cy="1270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직선 연결선 105"/>
          <p:cNvCxnSpPr>
            <a:cxnSpLocks noChangeShapeType="1"/>
          </p:cNvCxnSpPr>
          <p:nvPr/>
        </p:nvCxnSpPr>
        <p:spPr bwMode="auto">
          <a:xfrm flipH="1">
            <a:off x="5444035" y="3431847"/>
            <a:ext cx="1" cy="288347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 type="oval" w="med" len="med"/>
            <a:tailEnd type="oval" w="med" len="med"/>
          </a:ln>
        </p:spPr>
      </p:cxnSp>
      <p:cxnSp>
        <p:nvCxnSpPr>
          <p:cNvPr id="15" name="직선 연결선 107"/>
          <p:cNvCxnSpPr>
            <a:cxnSpLocks noChangeShapeType="1"/>
          </p:cNvCxnSpPr>
          <p:nvPr/>
        </p:nvCxnSpPr>
        <p:spPr bwMode="auto">
          <a:xfrm flipH="1">
            <a:off x="6152324" y="3433355"/>
            <a:ext cx="1" cy="288347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 type="oval" w="med" len="med"/>
            <a:tailEnd type="oval" w="med" len="med"/>
          </a:ln>
        </p:spPr>
      </p:cxnSp>
      <p:cxnSp>
        <p:nvCxnSpPr>
          <p:cNvPr id="16" name="직선 연결선 108"/>
          <p:cNvCxnSpPr>
            <a:cxnSpLocks noChangeShapeType="1"/>
          </p:cNvCxnSpPr>
          <p:nvPr/>
        </p:nvCxnSpPr>
        <p:spPr bwMode="auto">
          <a:xfrm flipH="1">
            <a:off x="6778360" y="3432149"/>
            <a:ext cx="1" cy="288347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 type="oval" w="med" len="med"/>
            <a:tailEnd type="oval" w="med" len="med"/>
          </a:ln>
        </p:spPr>
      </p:cxnSp>
      <p:cxnSp>
        <p:nvCxnSpPr>
          <p:cNvPr id="17" name="직선 연결선 109"/>
          <p:cNvCxnSpPr>
            <a:cxnSpLocks noChangeShapeType="1"/>
          </p:cNvCxnSpPr>
          <p:nvPr/>
        </p:nvCxnSpPr>
        <p:spPr bwMode="auto">
          <a:xfrm flipH="1">
            <a:off x="7636983" y="3432149"/>
            <a:ext cx="1" cy="288347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 type="oval" w="med" len="med"/>
            <a:tailEnd type="oval" w="med" len="med"/>
          </a:ln>
        </p:spPr>
      </p:cxnSp>
      <p:cxnSp>
        <p:nvCxnSpPr>
          <p:cNvPr id="18" name="직선 연결선 110"/>
          <p:cNvCxnSpPr>
            <a:cxnSpLocks noChangeShapeType="1"/>
          </p:cNvCxnSpPr>
          <p:nvPr/>
        </p:nvCxnSpPr>
        <p:spPr bwMode="auto">
          <a:xfrm flipH="1">
            <a:off x="8480192" y="3432149"/>
            <a:ext cx="1" cy="288347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 type="oval" w="med" len="med"/>
            <a:tailEnd type="oval" w="med" len="med"/>
          </a:ln>
        </p:spPr>
      </p:cxnSp>
      <p:cxnSp>
        <p:nvCxnSpPr>
          <p:cNvPr id="19" name="직선 연결선 111"/>
          <p:cNvCxnSpPr>
            <a:cxnSpLocks noChangeShapeType="1"/>
          </p:cNvCxnSpPr>
          <p:nvPr/>
        </p:nvCxnSpPr>
        <p:spPr bwMode="auto">
          <a:xfrm flipH="1">
            <a:off x="9214652" y="3432149"/>
            <a:ext cx="1" cy="288347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 type="oval" w="med" len="med"/>
            <a:tailEnd type="oval" w="med" len="med"/>
          </a:ln>
        </p:spPr>
      </p:cxnSp>
      <p:cxnSp>
        <p:nvCxnSpPr>
          <p:cNvPr id="20" name="직선 연결선 108"/>
          <p:cNvCxnSpPr>
            <a:cxnSpLocks noChangeShapeType="1"/>
          </p:cNvCxnSpPr>
          <p:nvPr/>
        </p:nvCxnSpPr>
        <p:spPr bwMode="auto">
          <a:xfrm flipH="1">
            <a:off x="7026010" y="3143859"/>
            <a:ext cx="1" cy="288347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 type="oval" w="med" len="med"/>
            <a:tailEnd type="oval" w="med" len="med"/>
          </a:ln>
        </p:spPr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575" y="3900170"/>
            <a:ext cx="845820" cy="5257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275" y="3877310"/>
            <a:ext cx="381000" cy="621030"/>
          </a:xfrm>
          <a:prstGeom prst="rect">
            <a:avLst/>
          </a:prstGeom>
        </p:spPr>
      </p:pic>
      <p:cxnSp>
        <p:nvCxnSpPr>
          <p:cNvPr id="23" name="직선 연결선 108"/>
          <p:cNvCxnSpPr>
            <a:cxnSpLocks noChangeShapeType="1"/>
          </p:cNvCxnSpPr>
          <p:nvPr/>
        </p:nvCxnSpPr>
        <p:spPr bwMode="auto">
          <a:xfrm flipH="1">
            <a:off x="8078840" y="4569434"/>
            <a:ext cx="1" cy="28834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oval" w="med" len="med"/>
            <a:tailEnd type="oval" w="med" len="med"/>
          </a:ln>
        </p:spPr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2595" y="5786120"/>
            <a:ext cx="2400300" cy="845820"/>
          </a:xfrm>
          <a:prstGeom prst="rect">
            <a:avLst/>
          </a:prstGeom>
        </p:spPr>
      </p:pic>
      <p:grpSp>
        <p:nvGrpSpPr>
          <p:cNvPr id="25" name="그룹 8"/>
          <p:cNvGrpSpPr/>
          <p:nvPr/>
        </p:nvGrpSpPr>
        <p:grpSpPr bwMode="auto">
          <a:xfrm>
            <a:off x="4774565" y="2049145"/>
            <a:ext cx="1691640" cy="557639"/>
            <a:chOff x="-972108" y="1788220"/>
            <a:chExt cx="1944695" cy="697015"/>
          </a:xfrm>
        </p:grpSpPr>
        <p:sp>
          <p:nvSpPr>
            <p:cNvPr id="26" name="모서리가 둥근 직사각형 55"/>
            <p:cNvSpPr/>
            <p:nvPr/>
          </p:nvSpPr>
          <p:spPr>
            <a:xfrm>
              <a:off x="-972108" y="1851717"/>
              <a:ext cx="1944695" cy="63258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FFFFFF"/>
                </a:solidFill>
                <a:latin typeface="Gulim" panose="020B0600000101010101" pitchFamily="50" charset="-127"/>
                <a:ea typeface="Gulim" panose="020B0600000101010101" pitchFamily="50" charset="-127"/>
              </a:endParaRPr>
            </a:p>
          </p:txBody>
        </p:sp>
        <p:sp>
          <p:nvSpPr>
            <p:cNvPr id="27" name="양쪽 모서리가 잘린 사각형 5"/>
            <p:cNvSpPr/>
            <p:nvPr/>
          </p:nvSpPr>
          <p:spPr>
            <a:xfrm>
              <a:off x="-972108" y="1788220"/>
              <a:ext cx="1944695" cy="263512"/>
            </a:xfrm>
            <a:prstGeom prst="snip2SameRect">
              <a:avLst/>
            </a:prstGeom>
            <a:solidFill>
              <a:srgbClr val="00B050"/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0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控制网络</a:t>
              </a:r>
              <a:endParaRPr kumimoji="0" lang="zh-CN" altLang="en-US" sz="10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TextBox 6"/>
            <p:cNvSpPr txBox="1">
              <a:spLocks noChangeArrowheads="1"/>
            </p:cNvSpPr>
            <p:nvPr/>
          </p:nvSpPr>
          <p:spPr bwMode="auto">
            <a:xfrm>
              <a:off x="-900100" y="2024882"/>
              <a:ext cx="1728192" cy="4603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kern="0" dirty="0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</a:rPr>
                <a:t>∙ Ethernet</a:t>
              </a:r>
              <a:endParaRPr kumimoji="0" lang="en-US" altLang="ko-KR" sz="900" kern="0" dirty="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</a:endParaRPr>
            </a:p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kern="0" dirty="0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  <a:sym typeface="+mn-ea"/>
                </a:rPr>
                <a:t>∙ </a:t>
              </a:r>
              <a:r>
                <a:rPr lang="en-US" altLang="ko-KR" sz="900" kern="0" dirty="0" err="1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  <a:sym typeface="+mn-ea"/>
                </a:rPr>
                <a:t>EtherCAT</a:t>
              </a:r>
              <a:endParaRPr kumimoji="0" lang="en-US" altLang="ko-KR" sz="900" kern="0" dirty="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</a:endParaRPr>
            </a:p>
          </p:txBody>
        </p:sp>
      </p:grpSp>
      <p:sp>
        <p:nvSpPr>
          <p:cNvPr id="29" name="모서리가 둥근 직사각형 84"/>
          <p:cNvSpPr/>
          <p:nvPr/>
        </p:nvSpPr>
        <p:spPr bwMode="auto">
          <a:xfrm>
            <a:off x="4774565" y="2896235"/>
            <a:ext cx="1691640" cy="440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rgbClr val="FFFFFF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  <p:sp>
        <p:nvSpPr>
          <p:cNvPr id="30" name="양쪽 모서리가 잘린 사각형 85"/>
          <p:cNvSpPr/>
          <p:nvPr/>
        </p:nvSpPr>
        <p:spPr bwMode="auto">
          <a:xfrm>
            <a:off x="4774565" y="2775585"/>
            <a:ext cx="1691640" cy="210820"/>
          </a:xfrm>
          <a:prstGeom prst="snip2Same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sz="10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内置和外插式</a:t>
            </a:r>
            <a:r>
              <a:rPr kumimoji="0" lang="en-US" altLang="zh-CN" sz="10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IO</a:t>
            </a:r>
            <a:r>
              <a:rPr kumimoji="0" lang="zh-CN" altLang="en-US" sz="10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</a:t>
            </a:r>
            <a:endParaRPr kumimoji="0" lang="zh-CN" altLang="en-US" sz="1000" b="1" kern="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TextBox 202"/>
          <p:cNvSpPr txBox="1">
            <a:spLocks noChangeArrowheads="1"/>
          </p:cNvSpPr>
          <p:nvPr/>
        </p:nvSpPr>
        <p:spPr bwMode="auto">
          <a:xfrm>
            <a:off x="4774565" y="2976245"/>
            <a:ext cx="1503045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7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∙</a:t>
            </a:r>
            <a:r>
              <a:rPr kumimoji="0" lang="zh-CN" altLang="en-US" sz="7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内置</a:t>
            </a:r>
            <a:r>
              <a:rPr kumimoji="0" lang="ko-KR" altLang="en-US" sz="7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</a:t>
            </a:r>
            <a:r>
              <a:rPr kumimoji="0" lang="en-US" altLang="ko-KR" sz="7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16/</a:t>
            </a:r>
            <a:r>
              <a:rPr kumimoji="0" lang="zh-CN" altLang="en-US" sz="7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输出</a:t>
            </a:r>
            <a:r>
              <a:rPr kumimoji="0" lang="en-US" altLang="zh-CN" sz="7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</a:t>
            </a:r>
            <a:endParaRPr kumimoji="0" lang="en-US" altLang="ko-KR" sz="700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7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∙ </a:t>
            </a:r>
            <a:r>
              <a:rPr kumimoji="0" lang="zh-CN" altLang="en-US" sz="7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插片式扩展模拟</a:t>
            </a:r>
            <a:r>
              <a:rPr kumimoji="0" lang="ko-KR" altLang="en-US" sz="7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</a:t>
            </a:r>
            <a:r>
              <a:rPr kumimoji="0" lang="en-US" altLang="ko-KR" sz="7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kumimoji="0" lang="zh-CN" altLang="en-US" sz="7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输出</a:t>
            </a:r>
            <a:endParaRPr kumimoji="0" lang="en-US" altLang="ko-KR" sz="700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700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403340" y="4498340"/>
            <a:ext cx="864870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900"/>
              <a:t>LCT-步进系列</a:t>
            </a:r>
            <a:endParaRPr lang="zh-CN" altLang="en-US" sz="900"/>
          </a:p>
        </p:txBody>
      </p:sp>
      <p:sp>
        <p:nvSpPr>
          <p:cNvPr id="33" name="文本框 32"/>
          <p:cNvSpPr txBox="1"/>
          <p:nvPr/>
        </p:nvSpPr>
        <p:spPr>
          <a:xfrm>
            <a:off x="8246745" y="4498340"/>
            <a:ext cx="864870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900"/>
              <a:t>LC-</a:t>
            </a:r>
            <a:r>
              <a:rPr lang="en-US" altLang="zh-CN" sz="900"/>
              <a:t>IO</a:t>
            </a:r>
            <a:r>
              <a:rPr lang="zh-CN" altLang="en-US" sz="900"/>
              <a:t>系列</a:t>
            </a:r>
            <a:endParaRPr lang="zh-CN" altLang="en-US" sz="900"/>
          </a:p>
        </p:txBody>
      </p:sp>
      <p:sp>
        <p:nvSpPr>
          <p:cNvPr id="34" name="文本框 33"/>
          <p:cNvSpPr txBox="1"/>
          <p:nvPr/>
        </p:nvSpPr>
        <p:spPr>
          <a:xfrm>
            <a:off x="7338060" y="4498340"/>
            <a:ext cx="864870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900"/>
              <a:t>LCT-</a:t>
            </a:r>
            <a:r>
              <a:rPr lang="en-US" altLang="zh-CN" sz="900"/>
              <a:t>IO</a:t>
            </a:r>
            <a:r>
              <a:rPr lang="zh-CN" altLang="en-US" sz="900"/>
              <a:t>系列</a:t>
            </a:r>
            <a:endParaRPr lang="zh-CN" altLang="en-US" sz="900"/>
          </a:p>
        </p:txBody>
      </p:sp>
      <p:sp>
        <p:nvSpPr>
          <p:cNvPr id="35" name="文本框 34"/>
          <p:cNvSpPr txBox="1"/>
          <p:nvPr/>
        </p:nvSpPr>
        <p:spPr>
          <a:xfrm>
            <a:off x="8919845" y="4492625"/>
            <a:ext cx="864870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900"/>
              <a:t>MINI IO</a:t>
            </a:r>
            <a:r>
              <a:rPr lang="zh-CN" altLang="en-US" sz="900"/>
              <a:t>系列</a:t>
            </a:r>
            <a:endParaRPr lang="zh-CN" altLang="en-US" sz="900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88130"/>
            <a:ext cx="2061845" cy="702310"/>
          </a:xfrm>
          <a:prstGeom prst="rect">
            <a:avLst/>
          </a:prstGeom>
        </p:spPr>
      </p:pic>
      <p:pic>
        <p:nvPicPr>
          <p:cNvPr id="37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8860" y="4333875"/>
            <a:ext cx="526415" cy="3194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0"/>
          <a:srcRect r="46689"/>
          <a:stretch>
            <a:fillRect/>
          </a:stretch>
        </p:blipFill>
        <p:spPr>
          <a:xfrm>
            <a:off x="5375275" y="3771900"/>
            <a:ext cx="301625" cy="83248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0"/>
          <a:srcRect r="46689"/>
          <a:stretch>
            <a:fillRect/>
          </a:stretch>
        </p:blipFill>
        <p:spPr>
          <a:xfrm>
            <a:off x="5975985" y="3771900"/>
            <a:ext cx="301625" cy="832485"/>
          </a:xfrm>
          <a:prstGeom prst="rect">
            <a:avLst/>
          </a:prstGeom>
        </p:spPr>
      </p:pic>
      <p:pic>
        <p:nvPicPr>
          <p:cNvPr id="4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100" y="4349115"/>
            <a:ext cx="526415" cy="319405"/>
          </a:xfrm>
          <a:prstGeom prst="rect">
            <a:avLst/>
          </a:prstGeom>
        </p:spPr>
      </p:pic>
      <p:sp>
        <p:nvSpPr>
          <p:cNvPr id="41" name="직사각형 40"/>
          <p:cNvSpPr>
            <a:spLocks noChangeArrowheads="1"/>
          </p:cNvSpPr>
          <p:nvPr/>
        </p:nvSpPr>
        <p:spPr bwMode="auto">
          <a:xfrm>
            <a:off x="1080135" y="1766888"/>
            <a:ext cx="282765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50" charset="-127"/>
                <a:ea typeface="Gulim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 sz="1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LC12  08/16/32</a:t>
            </a:r>
            <a:r>
              <a:rPr kumimoji="0" lang="zh-CN" altLang="en-US" sz="1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轴运动控制器</a:t>
            </a:r>
            <a:endParaRPr kumimoji="0" lang="en-US" altLang="ko-KR" sz="1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오각형 49"/>
          <p:cNvSpPr/>
          <p:nvPr/>
        </p:nvSpPr>
        <p:spPr>
          <a:xfrm>
            <a:off x="1093279" y="2152650"/>
            <a:ext cx="3390265" cy="3099435"/>
          </a:xfrm>
          <a:prstGeom prst="homePlate">
            <a:avLst>
              <a:gd name="adj" fmla="val 12926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0" rIns="36000" bIns="0" rtlCol="0" anchor="ctr"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</a:t>
            </a: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Ether-CAT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进行</a:t>
            </a:r>
            <a:r>
              <a:rPr kumimoji="0" lang="en-US" altLang="zh-CN" sz="1000" b="1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</a:t>
            </a:r>
            <a:r>
              <a: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轴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控制</a:t>
            </a:r>
            <a:r>
              <a: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kumimoji="0" lang="en-US" altLang="ko-KR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- 8/16/32</a:t>
            </a:r>
            <a:r>
              <a:rPr kumimoji="0" lang="ko-KR" altLang="en-US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轴</a:t>
            </a:r>
            <a:endParaRPr kumimoji="0" lang="en-US" altLang="ko-KR" sz="10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- </a:t>
            </a:r>
            <a:r>
              <a:rPr kumimoji="0" lang="zh-CN" altLang="en-US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支持标准协议的</a:t>
            </a:r>
            <a:r>
              <a:rPr kumimoji="0" lang="en-US" altLang="ko-KR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EtherCAT I/O </a:t>
            </a:r>
            <a:endParaRPr kumimoji="0" lang="en-US" altLang="ko-KR" sz="10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-</a:t>
            </a:r>
            <a:r>
              <a:rPr kumimoji="0" lang="zh-CN" altLang="en-US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支持第三方的伺服和</a:t>
            </a:r>
            <a:r>
              <a:rPr kumimoji="0" lang="en-US" altLang="zh-CN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IO </a:t>
            </a:r>
            <a:r>
              <a:rPr kumimoji="0" lang="zh-CN" altLang="en-US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</a:t>
            </a:r>
            <a:endParaRPr kumimoji="0" lang="en-US" altLang="zh-CN" sz="10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kumimoji="0" lang="en-US" altLang="ko-KR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DI 16</a:t>
            </a:r>
            <a:r>
              <a:rPr kumimoji="0" lang="ko-KR" altLang="en-US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</a:t>
            </a:r>
            <a:r>
              <a:rPr kumimoji="0" lang="en-US" altLang="ko-KR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DO 16</a:t>
            </a:r>
            <a:r>
              <a:rPr kumimoji="0" lang="ko-KR" altLang="en-US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</a:t>
            </a:r>
            <a:endParaRPr kumimoji="0" lang="zh-CN" altLang="en-US" sz="10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zh-CN" altLang="en-US" sz="1000" b="1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耦合模块</a:t>
            </a:r>
            <a:r>
              <a:rPr kumimoji="0" lang="zh-CN" altLang="en-US" sz="1000" b="1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IO 的扩展</a:t>
            </a:r>
            <a:endParaRPr kumimoji="0" lang="zh-CN" altLang="en-US" sz="10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kumimoji="0" lang="en-US" altLang="zh-CN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</a:t>
            </a:r>
            <a:r>
              <a:rPr kumimoji="0" lang="zh-CN" altLang="en-US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插片式：</a:t>
            </a:r>
            <a:r>
              <a:rPr kumimoji="0" lang="en-US" altLang="zh-CN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IO</a:t>
            </a:r>
            <a:r>
              <a:rPr kumimoji="0" lang="zh-CN" altLang="en-US" sz="1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扩展</a:t>
            </a:r>
            <a:endParaRPr kumimoji="0" lang="zh-CN" altLang="en-US" sz="10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10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- </a:t>
            </a:r>
            <a:r>
              <a:rPr lang="zh-CN" altLang="en-US" sz="10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插片式：</a:t>
            </a:r>
            <a:r>
              <a:rPr lang="en-US" altLang="zh-CN" sz="10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DA/DO</a:t>
            </a:r>
            <a:r>
              <a:rPr lang="zh-CN" altLang="en-US" sz="10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扩展</a:t>
            </a:r>
            <a:endParaRPr kumimoji="0" lang="zh-CN" altLang="en-US" sz="10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10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- </a:t>
            </a:r>
            <a:r>
              <a:rPr lang="zh-CN" altLang="en-US" sz="10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插片式：温度模块</a:t>
            </a:r>
            <a:endParaRPr lang="zh-CN" altLang="en-US" sz="1000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10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- </a:t>
            </a:r>
            <a:r>
              <a:rPr lang="zh-CN" altLang="en-US" sz="10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插片式：编码器</a:t>
            </a:r>
            <a:endParaRPr kumimoji="0" lang="zh-CN" altLang="en-US" sz="10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</a:t>
            </a: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Ethernet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可连接上位机器</a:t>
            </a:r>
            <a:endParaRPr kumimoji="0" lang="en-US" altLang="ko-KR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- PLC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HMI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连接应用</a:t>
            </a:r>
            <a:endParaRPr kumimoji="0" lang="en-US" altLang="ko-KR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</a:t>
            </a:r>
            <a:r>
              <a:rPr kumimoji="0" lang="en-US" altLang="zh-CN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  <a:sym typeface="+mn-ea"/>
              </a:rPr>
              <a:t>Codesys</a:t>
            </a:r>
            <a:r>
              <a:rPr lang="zh-CN" altLang="en-US" sz="1000" b="1" kern="0" dirty="0">
                <a:solidFill>
                  <a:prstClr val="white"/>
                </a:solidFill>
                <a:latin typeface="Malgun Gothic" panose="020B0503020000020004" charset="-127"/>
                <a:ea typeface="宋体" panose="02010600030101010101" pitchFamily="2" charset="-122"/>
                <a:sym typeface="+mn-ea"/>
              </a:rPr>
              <a:t>软件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进行编程和监控</a:t>
            </a:r>
            <a:endParaRPr kumimoji="0" lang="en-US" altLang="ko-KR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- 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通过以太网和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PLC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通讯</a:t>
            </a:r>
            <a:endParaRPr kumimoji="0" lang="en-US" altLang="ko-KR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- 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</a:t>
            </a:r>
            <a:r>
              <a:rPr kumimoji="0" lang="en-US" altLang="ko-KR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PLCopen</a:t>
            </a: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功能块编程控制</a:t>
            </a:r>
            <a:endParaRPr kumimoji="0" lang="en-US" altLang="ko-KR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- 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程序编辑和</a:t>
            </a: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Simulator</a:t>
            </a:r>
            <a:endParaRPr kumimoji="0" lang="en-US" altLang="ko-KR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SD</a:t>
            </a:r>
            <a:r>
              <a:rPr kumimoji="0" lang="zh-CN" altLang="en-US" sz="1000" b="1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卡</a:t>
            </a:r>
            <a:r>
              <a: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</a:t>
            </a:r>
            <a:endParaRPr kumimoji="0" lang="en-US" altLang="ko-KR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- Program</a:t>
            </a:r>
            <a:r>
              <a:rPr kumimoji="0" lang="zh-CN" altLang="en-US" sz="1000" b="1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储存</a:t>
            </a:r>
            <a:r>
              <a:rPr lang="en-US" altLang="zh-CN" sz="1000" b="1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/G</a:t>
            </a:r>
            <a:r>
              <a:rPr lang="zh-CN" altLang="en-US" sz="1000" b="1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代码储存</a:t>
            </a:r>
            <a:endParaRPr kumimoji="0" lang="en-US" altLang="ko-KR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5025" y="962660"/>
            <a:ext cx="675005" cy="506095"/>
          </a:xfrm>
          <a:prstGeom prst="rect">
            <a:avLst/>
          </a:prstGeom>
        </p:spPr>
      </p:pic>
      <p:cxnSp>
        <p:nvCxnSpPr>
          <p:cNvPr id="44" name="직선 연결선 92"/>
          <p:cNvCxnSpPr>
            <a:cxnSpLocks noChangeShapeType="1"/>
          </p:cNvCxnSpPr>
          <p:nvPr/>
        </p:nvCxnSpPr>
        <p:spPr bwMode="auto">
          <a:xfrm>
            <a:off x="6252522" y="1584922"/>
            <a:ext cx="0" cy="288347"/>
          </a:xfrm>
          <a:prstGeom prst="line">
            <a:avLst/>
          </a:prstGeom>
          <a:noFill/>
          <a:ln w="9525" algn="ctr">
            <a:solidFill>
              <a:srgbClr val="333399"/>
            </a:solidFill>
            <a:round/>
            <a:headEnd type="oval" w="med" len="med"/>
            <a:tailEnd type="oval" w="med" len="med"/>
          </a:ln>
        </p:spPr>
      </p:cxnSp>
      <p:cxnSp>
        <p:nvCxnSpPr>
          <p:cNvPr id="45" name="직선 연결선 93"/>
          <p:cNvCxnSpPr>
            <a:cxnSpLocks noChangeShapeType="1"/>
          </p:cNvCxnSpPr>
          <p:nvPr/>
        </p:nvCxnSpPr>
        <p:spPr bwMode="auto">
          <a:xfrm flipH="1">
            <a:off x="7260634" y="1584922"/>
            <a:ext cx="1" cy="288347"/>
          </a:xfrm>
          <a:prstGeom prst="line">
            <a:avLst/>
          </a:prstGeom>
          <a:noFill/>
          <a:ln w="9525" algn="ctr">
            <a:solidFill>
              <a:srgbClr val="333399"/>
            </a:solidFill>
            <a:round/>
            <a:headEnd type="oval" w="med" len="med"/>
            <a:tailEnd type="oval" w="med" len="med"/>
          </a:ln>
        </p:spPr>
      </p:cxnSp>
      <p:cxnSp>
        <p:nvCxnSpPr>
          <p:cNvPr id="46" name="직선 연결선 94"/>
          <p:cNvCxnSpPr>
            <a:cxnSpLocks noChangeShapeType="1"/>
          </p:cNvCxnSpPr>
          <p:nvPr/>
        </p:nvCxnSpPr>
        <p:spPr bwMode="auto">
          <a:xfrm>
            <a:off x="5791072" y="1873269"/>
            <a:ext cx="2772000" cy="0"/>
          </a:xfrm>
          <a:prstGeom prst="line">
            <a:avLst/>
          </a:prstGeom>
          <a:noFill/>
          <a:ln w="25400" algn="ctr">
            <a:solidFill>
              <a:srgbClr val="333399"/>
            </a:solidFill>
            <a:round/>
          </a:ln>
        </p:spPr>
      </p:cxnSp>
      <p:cxnSp>
        <p:nvCxnSpPr>
          <p:cNvPr id="47" name="직선 연결선 97"/>
          <p:cNvCxnSpPr>
            <a:cxnSpLocks noChangeShapeType="1"/>
          </p:cNvCxnSpPr>
          <p:nvPr/>
        </p:nvCxnSpPr>
        <p:spPr bwMode="auto">
          <a:xfrm flipH="1">
            <a:off x="8412762" y="1590218"/>
            <a:ext cx="1" cy="288347"/>
          </a:xfrm>
          <a:prstGeom prst="line">
            <a:avLst/>
          </a:prstGeom>
          <a:noFill/>
          <a:ln w="9525" algn="ctr">
            <a:solidFill>
              <a:srgbClr val="333399"/>
            </a:solidFill>
            <a:round/>
            <a:headEnd type="oval" w="med" len="med"/>
            <a:tailEnd type="oval" w="med" len="med"/>
          </a:ln>
        </p:spPr>
      </p:cxnSp>
      <p:cxnSp>
        <p:nvCxnSpPr>
          <p:cNvPr id="48" name="직선 연결선 117"/>
          <p:cNvCxnSpPr>
            <a:cxnSpLocks noChangeShapeType="1"/>
          </p:cNvCxnSpPr>
          <p:nvPr/>
        </p:nvCxnSpPr>
        <p:spPr bwMode="auto">
          <a:xfrm flipH="1">
            <a:off x="7021830" y="1878330"/>
            <a:ext cx="4445" cy="364490"/>
          </a:xfrm>
          <a:prstGeom prst="line">
            <a:avLst/>
          </a:prstGeom>
          <a:noFill/>
          <a:ln w="25400" algn="ctr">
            <a:solidFill>
              <a:srgbClr val="333399"/>
            </a:solidFill>
            <a:round/>
          </a:ln>
        </p:spPr>
      </p:cxnSp>
      <p:pic>
        <p:nvPicPr>
          <p:cNvPr id="49" name="图片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95465" y="760095"/>
            <a:ext cx="730250" cy="70866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1940" y="962660"/>
            <a:ext cx="713740" cy="551815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5375275" y="4668520"/>
            <a:ext cx="864870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900"/>
              <a:t>LCT-伺服系列</a:t>
            </a:r>
            <a:endParaRPr lang="zh-CN" altLang="en-US" sz="900"/>
          </a:p>
        </p:txBody>
      </p:sp>
      <p:sp>
        <p:nvSpPr>
          <p:cNvPr id="53" name="文本框 52"/>
          <p:cNvSpPr txBox="1"/>
          <p:nvPr/>
        </p:nvSpPr>
        <p:spPr>
          <a:xfrm>
            <a:off x="5287645" y="1514475"/>
            <a:ext cx="864870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900"/>
              <a:t>LCT-</a:t>
            </a:r>
            <a:r>
              <a:rPr lang="en-US" altLang="zh-CN" sz="900"/>
              <a:t>HMI</a:t>
            </a:r>
            <a:r>
              <a:rPr lang="zh-CN" altLang="en-US" sz="900"/>
              <a:t>系列</a:t>
            </a:r>
            <a:endParaRPr lang="zh-CN" altLang="en-US" sz="900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5625" y="2456815"/>
            <a:ext cx="2287270" cy="70675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97" y="2031815"/>
            <a:ext cx="2647224" cy="1323612"/>
          </a:xfrm>
          <a:prstGeom prst="rect">
            <a:avLst/>
          </a:prstGeom>
        </p:spPr>
      </p:pic>
      <p:sp>
        <p:nvSpPr>
          <p:cNvPr id="59" name="椭圆 58"/>
          <p:cNvSpPr/>
          <p:nvPr/>
        </p:nvSpPr>
        <p:spPr>
          <a:xfrm>
            <a:off x="538288" y="46301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05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986" y="1748457"/>
            <a:ext cx="717624" cy="310733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680" y="1423332"/>
            <a:ext cx="903133" cy="281345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42" y="4686357"/>
            <a:ext cx="773023" cy="3155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5667.3685039370075,&quot;width&quot;:8328.95748031496}"/>
</p:tagLst>
</file>

<file path=ppt/tags/tag4.xml><?xml version="1.0" encoding="utf-8"?>
<p:tagLst xmlns:p="http://schemas.openxmlformats.org/presentationml/2006/main">
  <p:tag name="COMMONDATA" val="eyJoZGlkIjoiYTNiOGVlNTkxYTVkYTI3MGUyZDBiMzVkZmVlYzdkYjcifQ=="/>
  <p:tag name="KSO_WPP_MARK_KEY" val="345357c0-e713-41ca-813f-a212717089ed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1683</Words>
  <Application>WPS 演示</Application>
  <PresentationFormat>宽屏</PresentationFormat>
  <Paragraphs>196</Paragraphs>
  <Slides>14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思源黑体</vt:lpstr>
      <vt:lpstr>黑体</vt:lpstr>
      <vt:lpstr>Times New Roman</vt:lpstr>
      <vt:lpstr>仿宋_GB2312</vt:lpstr>
      <vt:lpstr>Gulim</vt:lpstr>
      <vt:lpstr>Malgun Gothic</vt:lpstr>
      <vt:lpstr>Wingdings</vt:lpstr>
      <vt:lpstr>Arial</vt:lpstr>
      <vt:lpstr>Arial Unicode MS</vt:lpstr>
      <vt:lpstr>Calibri</vt:lpstr>
      <vt:lpstr>仿宋</vt:lpstr>
      <vt:lpstr>Office 主题</vt:lpstr>
      <vt:lpstr>Photoshop.Image.12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WPS_1654572020</cp:lastModifiedBy>
  <cp:revision>63</cp:revision>
  <dcterms:created xsi:type="dcterms:W3CDTF">2022-11-05T01:57:00Z</dcterms:created>
  <dcterms:modified xsi:type="dcterms:W3CDTF">2023-04-14T01:36:17Z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D333E6F8ED454F2F9047EF3456A0D0FC</vt:lpwstr>
  </property>
  <property fmtid="{D5CDD505-2E9C-101B-9397-08002B2CF9AE}" pid="3" name="KSOProductBuildVer">
    <vt:lpwstr>2052-11.1.0.13703</vt:lpwstr>
  </property>
</Properties>
</file>