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261" r:id="rId4"/>
    <p:sldId id="266" r:id="rId5"/>
    <p:sldId id="282" r:id="rId6"/>
    <p:sldId id="300" r:id="rId7"/>
    <p:sldId id="301" r:id="rId8"/>
    <p:sldId id="302" r:id="rId9"/>
    <p:sldId id="304" r:id="rId10"/>
    <p:sldId id="340" r:id="rId11"/>
    <p:sldId id="303" r:id="rId12"/>
    <p:sldId id="305" r:id="rId13"/>
    <p:sldId id="306" r:id="rId14"/>
    <p:sldId id="307" r:id="rId15"/>
    <p:sldId id="308" r:id="rId16"/>
    <p:sldId id="337" r:id="rId17"/>
    <p:sldId id="338" r:id="rId18"/>
    <p:sldId id="309" r:id="rId19"/>
    <p:sldId id="320" r:id="rId20"/>
    <p:sldId id="321" r:id="rId21"/>
    <p:sldId id="326" r:id="rId22"/>
    <p:sldId id="344" r:id="rId23"/>
    <p:sldId id="345" r:id="rId24"/>
    <p:sldId id="346" r:id="rId25"/>
    <p:sldId id="347" r:id="rId26"/>
    <p:sldId id="348" r:id="rId27"/>
    <p:sldId id="325" r:id="rId28"/>
    <p:sldId id="322" r:id="rId29"/>
    <p:sldId id="323" r:id="rId30"/>
    <p:sldId id="310" r:id="rId31"/>
    <p:sldId id="311" r:id="rId32"/>
    <p:sldId id="342" r:id="rId33"/>
    <p:sldId id="343" r:id="rId34"/>
    <p:sldId id="317" r:id="rId35"/>
    <p:sldId id="318" r:id="rId36"/>
    <p:sldId id="341" r:id="rId37"/>
    <p:sldId id="336" r:id="rId38"/>
    <p:sldId id="334" r:id="rId39"/>
    <p:sldId id="331" r:id="rId40"/>
    <p:sldId id="329" r:id="rId41"/>
    <p:sldId id="314" r:id="rId42"/>
    <p:sldId id="316" r:id="rId43"/>
    <p:sldId id="332" r:id="rId44"/>
    <p:sldId id="333" r:id="rId45"/>
    <p:sldId id="335" r:id="rId46"/>
    <p:sldId id="298"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9999"/>
    <a:srgbClr val="008000"/>
    <a:srgbClr val="0099CC"/>
    <a:srgbClr val="336600"/>
    <a:srgbClr val="44546B"/>
    <a:srgbClr val="D14553"/>
    <a:srgbClr val="F2F2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49" autoAdjust="0"/>
  </p:normalViewPr>
  <p:slideViewPr>
    <p:cSldViewPr snapToGrid="0" showGuides="1">
      <p:cViewPr varScale="1">
        <p:scale>
          <a:sx n="110" d="100"/>
          <a:sy n="110" d="100"/>
        </p:scale>
        <p:origin x="-558"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9BF49-395B-4E31-B52F-58A1B936D99E}" type="datetimeFigureOut">
              <a:rPr lang="zh-CN" altLang="en-US" smtClean="0"/>
              <a:t>2020-9-15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097F6-6ACE-4101-BD33-590D4CF866A6}" type="slidenum">
              <a:rPr lang="zh-CN" altLang="en-US" smtClean="0"/>
              <a:t>‹#›</a:t>
            </a:fld>
            <a:endParaRPr lang="zh-CN" altLang="en-US"/>
          </a:p>
        </p:txBody>
      </p:sp>
    </p:spTree>
    <p:extLst>
      <p:ext uri="{BB962C8B-B14F-4D97-AF65-F5344CB8AC3E}">
        <p14:creationId xmlns:p14="http://schemas.microsoft.com/office/powerpoint/2010/main" val="396108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1</a:t>
            </a:fld>
            <a:endParaRPr lang="zh-CN" altLang="en-US"/>
          </a:p>
        </p:txBody>
      </p:sp>
    </p:spTree>
    <p:extLst>
      <p:ext uri="{BB962C8B-B14F-4D97-AF65-F5344CB8AC3E}">
        <p14:creationId xmlns:p14="http://schemas.microsoft.com/office/powerpoint/2010/main" val="184541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10</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11</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12</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13</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14</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15</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16</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17</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18</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19</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2</a:t>
            </a:fld>
            <a:endParaRPr lang="zh-CN" altLang="en-US"/>
          </a:p>
        </p:txBody>
      </p:sp>
    </p:spTree>
    <p:extLst>
      <p:ext uri="{BB962C8B-B14F-4D97-AF65-F5344CB8AC3E}">
        <p14:creationId xmlns:p14="http://schemas.microsoft.com/office/powerpoint/2010/main" val="967776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20</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21</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22</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23</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24</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25</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26</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27</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28</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29</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3</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30</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31</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32</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33</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34</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35</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36</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37</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38</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39</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4</a:t>
            </a:fld>
            <a:endParaRPr lang="zh-CN" altLang="en-US"/>
          </a:p>
        </p:txBody>
      </p:sp>
    </p:spTree>
    <p:extLst>
      <p:ext uri="{BB962C8B-B14F-4D97-AF65-F5344CB8AC3E}">
        <p14:creationId xmlns:p14="http://schemas.microsoft.com/office/powerpoint/2010/main" val="185990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40</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41</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42</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43</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44</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45</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46</a:t>
            </a:fld>
            <a:endParaRPr lang="zh-CN" altLang="en-US"/>
          </a:p>
        </p:txBody>
      </p:sp>
    </p:spTree>
    <p:extLst>
      <p:ext uri="{BB962C8B-B14F-4D97-AF65-F5344CB8AC3E}">
        <p14:creationId xmlns:p14="http://schemas.microsoft.com/office/powerpoint/2010/main" val="363336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5</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6</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7</a:t>
            </a:fld>
            <a:endParaRPr lang="zh-CN" altLang="en-US"/>
          </a:p>
        </p:txBody>
      </p:sp>
    </p:spTree>
    <p:extLst>
      <p:ext uri="{BB962C8B-B14F-4D97-AF65-F5344CB8AC3E}">
        <p14:creationId xmlns:p14="http://schemas.microsoft.com/office/powerpoint/2010/main" val="326827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B097F6-6ACE-4101-BD33-590D4CF866A6}" type="slidenum">
              <a:rPr lang="zh-CN" altLang="en-US" smtClean="0"/>
              <a:t>8</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全面感知体系</a:t>
            </a:r>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t>9</a:t>
            </a:fld>
            <a:endParaRPr lang="zh-CN" altLang="en-US"/>
          </a:p>
        </p:txBody>
      </p:sp>
    </p:spTree>
    <p:extLst>
      <p:ext uri="{BB962C8B-B14F-4D97-AF65-F5344CB8AC3E}">
        <p14:creationId xmlns:p14="http://schemas.microsoft.com/office/powerpoint/2010/main" val="3642306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88A0493-F3F2-4D5B-9E13-F3A993D5A1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xmlns="" id="{911B01BA-F16E-4B6C-88B6-698276D46F12}"/>
              </a:ext>
            </a:extLst>
          </p:cNvPr>
          <p:cNvSpPr/>
          <p:nvPr userDrawn="1"/>
        </p:nvSpPr>
        <p:spPr>
          <a:xfrm>
            <a:off x="0" y="0"/>
            <a:ext cx="12192000" cy="6858000"/>
          </a:xfrm>
          <a:prstGeom prst="rect">
            <a:avLst/>
          </a:prstGeom>
          <a:solidFill>
            <a:srgbClr val="F2F2F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5006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FF04F67-E404-4195-85C1-FDA36A7697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xmlns="" id="{B5B48FAC-A02A-4044-A924-4BD3F6DAE991}"/>
              </a:ext>
            </a:extLst>
          </p:cNvPr>
          <p:cNvSpPr/>
          <p:nvPr userDrawn="1"/>
        </p:nvSpPr>
        <p:spPr>
          <a:xfrm>
            <a:off x="0" y="0"/>
            <a:ext cx="12192000" cy="6858000"/>
          </a:xfrm>
          <a:prstGeom prst="rect">
            <a:avLst/>
          </a:prstGeom>
          <a:solidFill>
            <a:srgbClr val="F2F2F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标题 1">
            <a:extLst>
              <a:ext uri="{FF2B5EF4-FFF2-40B4-BE49-F238E27FC236}">
                <a16:creationId xmlns:a16="http://schemas.microsoft.com/office/drawing/2014/main" xmlns="" id="{181D9823-9087-4703-9A44-A3AAC1D332C5}"/>
              </a:ext>
            </a:extLst>
          </p:cNvPr>
          <p:cNvSpPr>
            <a:spLocks noGrp="1"/>
          </p:cNvSpPr>
          <p:nvPr>
            <p:ph type="title"/>
          </p:nvPr>
        </p:nvSpPr>
        <p:spPr>
          <a:xfrm>
            <a:off x="787031" y="287313"/>
            <a:ext cx="4493538" cy="523220"/>
          </a:xfrm>
        </p:spPr>
        <p:txBody>
          <a:bodyPr wrap="none">
            <a:spAutoFit/>
          </a:bodyPr>
          <a:lstStyle>
            <a:lvl1pPr>
              <a:lnSpc>
                <a:spcPct val="100000"/>
              </a:lnSpc>
              <a:defRPr sz="2800">
                <a:solidFill>
                  <a:schemeClr val="accent1"/>
                </a:solidFill>
              </a:defRPr>
            </a:lvl1pPr>
          </a:lstStyle>
          <a:p>
            <a:r>
              <a:rPr lang="zh-CN" altLang="en-US"/>
              <a:t>单击此处编辑母版标题样式</a:t>
            </a:r>
          </a:p>
        </p:txBody>
      </p:sp>
      <p:sp>
        <p:nvSpPr>
          <p:cNvPr id="3" name="任意多边形: 形状 2">
            <a:extLst>
              <a:ext uri="{FF2B5EF4-FFF2-40B4-BE49-F238E27FC236}">
                <a16:creationId xmlns:a16="http://schemas.microsoft.com/office/drawing/2014/main" xmlns="" id="{C067DEAD-37C1-4776-93DE-2F2FC6E3940B}"/>
              </a:ext>
            </a:extLst>
          </p:cNvPr>
          <p:cNvSpPr/>
          <p:nvPr userDrawn="1"/>
        </p:nvSpPr>
        <p:spPr>
          <a:xfrm>
            <a:off x="293213" y="355950"/>
            <a:ext cx="371720" cy="385947"/>
          </a:xfrm>
          <a:custGeom>
            <a:avLst/>
            <a:gdLst>
              <a:gd name="connsiteX0" fmla="*/ 155274 w 432037"/>
              <a:gd name="connsiteY0" fmla="*/ 0 h 448573"/>
              <a:gd name="connsiteX1" fmla="*/ 432037 w 432037"/>
              <a:gd name="connsiteY1" fmla="*/ 0 h 448573"/>
              <a:gd name="connsiteX2" fmla="*/ 276764 w 432037"/>
              <a:gd name="connsiteY2" fmla="*/ 448571 h 448573"/>
              <a:gd name="connsiteX3" fmla="*/ 310553 w 432037"/>
              <a:gd name="connsiteY3" fmla="*/ 448571 h 448573"/>
              <a:gd name="connsiteX4" fmla="*/ 310552 w 432037"/>
              <a:gd name="connsiteY4" fmla="*/ 448573 h 448573"/>
              <a:gd name="connsiteX5" fmla="*/ 0 w 432037"/>
              <a:gd name="connsiteY5" fmla="*/ 448573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37" h="448573">
                <a:moveTo>
                  <a:pt x="155274" y="0"/>
                </a:moveTo>
                <a:lnTo>
                  <a:pt x="432037" y="0"/>
                </a:lnTo>
                <a:lnTo>
                  <a:pt x="276764" y="448571"/>
                </a:lnTo>
                <a:lnTo>
                  <a:pt x="310553" y="448571"/>
                </a:lnTo>
                <a:lnTo>
                  <a:pt x="310552" y="448573"/>
                </a:lnTo>
                <a:lnTo>
                  <a:pt x="0" y="44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任意多边形: 形状 3">
            <a:extLst>
              <a:ext uri="{FF2B5EF4-FFF2-40B4-BE49-F238E27FC236}">
                <a16:creationId xmlns:a16="http://schemas.microsoft.com/office/drawing/2014/main" xmlns="" id="{61F9A50D-1B85-42D2-AA2C-6DA5B7533A1E}"/>
              </a:ext>
            </a:extLst>
          </p:cNvPr>
          <p:cNvSpPr/>
          <p:nvPr userDrawn="1"/>
        </p:nvSpPr>
        <p:spPr>
          <a:xfrm>
            <a:off x="590966" y="355950"/>
            <a:ext cx="196065" cy="385947"/>
          </a:xfrm>
          <a:custGeom>
            <a:avLst/>
            <a:gdLst>
              <a:gd name="connsiteX0" fmla="*/ 155274 w 227880"/>
              <a:gd name="connsiteY0" fmla="*/ 0 h 448573"/>
              <a:gd name="connsiteX1" fmla="*/ 227880 w 227880"/>
              <a:gd name="connsiteY1" fmla="*/ 0 h 448573"/>
              <a:gd name="connsiteX2" fmla="*/ 72606 w 227880"/>
              <a:gd name="connsiteY2" fmla="*/ 448573 h 448573"/>
              <a:gd name="connsiteX3" fmla="*/ 0 w 227880"/>
              <a:gd name="connsiteY3" fmla="*/ 448573 h 448573"/>
            </a:gdLst>
            <a:ahLst/>
            <a:cxnLst>
              <a:cxn ang="0">
                <a:pos x="connsiteX0" y="connsiteY0"/>
              </a:cxn>
              <a:cxn ang="0">
                <a:pos x="connsiteX1" y="connsiteY1"/>
              </a:cxn>
              <a:cxn ang="0">
                <a:pos x="connsiteX2" y="connsiteY2"/>
              </a:cxn>
              <a:cxn ang="0">
                <a:pos x="connsiteX3" y="connsiteY3"/>
              </a:cxn>
            </a:cxnLst>
            <a:rect l="l" t="t" r="r" b="b"/>
            <a:pathLst>
              <a:path w="227880" h="448573">
                <a:moveTo>
                  <a:pt x="155274" y="0"/>
                </a:moveTo>
                <a:lnTo>
                  <a:pt x="227880" y="0"/>
                </a:lnTo>
                <a:lnTo>
                  <a:pt x="72606" y="448573"/>
                </a:lnTo>
                <a:lnTo>
                  <a:pt x="0" y="44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58816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8137CA-D131-4EF6-9B14-D9F7E276C745}" type="datetimeFigureOut">
              <a:rPr lang="zh-CN" altLang="en-US" smtClean="0"/>
              <a:t>2020-9-15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755A1B-FC52-483B-B683-58CCB7978464}" type="slidenum">
              <a:rPr lang="zh-CN" altLang="en-US" smtClean="0"/>
              <a:t>‹#›</a:t>
            </a:fld>
            <a:endParaRPr lang="zh-CN" altLang="en-US"/>
          </a:p>
        </p:txBody>
      </p:sp>
    </p:spTree>
    <p:extLst>
      <p:ext uri="{BB962C8B-B14F-4D97-AF65-F5344CB8AC3E}">
        <p14:creationId xmlns:p14="http://schemas.microsoft.com/office/powerpoint/2010/main" val="173674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8137CA-D131-4EF6-9B14-D9F7E276C745}" type="datetimeFigureOut">
              <a:rPr lang="zh-CN" altLang="en-US" smtClean="0"/>
              <a:t>2020-9-15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755A1B-FC52-483B-B683-58CCB7978464}" type="slidenum">
              <a:rPr lang="zh-CN" altLang="en-US" smtClean="0"/>
              <a:t>‹#›</a:t>
            </a:fld>
            <a:endParaRPr lang="zh-CN" altLang="en-US"/>
          </a:p>
        </p:txBody>
      </p:sp>
    </p:spTree>
    <p:extLst>
      <p:ext uri="{BB962C8B-B14F-4D97-AF65-F5344CB8AC3E}">
        <p14:creationId xmlns:p14="http://schemas.microsoft.com/office/powerpoint/2010/main" val="84989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8137CA-D131-4EF6-9B14-D9F7E276C745}" type="datetimeFigureOut">
              <a:rPr lang="zh-CN" altLang="en-US" smtClean="0"/>
              <a:t>2020-9-15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755A1B-FC52-483B-B683-58CCB7978464}" type="slidenum">
              <a:rPr lang="zh-CN" altLang="en-US" smtClean="0"/>
              <a:t>‹#›</a:t>
            </a:fld>
            <a:endParaRPr lang="zh-CN" altLang="en-US"/>
          </a:p>
        </p:txBody>
      </p:sp>
    </p:spTree>
    <p:extLst>
      <p:ext uri="{BB962C8B-B14F-4D97-AF65-F5344CB8AC3E}">
        <p14:creationId xmlns:p14="http://schemas.microsoft.com/office/powerpoint/2010/main" val="166110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8137CA-D131-4EF6-9B14-D9F7E276C745}" type="datetimeFigureOut">
              <a:rPr lang="zh-CN" altLang="en-US" smtClean="0"/>
              <a:t>2020-9-15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755A1B-FC52-483B-B683-58CCB7978464}" type="slidenum">
              <a:rPr lang="zh-CN" altLang="en-US" smtClean="0"/>
              <a:t>‹#›</a:t>
            </a:fld>
            <a:endParaRPr lang="zh-CN" altLang="en-US"/>
          </a:p>
        </p:txBody>
      </p:sp>
    </p:spTree>
    <p:extLst>
      <p:ext uri="{BB962C8B-B14F-4D97-AF65-F5344CB8AC3E}">
        <p14:creationId xmlns:p14="http://schemas.microsoft.com/office/powerpoint/2010/main" val="16744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8137CA-D131-4EF6-9B14-D9F7E276C745}" type="datetimeFigureOut">
              <a:rPr lang="zh-CN" altLang="en-US" smtClean="0"/>
              <a:t>2020-9-15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755A1B-FC52-483B-B683-58CCB7978464}" type="slidenum">
              <a:rPr lang="zh-CN" altLang="en-US" smtClean="0"/>
              <a:t>‹#›</a:t>
            </a:fld>
            <a:endParaRPr lang="zh-CN" altLang="en-US"/>
          </a:p>
        </p:txBody>
      </p:sp>
    </p:spTree>
    <p:extLst>
      <p:ext uri="{BB962C8B-B14F-4D97-AF65-F5344CB8AC3E}">
        <p14:creationId xmlns:p14="http://schemas.microsoft.com/office/powerpoint/2010/main" val="22008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8137CA-D131-4EF6-9B14-D9F7E276C745}" type="datetimeFigureOut">
              <a:rPr lang="zh-CN" altLang="en-US" smtClean="0"/>
              <a:t>2020-9-15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755A1B-FC52-483B-B683-58CCB7978464}" type="slidenum">
              <a:rPr lang="zh-CN" altLang="en-US" smtClean="0"/>
              <a:t>‹#›</a:t>
            </a:fld>
            <a:endParaRPr lang="zh-CN" altLang="en-US"/>
          </a:p>
        </p:txBody>
      </p:sp>
      <p:sp>
        <p:nvSpPr>
          <p:cNvPr id="7" name="矩形 6"/>
          <p:cNvSpPr/>
          <p:nvPr userDrawn="1"/>
        </p:nvSpPr>
        <p:spPr>
          <a:xfrm>
            <a:off x="8782440" y="6431122"/>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16496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EDF7F50-9DDC-429D-A844-AD51A1F5F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12E0433-87B9-4779-86C5-57874C3D4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8FD3B07-D806-4BE0-B72B-DB0275B7B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137CA-D131-4EF6-9B14-D9F7E276C745}" type="datetimeFigureOut">
              <a:rPr lang="zh-CN" altLang="en-US" smtClean="0"/>
              <a:t>2020-9-15</a:t>
            </a:fld>
            <a:endParaRPr lang="zh-CN" altLang="en-US"/>
          </a:p>
        </p:txBody>
      </p:sp>
      <p:sp>
        <p:nvSpPr>
          <p:cNvPr id="5" name="页脚占位符 4">
            <a:extLst>
              <a:ext uri="{FF2B5EF4-FFF2-40B4-BE49-F238E27FC236}">
                <a16:creationId xmlns:a16="http://schemas.microsoft.com/office/drawing/2014/main" xmlns="" id="{0C1F2046-F07B-4D3E-A33F-27E4276A7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4095F106-1773-47AA-88ED-9215FDFC7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55A1B-FC52-483B-B683-58CCB7978464}" type="slidenum">
              <a:rPr lang="zh-CN" altLang="en-US" smtClean="0"/>
              <a:t>‹#›</a:t>
            </a:fld>
            <a:endParaRPr lang="zh-CN" altLang="en-US"/>
          </a:p>
        </p:txBody>
      </p:sp>
    </p:spTree>
    <p:extLst>
      <p:ext uri="{BB962C8B-B14F-4D97-AF65-F5344CB8AC3E}">
        <p14:creationId xmlns:p14="http://schemas.microsoft.com/office/powerpoint/2010/main" val="536053326"/>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 id="2147483657" r:id="rId4"/>
    <p:sldLayoutId id="2147483658" r:id="rId5"/>
    <p:sldLayoutId id="2147483659" r:id="rId6"/>
    <p:sldLayoutId id="2147483660"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3.emf"/><Relationship Id="rId5" Type="http://schemas.openxmlformats.org/officeDocument/2006/relationships/package" Target="../embeddings/Microsoft_Visio___1.vsd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6.jpg"/><Relationship Id="rId7"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27.jpg"/><Relationship Id="rId9"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4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B10FB2A-D1C1-4494-89BE-3113207D9059}"/>
              </a:ext>
            </a:extLst>
          </p:cNvPr>
          <p:cNvSpPr/>
          <p:nvPr/>
        </p:nvSpPr>
        <p:spPr>
          <a:xfrm>
            <a:off x="0" y="2984390"/>
            <a:ext cx="4097079" cy="41112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4" name="矩形 3">
            <a:extLst>
              <a:ext uri="{FF2B5EF4-FFF2-40B4-BE49-F238E27FC236}">
                <a16:creationId xmlns:a16="http://schemas.microsoft.com/office/drawing/2014/main" xmlns="" id="{C128EA61-D2B4-4A74-95E1-D7AF5A971BE5}"/>
              </a:ext>
            </a:extLst>
          </p:cNvPr>
          <p:cNvSpPr/>
          <p:nvPr/>
        </p:nvSpPr>
        <p:spPr>
          <a:xfrm>
            <a:off x="0" y="3551455"/>
            <a:ext cx="12192000" cy="126000"/>
          </a:xfrm>
          <a:prstGeom prst="rect">
            <a:avLst/>
          </a:prstGeom>
          <a:solidFill>
            <a:srgbClr val="D145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cs typeface="+mn-ea"/>
              <a:sym typeface="+mn-lt"/>
            </a:endParaRPr>
          </a:p>
        </p:txBody>
      </p:sp>
      <p:sp>
        <p:nvSpPr>
          <p:cNvPr id="5" name="文本框 4">
            <a:extLst>
              <a:ext uri="{FF2B5EF4-FFF2-40B4-BE49-F238E27FC236}">
                <a16:creationId xmlns:a16="http://schemas.microsoft.com/office/drawing/2014/main" xmlns="" id="{CB6D62AF-6A07-4969-8107-F05A84C79418}"/>
              </a:ext>
            </a:extLst>
          </p:cNvPr>
          <p:cNvSpPr txBox="1"/>
          <p:nvPr/>
        </p:nvSpPr>
        <p:spPr>
          <a:xfrm>
            <a:off x="4268795" y="2836009"/>
            <a:ext cx="6340197" cy="707886"/>
          </a:xfrm>
          <a:prstGeom prst="rect">
            <a:avLst/>
          </a:prstGeom>
          <a:noFill/>
        </p:spPr>
        <p:txBody>
          <a:bodyPr wrap="none" rtlCol="0">
            <a:spAutoFit/>
          </a:bodyPr>
          <a:lstStyle/>
          <a:p>
            <a:r>
              <a:rPr lang="zh-CN" altLang="en-US" sz="4000" dirty="0" smtClean="0">
                <a:solidFill>
                  <a:srgbClr val="44546B"/>
                </a:solidFill>
                <a:cs typeface="+mn-ea"/>
                <a:sym typeface="+mn-lt"/>
              </a:rPr>
              <a:t>智慧校园建设整体解决方案</a:t>
            </a:r>
            <a:endParaRPr lang="zh-CN" altLang="en-US" sz="4000" dirty="0">
              <a:solidFill>
                <a:srgbClr val="44546B"/>
              </a:solidFill>
              <a:cs typeface="+mn-ea"/>
              <a:sym typeface="+mn-lt"/>
            </a:endParaRPr>
          </a:p>
        </p:txBody>
      </p:sp>
      <p:sp>
        <p:nvSpPr>
          <p:cNvPr id="9" name="文本框 8">
            <a:extLst>
              <a:ext uri="{FF2B5EF4-FFF2-40B4-BE49-F238E27FC236}">
                <a16:creationId xmlns:a16="http://schemas.microsoft.com/office/drawing/2014/main" xmlns="" id="{52DED7AE-7F3A-44E3-B636-B7B3381E38AE}"/>
              </a:ext>
            </a:extLst>
          </p:cNvPr>
          <p:cNvSpPr txBox="1"/>
          <p:nvPr/>
        </p:nvSpPr>
        <p:spPr>
          <a:xfrm>
            <a:off x="4268795" y="3764347"/>
            <a:ext cx="2569934" cy="369332"/>
          </a:xfrm>
          <a:prstGeom prst="rect">
            <a:avLst/>
          </a:prstGeom>
          <a:noFill/>
        </p:spPr>
        <p:txBody>
          <a:bodyPr wrap="none" rtlCol="0">
            <a:spAutoFit/>
          </a:bodyPr>
          <a:lstStyle/>
          <a:p>
            <a:r>
              <a:rPr lang="zh-CN" altLang="en-US" dirty="0" smtClean="0">
                <a:solidFill>
                  <a:srgbClr val="44546B"/>
                </a:solidFill>
                <a:cs typeface="+mn-ea"/>
                <a:sym typeface="+mn-lt"/>
              </a:rPr>
              <a:t>汇报</a:t>
            </a:r>
            <a:r>
              <a:rPr lang="zh-CN" altLang="en-US" dirty="0">
                <a:solidFill>
                  <a:srgbClr val="44546B"/>
                </a:solidFill>
                <a:cs typeface="+mn-ea"/>
                <a:sym typeface="+mn-lt"/>
              </a:rPr>
              <a:t>时间：</a:t>
            </a:r>
            <a:r>
              <a:rPr lang="en-US" altLang="zh-CN" dirty="0" smtClean="0">
                <a:solidFill>
                  <a:srgbClr val="44546B"/>
                </a:solidFill>
                <a:cs typeface="+mn-ea"/>
                <a:sym typeface="+mn-lt"/>
              </a:rPr>
              <a:t>2020</a:t>
            </a:r>
            <a:r>
              <a:rPr lang="zh-CN" altLang="en-US" dirty="0" smtClean="0">
                <a:solidFill>
                  <a:srgbClr val="44546B"/>
                </a:solidFill>
                <a:cs typeface="+mn-ea"/>
                <a:sym typeface="+mn-lt"/>
              </a:rPr>
              <a:t>年</a:t>
            </a:r>
            <a:r>
              <a:rPr lang="en-US" altLang="zh-CN" dirty="0" smtClean="0">
                <a:solidFill>
                  <a:srgbClr val="44546B"/>
                </a:solidFill>
                <a:cs typeface="+mn-ea"/>
                <a:sym typeface="+mn-lt"/>
              </a:rPr>
              <a:t>10</a:t>
            </a:r>
            <a:r>
              <a:rPr lang="zh-CN" altLang="en-US" dirty="0" smtClean="0">
                <a:solidFill>
                  <a:srgbClr val="44546B"/>
                </a:solidFill>
                <a:cs typeface="+mn-ea"/>
                <a:sym typeface="+mn-lt"/>
              </a:rPr>
              <a:t>月</a:t>
            </a:r>
            <a:endParaRPr lang="zh-CN" altLang="en-US" dirty="0">
              <a:solidFill>
                <a:srgbClr val="44546B"/>
              </a:solidFill>
              <a:cs typeface="+mn-ea"/>
              <a:sym typeface="+mn-lt"/>
            </a:endParaRPr>
          </a:p>
        </p:txBody>
      </p:sp>
      <p:sp>
        <p:nvSpPr>
          <p:cNvPr id="10" name="文本框 9">
            <a:extLst>
              <a:ext uri="{FF2B5EF4-FFF2-40B4-BE49-F238E27FC236}">
                <a16:creationId xmlns:a16="http://schemas.microsoft.com/office/drawing/2014/main" xmlns="" id="{BEAF654A-A2FC-4EDD-94DA-33B373764D7C}"/>
              </a:ext>
            </a:extLst>
          </p:cNvPr>
          <p:cNvSpPr txBox="1"/>
          <p:nvPr/>
        </p:nvSpPr>
        <p:spPr>
          <a:xfrm>
            <a:off x="4268795" y="1598416"/>
            <a:ext cx="1723549" cy="1323439"/>
          </a:xfrm>
          <a:prstGeom prst="rect">
            <a:avLst/>
          </a:prstGeom>
          <a:noFill/>
        </p:spPr>
        <p:txBody>
          <a:bodyPr wrap="none" rtlCol="0">
            <a:spAutoFit/>
          </a:bodyPr>
          <a:lstStyle/>
          <a:p>
            <a:r>
              <a:rPr lang="en-US" altLang="zh-CN" sz="8000" spc="-300" dirty="0" smtClean="0">
                <a:solidFill>
                  <a:schemeClr val="tx2"/>
                </a:solidFill>
                <a:latin typeface="Agency FB" panose="020B0503020202020204" pitchFamily="34" charset="0"/>
                <a:cs typeface="+mn-ea"/>
                <a:sym typeface="+mn-lt"/>
              </a:rPr>
              <a:t>2020</a:t>
            </a:r>
            <a:endParaRPr lang="zh-CN" altLang="en-US" sz="8000" spc="-300" dirty="0">
              <a:solidFill>
                <a:schemeClr val="tx2"/>
              </a:solidFill>
              <a:latin typeface="Agency FB" panose="020B0503020202020204" pitchFamily="34" charset="0"/>
              <a:cs typeface="+mn-ea"/>
              <a:sym typeface="+mn-lt"/>
            </a:endParaRPr>
          </a:p>
        </p:txBody>
      </p:sp>
      <p:sp>
        <p:nvSpPr>
          <p:cNvPr id="11" name="矩形 10">
            <a:extLst>
              <a:ext uri="{FF2B5EF4-FFF2-40B4-BE49-F238E27FC236}">
                <a16:creationId xmlns:a16="http://schemas.microsoft.com/office/drawing/2014/main" xmlns="" id="{AB10FB2A-D1C1-4494-89BE-3113207D9059}"/>
              </a:ext>
            </a:extLst>
          </p:cNvPr>
          <p:cNvSpPr/>
          <p:nvPr/>
        </p:nvSpPr>
        <p:spPr>
          <a:xfrm>
            <a:off x="10578537" y="2995714"/>
            <a:ext cx="1613463" cy="3998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4269336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44" y="1200150"/>
            <a:ext cx="10058400" cy="5657850"/>
          </a:xfrm>
          <a:prstGeom prst="rect">
            <a:avLst/>
          </a:prstGeom>
        </p:spPr>
      </p:pic>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5407249" cy="523220"/>
          </a:xfrm>
        </p:spPr>
        <p:txBody>
          <a:bodyPr/>
          <a:lstStyle/>
          <a:p>
            <a:r>
              <a:rPr lang="zh-CN" altLang="en-US" dirty="0" smtClean="0">
                <a:latin typeface="+mn-lt"/>
                <a:ea typeface="+mn-ea"/>
                <a:cs typeface="+mn-ea"/>
                <a:sym typeface="+mn-lt"/>
              </a:rPr>
              <a:t>重点建设   </a:t>
            </a:r>
            <a:r>
              <a:rPr lang="zh-CN" altLang="en-US" sz="1600" dirty="0">
                <a:solidFill>
                  <a:schemeClr val="bg1">
                    <a:lumMod val="10000"/>
                  </a:schemeClr>
                </a:solidFill>
                <a:latin typeface="+mn-lt"/>
                <a:ea typeface="+mn-ea"/>
                <a:cs typeface="+mn-ea"/>
                <a:sym typeface="+mn-lt"/>
              </a:rPr>
              <a:t>建设</a:t>
            </a:r>
            <a:r>
              <a:rPr lang="zh-CN" altLang="en-US" sz="1600" dirty="0">
                <a:solidFill>
                  <a:srgbClr val="C00000"/>
                </a:solidFill>
                <a:latin typeface="+mn-lt"/>
                <a:ea typeface="+mn-ea"/>
                <a:cs typeface="+mn-ea"/>
                <a:sym typeface="+mn-lt"/>
              </a:rPr>
              <a:t>基于物联网传感器的全面感知体系</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7" name="TextBox 6"/>
          <p:cNvSpPr txBox="1"/>
          <p:nvPr/>
        </p:nvSpPr>
        <p:spPr>
          <a:xfrm>
            <a:off x="810884" y="1200150"/>
            <a:ext cx="5244860" cy="114262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充分共享公共设施（智慧灯杆等），部署传感器；</a:t>
            </a:r>
            <a:endParaRPr lang="en-US" altLang="zh-CN" sz="1600" dirty="0" smtClean="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n"/>
            </a:pPr>
            <a:r>
              <a:rPr lang="zh-CN" altLang="en-US" sz="1600" dirty="0">
                <a:latin typeface="宋体" panose="02010600030101010101" pitchFamily="2" charset="-122"/>
                <a:ea typeface="宋体" panose="02010600030101010101" pitchFamily="2" charset="-122"/>
              </a:rPr>
              <a:t>校园</a:t>
            </a:r>
            <a:r>
              <a:rPr lang="zh-CN" altLang="en-US" sz="1600" dirty="0" smtClean="0">
                <a:latin typeface="宋体" panose="02010600030101010101" pitchFamily="2" charset="-122"/>
                <a:ea typeface="宋体" panose="02010600030101010101" pitchFamily="2" charset="-122"/>
              </a:rPr>
              <a:t>治理传感器无处不在，实现对校园全面感知；</a:t>
            </a:r>
            <a:endParaRPr lang="en-US" altLang="zh-CN" sz="1600" dirty="0" smtClean="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统一传感器接口标准、数据标准；</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5002612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9610323" cy="523220"/>
          </a:xfrm>
        </p:spPr>
        <p:txBody>
          <a:bodyPr/>
          <a:lstStyle/>
          <a:p>
            <a:r>
              <a:rPr lang="zh-CN" altLang="en-US" dirty="0" smtClean="0">
                <a:latin typeface="+mn-lt"/>
                <a:ea typeface="+mn-ea"/>
                <a:cs typeface="+mn-ea"/>
                <a:sym typeface="+mn-lt"/>
              </a:rPr>
              <a:t>重点建设   </a:t>
            </a:r>
            <a:r>
              <a:rPr lang="zh-CN" altLang="en-US" sz="1600" dirty="0" smtClean="0">
                <a:solidFill>
                  <a:schemeClr val="bg1">
                    <a:lumMod val="10000"/>
                  </a:schemeClr>
                </a:solidFill>
                <a:latin typeface="+mn-lt"/>
                <a:ea typeface="+mn-ea"/>
                <a:cs typeface="+mn-ea"/>
                <a:sym typeface="+mn-lt"/>
              </a:rPr>
              <a:t>建设</a:t>
            </a:r>
            <a:r>
              <a:rPr lang="zh-CN" altLang="en-US" sz="1600" dirty="0">
                <a:solidFill>
                  <a:schemeClr val="bg1">
                    <a:lumMod val="10000"/>
                  </a:schemeClr>
                </a:solidFill>
                <a:latin typeface="+mn-lt"/>
                <a:ea typeface="+mn-ea"/>
                <a:cs typeface="+mn-ea"/>
                <a:sym typeface="+mn-lt"/>
              </a:rPr>
              <a:t>一张</a:t>
            </a:r>
            <a:r>
              <a:rPr lang="zh-CN" altLang="en-US" sz="1600" dirty="0">
                <a:solidFill>
                  <a:srgbClr val="C00000"/>
                </a:solidFill>
                <a:latin typeface="+mn-lt"/>
                <a:ea typeface="+mn-ea"/>
                <a:cs typeface="+mn-ea"/>
                <a:sym typeface="+mn-lt"/>
              </a:rPr>
              <a:t>高速安全且可供电的校园管理专网</a:t>
            </a:r>
            <a:r>
              <a:rPr lang="zh-CN" altLang="en-US" sz="1600" dirty="0">
                <a:solidFill>
                  <a:schemeClr val="bg1">
                    <a:lumMod val="10000"/>
                  </a:schemeClr>
                </a:solidFill>
                <a:latin typeface="+mn-lt"/>
                <a:ea typeface="+mn-ea"/>
                <a:cs typeface="+mn-ea"/>
                <a:sym typeface="+mn-lt"/>
              </a:rPr>
              <a:t>，支持统一规划、统一建设各项校园服务</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7" name="TextBox 6"/>
          <p:cNvSpPr txBox="1"/>
          <p:nvPr/>
        </p:nvSpPr>
        <p:spPr>
          <a:xfrm>
            <a:off x="810884" y="1200150"/>
            <a:ext cx="5244860" cy="77328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latin typeface="宋体" panose="02010600030101010101" pitchFamily="2" charset="-122"/>
                <a:ea typeface="宋体" panose="02010600030101010101" pitchFamily="2" charset="-122"/>
              </a:rPr>
              <a:t>覆盖校园公共空间，有路，就有电、有</a:t>
            </a:r>
            <a:r>
              <a:rPr lang="zh-CN" altLang="en-US" sz="1600" dirty="0" smtClean="0">
                <a:latin typeface="宋体" panose="02010600030101010101" pitchFamily="2" charset="-122"/>
                <a:ea typeface="宋体" panose="02010600030101010101" pitchFamily="2" charset="-122"/>
              </a:rPr>
              <a:t>网；</a:t>
            </a:r>
            <a:endParaRPr lang="en-US" altLang="zh-CN" sz="1600" dirty="0" smtClean="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安全</a:t>
            </a:r>
            <a:r>
              <a:rPr lang="zh-CN" altLang="en-US" sz="1600" dirty="0">
                <a:latin typeface="宋体" panose="02010600030101010101" pitchFamily="2" charset="-122"/>
                <a:ea typeface="宋体" panose="02010600030101010101" pitchFamily="2" charset="-122"/>
              </a:rPr>
              <a:t>可靠，高速宽带全光纤网络基础</a:t>
            </a:r>
            <a:r>
              <a:rPr lang="zh-CN" altLang="en-US" sz="1600" dirty="0" smtClean="0">
                <a:latin typeface="宋体" panose="02010600030101010101" pitchFamily="2" charset="-122"/>
                <a:ea typeface="宋体" panose="02010600030101010101" pitchFamily="2" charset="-122"/>
              </a:rPr>
              <a:t>设施；</a:t>
            </a:r>
            <a:endParaRPr lang="zh-CN" altLang="en-US"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84" y="2341352"/>
            <a:ext cx="10058400" cy="4086225"/>
          </a:xfrm>
          <a:prstGeom prst="rect">
            <a:avLst/>
          </a:prstGeom>
        </p:spPr>
      </p:pic>
    </p:spTree>
    <p:extLst>
      <p:ext uri="{BB962C8B-B14F-4D97-AF65-F5344CB8AC3E}">
        <p14:creationId xmlns:p14="http://schemas.microsoft.com/office/powerpoint/2010/main" val="61830650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6843540" cy="523220"/>
          </a:xfrm>
        </p:spPr>
        <p:txBody>
          <a:bodyPr/>
          <a:lstStyle/>
          <a:p>
            <a:r>
              <a:rPr lang="zh-CN" altLang="en-US" dirty="0" smtClean="0">
                <a:latin typeface="+mn-lt"/>
                <a:ea typeface="+mn-ea"/>
                <a:cs typeface="+mn-ea"/>
                <a:sym typeface="+mn-lt"/>
              </a:rPr>
              <a:t>创新亮点   </a:t>
            </a:r>
            <a:r>
              <a:rPr lang="zh-CN" altLang="en-US" sz="1600" dirty="0">
                <a:solidFill>
                  <a:srgbClr val="C00000"/>
                </a:solidFill>
                <a:latin typeface="+mn-lt"/>
                <a:ea typeface="+mn-ea"/>
                <a:cs typeface="+mn-ea"/>
                <a:sym typeface="+mn-lt"/>
              </a:rPr>
              <a:t>一张网：校园全面感知体系及校园服务统一规划、建设</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3" name="TextBox 22"/>
          <p:cNvSpPr txBox="1"/>
          <p:nvPr/>
        </p:nvSpPr>
        <p:spPr>
          <a:xfrm>
            <a:off x="698741" y="1314152"/>
            <a:ext cx="10213674" cy="77328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latin typeface="宋体" panose="02010600030101010101" pitchFamily="2" charset="-122"/>
                <a:ea typeface="宋体" panose="02010600030101010101" pitchFamily="2" charset="-122"/>
              </a:rPr>
              <a:t>校园</a:t>
            </a:r>
            <a:r>
              <a:rPr lang="zh-CN" altLang="en-US" sz="1600" dirty="0" smtClean="0">
                <a:latin typeface="宋体" panose="02010600030101010101" pitchFamily="2" charset="-122"/>
                <a:ea typeface="宋体" panose="02010600030101010101" pitchFamily="2" charset="-122"/>
              </a:rPr>
              <a:t>管理信息专网是智慧校园管理信息化、精细化的根基和前提，是最行之有效的解决方案，为新时代建设智慧校园找准方向，</a:t>
            </a:r>
            <a:r>
              <a:rPr lang="zh-CN" altLang="en-US" sz="1600" b="1" dirty="0" smtClean="0">
                <a:solidFill>
                  <a:srgbClr val="C00000"/>
                </a:solidFill>
                <a:latin typeface="宋体" panose="02010600030101010101" pitchFamily="2" charset="-122"/>
                <a:ea typeface="宋体" panose="02010600030101010101" pitchFamily="2" charset="-122"/>
              </a:rPr>
              <a:t>实现互联互通、全面感知的功能</a:t>
            </a:r>
            <a:r>
              <a:rPr lang="zh-CN" altLang="en-US" sz="1600" dirty="0" smtClean="0">
                <a:latin typeface="宋体" panose="02010600030101010101" pitchFamily="2" charset="-122"/>
                <a:ea typeface="宋体" panose="02010600030101010101" pitchFamily="2" charset="-122"/>
              </a:rPr>
              <a:t>。</a:t>
            </a:r>
            <a:endParaRPr lang="en-US" altLang="zh-CN" sz="1600" dirty="0" smtClean="0">
              <a:latin typeface="宋体" panose="02010600030101010101" pitchFamily="2" charset="-122"/>
              <a:ea typeface="宋体" panose="02010600030101010101" pitchFamily="2" charset="-122"/>
            </a:endParaRPr>
          </a:p>
        </p:txBody>
      </p:sp>
      <p:pic>
        <p:nvPicPr>
          <p:cNvPr id="5122" name="Picture 2" descr="https://timgsa.baidu.com/timg?image&amp;quality=80&amp;size=b9999_10000&amp;sec=1600160230938&amp;di=20f6cb738c7ed5ef8ad390c8a05c83c2&amp;imgtype=0&amp;src=http%3A%2F%2Fphotocdn.sohu.com%2F20160322%2FImg441530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1" y="2665563"/>
            <a:ext cx="2945406" cy="20118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imgsa.baidu.com/timg?image&amp;quality=80&amp;size=b9999_10000&amp;sec=1600160341659&amp;di=35560a4eb2483b6e041485fa36f4dc0c&amp;imgtype=0&amp;src=http%3A%2F%2Fwww.four-faith.com%2Fattachments%2Feditor%2F20121026090920_249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751" y="2665563"/>
            <a:ext cx="2724928" cy="20621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imgsa.baidu.com/timg?image&amp;quality=80&amp;size=b9999_10000&amp;sec=1600160453425&amp;di=efac6e8e22c35a829e9cca09c78a5304&amp;imgtype=0&amp;src=http%3A%2F%2Fimage.big5.made-in-china.com%2Fprod%2F000-iaNtsSzEHlq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8062" y="2665563"/>
            <a:ext cx="2756768" cy="206210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93630" y="5684808"/>
            <a:ext cx="9601200" cy="569343"/>
          </a:xfrm>
          <a:prstGeom prst="rect">
            <a:avLst/>
          </a:prstGeom>
          <a:solidFill>
            <a:srgbClr val="44546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smtClean="0">
                <a:latin typeface="宋体" panose="02010600030101010101" pitchFamily="2" charset="-122"/>
                <a:ea typeface="宋体" panose="02010600030101010101" pitchFamily="2" charset="-122"/>
              </a:rPr>
              <a:t>校园管理大数据</a:t>
            </a:r>
            <a:endParaRPr lang="zh-CN" altLang="en-US" b="1" dirty="0">
              <a:latin typeface="宋体" panose="02010600030101010101" pitchFamily="2" charset="-122"/>
              <a:ea typeface="宋体" panose="02010600030101010101" pitchFamily="2" charset="-122"/>
            </a:endParaRPr>
          </a:p>
        </p:txBody>
      </p:sp>
      <p:sp>
        <p:nvSpPr>
          <p:cNvPr id="7" name="下箭头 6"/>
          <p:cNvSpPr/>
          <p:nvPr/>
        </p:nvSpPr>
        <p:spPr>
          <a:xfrm>
            <a:off x="3562709" y="4873925"/>
            <a:ext cx="448574" cy="66423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7" name="下箭头 26"/>
          <p:cNvSpPr/>
          <p:nvPr/>
        </p:nvSpPr>
        <p:spPr>
          <a:xfrm>
            <a:off x="7044906" y="4873924"/>
            <a:ext cx="448574" cy="66423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 name="TextBox 12"/>
          <p:cNvSpPr txBox="1"/>
          <p:nvPr/>
        </p:nvSpPr>
        <p:spPr>
          <a:xfrm>
            <a:off x="1130060" y="4873925"/>
            <a:ext cx="1656272" cy="338554"/>
          </a:xfrm>
          <a:prstGeom prst="rect">
            <a:avLst/>
          </a:prstGeom>
          <a:noFill/>
        </p:spPr>
        <p:txBody>
          <a:bodyPr wrap="square" rtlCol="0">
            <a:spAutoFit/>
          </a:bodyPr>
          <a:lstStyle/>
          <a:p>
            <a:pPr algn="ctr"/>
            <a:r>
              <a:rPr lang="zh-CN" altLang="en-US" sz="1600" b="1" dirty="0" smtClean="0">
                <a:latin typeface="宋体" panose="02010600030101010101" pitchFamily="2" charset="-122"/>
                <a:ea typeface="宋体" panose="02010600030101010101" pitchFamily="2" charset="-122"/>
              </a:rPr>
              <a:t>互联网数据</a:t>
            </a:r>
            <a:endParaRPr lang="zh-CN" altLang="en-US" sz="1600" b="1" dirty="0">
              <a:latin typeface="宋体" panose="02010600030101010101" pitchFamily="2" charset="-122"/>
              <a:ea typeface="宋体" panose="02010600030101010101" pitchFamily="2" charset="-122"/>
            </a:endParaRPr>
          </a:p>
        </p:txBody>
      </p:sp>
      <p:sp>
        <p:nvSpPr>
          <p:cNvPr id="29" name="TextBox 28"/>
          <p:cNvSpPr txBox="1"/>
          <p:nvPr/>
        </p:nvSpPr>
        <p:spPr>
          <a:xfrm>
            <a:off x="4655389" y="4882551"/>
            <a:ext cx="1656272" cy="338554"/>
          </a:xfrm>
          <a:prstGeom prst="rect">
            <a:avLst/>
          </a:prstGeom>
          <a:noFill/>
        </p:spPr>
        <p:txBody>
          <a:bodyPr wrap="square" rtlCol="0">
            <a:spAutoFit/>
          </a:bodyPr>
          <a:lstStyle/>
          <a:p>
            <a:pPr algn="ctr"/>
            <a:r>
              <a:rPr lang="zh-CN" altLang="en-US" sz="1600" b="1" dirty="0">
                <a:latin typeface="宋体" panose="02010600030101010101" pitchFamily="2" charset="-122"/>
                <a:ea typeface="宋体" panose="02010600030101010101" pitchFamily="2" charset="-122"/>
              </a:rPr>
              <a:t>物</a:t>
            </a:r>
            <a:r>
              <a:rPr lang="zh-CN" altLang="en-US" sz="1600" b="1" dirty="0" smtClean="0">
                <a:latin typeface="宋体" panose="02010600030101010101" pitchFamily="2" charset="-122"/>
                <a:ea typeface="宋体" panose="02010600030101010101" pitchFamily="2" charset="-122"/>
              </a:rPr>
              <a:t>联网数据</a:t>
            </a:r>
            <a:endParaRPr lang="zh-CN" altLang="en-US" sz="1600" b="1" dirty="0">
              <a:latin typeface="宋体" panose="02010600030101010101" pitchFamily="2" charset="-122"/>
              <a:ea typeface="宋体" panose="02010600030101010101" pitchFamily="2" charset="-122"/>
            </a:endParaRPr>
          </a:p>
        </p:txBody>
      </p:sp>
      <p:sp>
        <p:nvSpPr>
          <p:cNvPr id="30" name="TextBox 29"/>
          <p:cNvSpPr txBox="1"/>
          <p:nvPr/>
        </p:nvSpPr>
        <p:spPr>
          <a:xfrm>
            <a:off x="8258355" y="4882551"/>
            <a:ext cx="1656272" cy="338554"/>
          </a:xfrm>
          <a:prstGeom prst="rect">
            <a:avLst/>
          </a:prstGeom>
          <a:noFill/>
        </p:spPr>
        <p:txBody>
          <a:bodyPr wrap="square" rtlCol="0">
            <a:spAutoFit/>
          </a:bodyPr>
          <a:lstStyle/>
          <a:p>
            <a:pPr algn="ctr"/>
            <a:r>
              <a:rPr lang="zh-CN" altLang="en-US" sz="1600" b="1" dirty="0" smtClean="0">
                <a:latin typeface="宋体" panose="02010600030101010101" pitchFamily="2" charset="-122"/>
                <a:ea typeface="宋体" panose="02010600030101010101" pitchFamily="2" charset="-122"/>
              </a:rPr>
              <a:t>校园其他数据</a:t>
            </a:r>
            <a:endParaRPr lang="zh-CN" altLang="en-US" sz="16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23125185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7048724" cy="523220"/>
          </a:xfrm>
        </p:spPr>
        <p:txBody>
          <a:bodyPr/>
          <a:lstStyle/>
          <a:p>
            <a:r>
              <a:rPr lang="zh-CN" altLang="en-US" dirty="0" smtClean="0">
                <a:latin typeface="+mn-lt"/>
                <a:ea typeface="+mn-ea"/>
                <a:cs typeface="+mn-ea"/>
                <a:sym typeface="+mn-lt"/>
              </a:rPr>
              <a:t>创新亮点   </a:t>
            </a:r>
            <a:r>
              <a:rPr lang="zh-CN" altLang="en-US" sz="1600" dirty="0" smtClean="0">
                <a:solidFill>
                  <a:srgbClr val="C00000"/>
                </a:solidFill>
                <a:latin typeface="+mn-lt"/>
                <a:ea typeface="+mn-ea"/>
                <a:cs typeface="+mn-ea"/>
                <a:sym typeface="+mn-lt"/>
              </a:rPr>
              <a:t>一脸通：广泛应用于门禁、消费、考勤、传统安防等领域</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3" name="TextBox 22"/>
          <p:cNvSpPr txBox="1"/>
          <p:nvPr/>
        </p:nvSpPr>
        <p:spPr>
          <a:xfrm>
            <a:off x="698741" y="1314152"/>
            <a:ext cx="10213674" cy="77328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智慧校园平台关键领域优先采用人脸识别技术进行身份验证，快速便捷；可广泛用于视频监控、入侵告警、出入口控制、门禁等主要安防领域。</a:t>
            </a:r>
            <a:endParaRPr lang="en-US" altLang="zh-CN" sz="1600" dirty="0" smtClean="0">
              <a:latin typeface="宋体" panose="02010600030101010101" pitchFamily="2" charset="-122"/>
              <a:ea typeface="宋体" panose="02010600030101010101" pitchFamily="2" charset="-122"/>
            </a:endParaRPr>
          </a:p>
        </p:txBody>
      </p:sp>
      <p:sp>
        <p:nvSpPr>
          <p:cNvPr id="14" name="出自【趣你的PPT】(微信:qunideppt)：最优质的PPT资源库"/>
          <p:cNvSpPr/>
          <p:nvPr/>
        </p:nvSpPr>
        <p:spPr>
          <a:xfrm>
            <a:off x="1423357" y="2641983"/>
            <a:ext cx="3205279" cy="5143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宋体" panose="02010600030101010101" pitchFamily="2" charset="-122"/>
                <a:ea typeface="宋体" panose="02010600030101010101" pitchFamily="2" charset="-122"/>
                <a:sym typeface="Arial" panose="020B0604020202020204" pitchFamily="34" charset="0"/>
              </a:rPr>
              <a:t>人脸统一录入</a:t>
            </a:r>
            <a:endParaRPr lang="en-US" b="1" dirty="0">
              <a:latin typeface="宋体" panose="02010600030101010101" pitchFamily="2" charset="-122"/>
              <a:ea typeface="宋体" panose="02010600030101010101" pitchFamily="2" charset="-122"/>
              <a:sym typeface="Arial" panose="020B0604020202020204" pitchFamily="34" charset="0"/>
            </a:endParaRPr>
          </a:p>
        </p:txBody>
      </p:sp>
      <p:sp>
        <p:nvSpPr>
          <p:cNvPr id="15" name="出自【趣你的PPT】(微信:qunideppt)：最优质的PPT资源库"/>
          <p:cNvSpPr/>
          <p:nvPr/>
        </p:nvSpPr>
        <p:spPr>
          <a:xfrm>
            <a:off x="1423357" y="3959075"/>
            <a:ext cx="3205279" cy="51435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宋体" panose="02010600030101010101" pitchFamily="2" charset="-122"/>
                <a:ea typeface="宋体" panose="02010600030101010101" pitchFamily="2" charset="-122"/>
                <a:cs typeface="+mn-ea"/>
                <a:sym typeface="Arial" panose="020B0604020202020204" pitchFamily="34" charset="0"/>
              </a:rPr>
              <a:t>多业务系统融合</a:t>
            </a:r>
            <a:endParaRPr lang="en-US" b="1" dirty="0">
              <a:solidFill>
                <a:prstClr val="white"/>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6" name="出自【趣你的PPT】(微信:qunideppt)：最优质的PPT资源库"/>
          <p:cNvSpPr/>
          <p:nvPr/>
        </p:nvSpPr>
        <p:spPr>
          <a:xfrm>
            <a:off x="1423357" y="5345469"/>
            <a:ext cx="3205279" cy="5143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宋体" panose="02010600030101010101" pitchFamily="2" charset="-122"/>
                <a:ea typeface="宋体" panose="02010600030101010101" pitchFamily="2" charset="-122"/>
                <a:sym typeface="Arial" panose="020B0604020202020204" pitchFamily="34" charset="0"/>
              </a:rPr>
              <a:t>多场景适用</a:t>
            </a:r>
            <a:endParaRPr lang="en-US" b="1" dirty="0">
              <a:latin typeface="宋体" panose="02010600030101010101" pitchFamily="2" charset="-122"/>
              <a:ea typeface="宋体" panose="02010600030101010101" pitchFamily="2" charset="-122"/>
              <a:sym typeface="Arial" panose="020B0604020202020204" pitchFamily="34" charset="0"/>
            </a:endParaRPr>
          </a:p>
        </p:txBody>
      </p:sp>
      <p:sp>
        <p:nvSpPr>
          <p:cNvPr id="2" name="TextBox 1"/>
          <p:cNvSpPr txBox="1"/>
          <p:nvPr/>
        </p:nvSpPr>
        <p:spPr>
          <a:xfrm>
            <a:off x="8489488" y="2442023"/>
            <a:ext cx="1425390" cy="338554"/>
          </a:xfrm>
          <a:prstGeom prst="rect">
            <a:avLst/>
          </a:prstGeom>
          <a:noFill/>
        </p:spPr>
        <p:txBody>
          <a:bodyPr wrap="none" rtlCol="0">
            <a:spAutoFit/>
          </a:bodyPr>
          <a:lstStyle/>
          <a:p>
            <a:r>
              <a:rPr lang="zh-CN" altLang="en-US" sz="1600" b="1" dirty="0" smtClean="0">
                <a:solidFill>
                  <a:schemeClr val="bg1">
                    <a:lumMod val="10000"/>
                  </a:schemeClr>
                </a:solidFill>
                <a:latin typeface="宋体" panose="02010600030101010101" pitchFamily="2" charset="-122"/>
                <a:ea typeface="宋体" panose="02010600030101010101" pitchFamily="2" charset="-122"/>
              </a:rPr>
              <a:t>传统安防应用</a:t>
            </a:r>
            <a:endParaRPr lang="zh-CN" altLang="en-US" sz="1600" b="1" dirty="0">
              <a:solidFill>
                <a:schemeClr val="bg1">
                  <a:lumMod val="10000"/>
                </a:schemeClr>
              </a:solidFill>
              <a:latin typeface="宋体" panose="02010600030101010101" pitchFamily="2" charset="-122"/>
              <a:ea typeface="宋体" panose="02010600030101010101" pitchFamily="2" charset="-122"/>
            </a:endParaRPr>
          </a:p>
        </p:txBody>
      </p:sp>
      <p:sp>
        <p:nvSpPr>
          <p:cNvPr id="19" name="TextBox 18"/>
          <p:cNvSpPr txBox="1"/>
          <p:nvPr/>
        </p:nvSpPr>
        <p:spPr>
          <a:xfrm>
            <a:off x="8592881" y="3888657"/>
            <a:ext cx="1218603" cy="584775"/>
          </a:xfrm>
          <a:prstGeom prst="rect">
            <a:avLst/>
          </a:prstGeom>
          <a:noFill/>
        </p:spPr>
        <p:txBody>
          <a:bodyPr wrap="none" rtlCol="0">
            <a:spAutoFit/>
          </a:bodyPr>
          <a:lstStyle/>
          <a:p>
            <a:pPr algn="ctr"/>
            <a:r>
              <a:rPr lang="zh-CN" altLang="en-US" sz="1600" b="1" dirty="0" smtClean="0">
                <a:solidFill>
                  <a:schemeClr val="bg1">
                    <a:lumMod val="10000"/>
                  </a:schemeClr>
                </a:solidFill>
                <a:latin typeface="宋体" panose="02010600030101010101" pitchFamily="2" charset="-122"/>
                <a:ea typeface="宋体" panose="02010600030101010101" pitchFamily="2" charset="-122"/>
              </a:rPr>
              <a:t>人员轨迹</a:t>
            </a:r>
            <a:endParaRPr lang="en-US" altLang="zh-CN" sz="1600" b="1" dirty="0" smtClean="0">
              <a:solidFill>
                <a:schemeClr val="bg1">
                  <a:lumMod val="10000"/>
                </a:schemeClr>
              </a:solidFill>
              <a:latin typeface="宋体" panose="02010600030101010101" pitchFamily="2" charset="-122"/>
              <a:ea typeface="宋体" panose="02010600030101010101" pitchFamily="2" charset="-122"/>
            </a:endParaRPr>
          </a:p>
          <a:p>
            <a:pPr algn="ctr"/>
            <a:r>
              <a:rPr lang="zh-CN" altLang="en-US" sz="1600" b="1" dirty="0" smtClean="0">
                <a:solidFill>
                  <a:schemeClr val="bg1">
                    <a:lumMod val="10000"/>
                  </a:schemeClr>
                </a:solidFill>
                <a:latin typeface="宋体" panose="02010600030101010101" pitchFamily="2" charset="-122"/>
                <a:ea typeface="宋体" panose="02010600030101010101" pitchFamily="2" charset="-122"/>
              </a:rPr>
              <a:t>大数据应用</a:t>
            </a:r>
            <a:endParaRPr lang="zh-CN" altLang="en-US" sz="1600" b="1" dirty="0">
              <a:solidFill>
                <a:schemeClr val="bg1">
                  <a:lumMod val="10000"/>
                </a:schemeClr>
              </a:solidFill>
              <a:latin typeface="宋体" panose="02010600030101010101" pitchFamily="2" charset="-122"/>
              <a:ea typeface="宋体" panose="02010600030101010101" pitchFamily="2" charset="-122"/>
            </a:endParaRPr>
          </a:p>
        </p:txBody>
      </p:sp>
      <p:sp>
        <p:nvSpPr>
          <p:cNvPr id="20" name="TextBox 19"/>
          <p:cNvSpPr txBox="1"/>
          <p:nvPr/>
        </p:nvSpPr>
        <p:spPr>
          <a:xfrm>
            <a:off x="8282700" y="5635205"/>
            <a:ext cx="1838965" cy="584775"/>
          </a:xfrm>
          <a:prstGeom prst="rect">
            <a:avLst/>
          </a:prstGeom>
          <a:noFill/>
        </p:spPr>
        <p:txBody>
          <a:bodyPr wrap="none" rtlCol="0">
            <a:spAutoFit/>
          </a:bodyPr>
          <a:lstStyle/>
          <a:p>
            <a:pPr algn="ctr"/>
            <a:r>
              <a:rPr lang="zh-CN" altLang="en-US" sz="1600" b="1" dirty="0" smtClean="0">
                <a:solidFill>
                  <a:schemeClr val="bg1">
                    <a:lumMod val="10000"/>
                  </a:schemeClr>
                </a:solidFill>
                <a:latin typeface="宋体" panose="02010600030101010101" pitchFamily="2" charset="-122"/>
                <a:ea typeface="宋体" panose="02010600030101010101" pitchFamily="2" charset="-122"/>
              </a:rPr>
              <a:t>考勤、消费、门禁</a:t>
            </a:r>
            <a:endParaRPr lang="en-US" altLang="zh-CN" sz="1600" b="1" dirty="0" smtClean="0">
              <a:solidFill>
                <a:schemeClr val="bg1">
                  <a:lumMod val="10000"/>
                </a:schemeClr>
              </a:solidFill>
              <a:latin typeface="宋体" panose="02010600030101010101" pitchFamily="2" charset="-122"/>
              <a:ea typeface="宋体" panose="02010600030101010101" pitchFamily="2" charset="-122"/>
            </a:endParaRPr>
          </a:p>
          <a:p>
            <a:pPr algn="ctr"/>
            <a:r>
              <a:rPr lang="zh-CN" altLang="en-US" sz="1600" b="1" dirty="0" smtClean="0">
                <a:solidFill>
                  <a:schemeClr val="bg1">
                    <a:lumMod val="10000"/>
                  </a:schemeClr>
                </a:solidFill>
                <a:latin typeface="宋体" panose="02010600030101010101" pitchFamily="2" charset="-122"/>
                <a:ea typeface="宋体" panose="02010600030101010101" pitchFamily="2" charset="-122"/>
              </a:rPr>
              <a:t>业务应用</a:t>
            </a:r>
            <a:endParaRPr lang="zh-CN" altLang="en-US" sz="1600" b="1" dirty="0">
              <a:solidFill>
                <a:schemeClr val="bg1">
                  <a:lumMod val="10000"/>
                </a:schemeClr>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886" y="2087441"/>
            <a:ext cx="1961074" cy="1302152"/>
          </a:xfrm>
          <a:prstGeom prst="rect">
            <a:avLst/>
          </a:prstGeom>
        </p:spPr>
      </p:pic>
      <p:pic>
        <p:nvPicPr>
          <p:cNvPr id="6146" name="Picture 2" descr="https://timgsa.baidu.com/timg?image&amp;quality=80&amp;size=b9999_10000&amp;sec=1600161734223&amp;di=381636a54c70619003a33b7b2f5db03d&amp;imgtype=0&amp;src=http%3A%2F%2Fimg-cms.pchome.net%2Farticle%2F1k3%2F66%2F3m%2Fpj5a6r-1k5s.jpg%3Fx-oss-process%3Dimage%2Fformat%2Cjpg%2Fresize%2Cm_lfit%2Cw_720%2Fquality%2Cq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886" y="3666687"/>
            <a:ext cx="1961074" cy="1288664"/>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886" y="5211600"/>
            <a:ext cx="1961074" cy="1296452"/>
          </a:xfrm>
          <a:prstGeom prst="rect">
            <a:avLst/>
          </a:prstGeom>
        </p:spPr>
      </p:pic>
    </p:spTree>
    <p:extLst>
      <p:ext uri="{BB962C8B-B14F-4D97-AF65-F5344CB8AC3E}">
        <p14:creationId xmlns:p14="http://schemas.microsoft.com/office/powerpoint/2010/main" val="258343537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7784503" cy="523220"/>
          </a:xfrm>
        </p:spPr>
        <p:txBody>
          <a:bodyPr/>
          <a:lstStyle/>
          <a:p>
            <a:r>
              <a:rPr lang="zh-CN" altLang="en-US" dirty="0" smtClean="0">
                <a:latin typeface="+mn-lt"/>
                <a:ea typeface="+mn-ea"/>
                <a:cs typeface="+mn-ea"/>
                <a:sym typeface="+mn-lt"/>
              </a:rPr>
              <a:t>创新亮点   </a:t>
            </a:r>
            <a:r>
              <a:rPr lang="zh-CN" altLang="en-US" sz="1600" dirty="0">
                <a:solidFill>
                  <a:srgbClr val="C00000"/>
                </a:solidFill>
                <a:latin typeface="+mn-lt"/>
                <a:ea typeface="+mn-ea"/>
                <a:cs typeface="+mn-ea"/>
                <a:sym typeface="+mn-lt"/>
              </a:rPr>
              <a:t>一幅图</a:t>
            </a:r>
            <a:r>
              <a:rPr lang="zh-CN" altLang="en-US" sz="1600" dirty="0" smtClean="0">
                <a:solidFill>
                  <a:srgbClr val="C00000"/>
                </a:solidFill>
                <a:latin typeface="+mn-lt"/>
                <a:ea typeface="+mn-ea"/>
                <a:cs typeface="+mn-ea"/>
                <a:sym typeface="+mn-lt"/>
              </a:rPr>
              <a:t>：绘制校园智慧管理全景图，智慧管理平台</a:t>
            </a:r>
            <a:r>
              <a:rPr lang="en-US" altLang="zh-CN" sz="1600" dirty="0" smtClean="0">
                <a:solidFill>
                  <a:srgbClr val="C00000"/>
                </a:solidFill>
                <a:latin typeface="+mn-lt"/>
                <a:ea typeface="+mn-ea"/>
                <a:cs typeface="+mn-ea"/>
                <a:sym typeface="+mn-lt"/>
              </a:rPr>
              <a:t>+</a:t>
            </a:r>
            <a:r>
              <a:rPr lang="zh-CN" altLang="en-US" sz="1600" dirty="0" smtClean="0">
                <a:solidFill>
                  <a:srgbClr val="C00000"/>
                </a:solidFill>
                <a:latin typeface="+mn-lt"/>
                <a:ea typeface="+mn-ea"/>
                <a:cs typeface="+mn-ea"/>
                <a:sym typeface="+mn-lt"/>
              </a:rPr>
              <a:t>虚拟校园服务</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pic>
        <p:nvPicPr>
          <p:cNvPr id="7170" name="Picture 2" descr="https://timgsa.baidu.com/timg?image&amp;quality=80&amp;size=b9999_10000&amp;sec=1600162166345&amp;di=684bb30c8d682639c680feccbbddaaae&amp;imgtype=0&amp;src=http%3A%2F%2F5b0988e595225.cdn.sohucs.com%2Fimages%2F20190108%2Ffbdd065213c74807a423feefb2dcd0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88" y="1308182"/>
            <a:ext cx="2725948" cy="191270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45388" y="3092570"/>
            <a:ext cx="2725948" cy="5262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dirty="0" smtClean="0">
                <a:latin typeface="宋体" panose="02010600030101010101" pitchFamily="2" charset="-122"/>
                <a:ea typeface="宋体" panose="02010600030101010101" pitchFamily="2" charset="-122"/>
              </a:rPr>
              <a:t>丰富的基础</a:t>
            </a:r>
            <a:r>
              <a:rPr lang="en-US" altLang="zh-CN" sz="1600" b="1" dirty="0" smtClean="0">
                <a:latin typeface="宋体" panose="02010600030101010101" pitchFamily="2" charset="-122"/>
                <a:ea typeface="宋体" panose="02010600030101010101" pitchFamily="2" charset="-122"/>
              </a:rPr>
              <a:t>GIS</a:t>
            </a:r>
            <a:r>
              <a:rPr lang="zh-CN" altLang="en-US" sz="1600" b="1" dirty="0" smtClean="0">
                <a:latin typeface="宋体" panose="02010600030101010101" pitchFamily="2" charset="-122"/>
                <a:ea typeface="宋体" panose="02010600030101010101" pitchFamily="2" charset="-122"/>
              </a:rPr>
              <a:t>应用</a:t>
            </a:r>
            <a:endParaRPr lang="zh-CN" altLang="en-US" sz="1600" b="1" dirty="0">
              <a:latin typeface="宋体" panose="02010600030101010101" pitchFamily="2" charset="-122"/>
              <a:ea typeface="宋体" panose="02010600030101010101" pitchFamily="2" charset="-122"/>
            </a:endParaRPr>
          </a:p>
        </p:txBody>
      </p:sp>
      <p:pic>
        <p:nvPicPr>
          <p:cNvPr id="7172" name="Picture 4" descr="https://timgsa.baidu.com/timg?image&amp;quality=80&amp;size=b9999_10000&amp;sec=1600162332660&amp;di=c0915148b71ac50c43c5c52ea63a9dec&amp;imgtype=0&amp;src=http%3A%2F%2Fwww.fwchuang.com%2Fimages%2Fnewfwc%2Fjyf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388" y="3859160"/>
            <a:ext cx="2725948" cy="192053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845388" y="5779698"/>
            <a:ext cx="2725948" cy="526211"/>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dirty="0" smtClean="0">
                <a:latin typeface="宋体" panose="02010600030101010101" pitchFamily="2" charset="-122"/>
                <a:ea typeface="宋体" panose="02010600030101010101" pitchFamily="2" charset="-122"/>
              </a:rPr>
              <a:t>辅助决策分析</a:t>
            </a:r>
            <a:endParaRPr lang="zh-CN" altLang="en-US" sz="1600" b="1" dirty="0">
              <a:latin typeface="宋体" panose="02010600030101010101" pitchFamily="2" charset="-122"/>
              <a:ea typeface="宋体" panose="02010600030101010101" pitchFamily="2" charset="-122"/>
            </a:endParaRPr>
          </a:p>
        </p:txBody>
      </p:sp>
      <p:pic>
        <p:nvPicPr>
          <p:cNvPr id="7174" name="Picture 6" descr="https://timgsa.baidu.com/timg?image&amp;quality=80&amp;size=b9999_10000&amp;sec=1600162517057&amp;di=b5a28115aaf40f70f452cdad84e4405c&amp;imgtype=0&amp;src=http%3A%2F%2Fwww.85fi.cn%2Fupload%2Fimages%2F2018%2F5%2Fb95b7a2a2568567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0329" y="1308182"/>
            <a:ext cx="2717322" cy="178438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360329" y="3092570"/>
            <a:ext cx="2725948" cy="52621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dirty="0" smtClean="0">
                <a:latin typeface="宋体" panose="02010600030101010101" pitchFamily="2" charset="-122"/>
                <a:ea typeface="宋体" panose="02010600030101010101" pitchFamily="2" charset="-122"/>
              </a:rPr>
              <a:t>多样化信息资源展示</a:t>
            </a:r>
            <a:endParaRPr lang="zh-CN" altLang="en-US" sz="1600" b="1" dirty="0">
              <a:latin typeface="宋体" panose="02010600030101010101" pitchFamily="2" charset="-122"/>
              <a:ea typeface="宋体" panose="02010600030101010101" pitchFamily="2" charset="-122"/>
            </a:endParaRPr>
          </a:p>
        </p:txBody>
      </p:sp>
      <p:pic>
        <p:nvPicPr>
          <p:cNvPr id="7176" name="Picture 8" descr="https://timgsa.baidu.com/timg?image&amp;quality=80&amp;size=b9999_10000&amp;sec=1600162635030&amp;di=7b51b4c8671df7d5b1e5c57cad24c878&amp;imgtype=0&amp;src=http%3A%2F%2Fhbimg.b0.upaiyun.com%2F5b0cc3642fba289eb2095f83e193a3ba2ac9aa837c578-YFGrjp_fw6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896" y="1308182"/>
            <a:ext cx="2717322" cy="178621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7802270" y="3092569"/>
            <a:ext cx="2725948" cy="5262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dirty="0" smtClean="0">
                <a:latin typeface="宋体" panose="02010600030101010101" pitchFamily="2" charset="-122"/>
                <a:ea typeface="宋体" panose="02010600030101010101" pitchFamily="2" charset="-122"/>
              </a:rPr>
              <a:t>多样化信息资源展示</a:t>
            </a:r>
            <a:endParaRPr lang="zh-CN" altLang="en-US" sz="1600" b="1" dirty="0">
              <a:latin typeface="宋体" panose="02010600030101010101" pitchFamily="2" charset="-122"/>
              <a:ea typeface="宋体" panose="02010600030101010101" pitchFamily="2" charset="-122"/>
            </a:endParaRPr>
          </a:p>
        </p:txBody>
      </p:sp>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0329" y="3877552"/>
            <a:ext cx="2717322" cy="1902146"/>
          </a:xfrm>
          <a:prstGeom prst="rect">
            <a:avLst/>
          </a:prstGeom>
        </p:spPr>
      </p:pic>
      <p:sp>
        <p:nvSpPr>
          <p:cNvPr id="26" name="矩形 25"/>
          <p:cNvSpPr/>
          <p:nvPr/>
        </p:nvSpPr>
        <p:spPr>
          <a:xfrm>
            <a:off x="4360329" y="5779697"/>
            <a:ext cx="2725948" cy="5262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dirty="0" smtClean="0">
                <a:latin typeface="宋体" panose="02010600030101010101" pitchFamily="2" charset="-122"/>
                <a:ea typeface="宋体" panose="02010600030101010101" pitchFamily="2" charset="-122"/>
              </a:rPr>
              <a:t>信息数据采集、管理与共享</a:t>
            </a:r>
            <a:endParaRPr lang="zh-CN" altLang="en-US" sz="1600" b="1" dirty="0">
              <a:latin typeface="宋体" panose="02010600030101010101" pitchFamily="2" charset="-122"/>
              <a:ea typeface="宋体" panose="02010600030101010101" pitchFamily="2" charset="-122"/>
            </a:endParaRPr>
          </a:p>
        </p:txBody>
      </p:sp>
      <p:sp>
        <p:nvSpPr>
          <p:cNvPr id="5" name="矩形 4"/>
          <p:cNvSpPr/>
          <p:nvPr/>
        </p:nvSpPr>
        <p:spPr>
          <a:xfrm>
            <a:off x="7810896" y="3859160"/>
            <a:ext cx="2717322" cy="1920536"/>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smtClean="0">
                <a:solidFill>
                  <a:schemeClr val="bg1">
                    <a:lumMod val="10000"/>
                  </a:schemeClr>
                </a:solidFill>
              </a:rPr>
              <a:t>……</a:t>
            </a:r>
            <a:endParaRPr lang="zh-CN" altLang="en-US" dirty="0">
              <a:solidFill>
                <a:schemeClr val="bg1">
                  <a:lumMod val="10000"/>
                </a:schemeClr>
              </a:solidFill>
            </a:endParaRPr>
          </a:p>
        </p:txBody>
      </p:sp>
      <p:sp>
        <p:nvSpPr>
          <p:cNvPr id="27" name="矩形 26"/>
          <p:cNvSpPr/>
          <p:nvPr/>
        </p:nvSpPr>
        <p:spPr>
          <a:xfrm>
            <a:off x="7802270" y="5779696"/>
            <a:ext cx="2725948" cy="5262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600" b="1" dirty="0" smtClean="0">
                <a:latin typeface="宋体" panose="02010600030101010101" pitchFamily="2" charset="-122"/>
                <a:ea typeface="宋体" panose="02010600030101010101" pitchFamily="2" charset="-122"/>
              </a:rPr>
              <a:t>其余服务</a:t>
            </a:r>
            <a:endParaRPr lang="zh-CN" altLang="en-US" sz="16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9197158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67F0F99-A45E-4B2E-8F2A-5C6DD407783B}"/>
              </a:ext>
            </a:extLst>
          </p:cNvPr>
          <p:cNvSpPr/>
          <p:nvPr/>
        </p:nvSpPr>
        <p:spPr>
          <a:xfrm>
            <a:off x="0" y="2451100"/>
            <a:ext cx="12192000" cy="189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5" name="矩形 4">
            <a:extLst>
              <a:ext uri="{FF2B5EF4-FFF2-40B4-BE49-F238E27FC236}">
                <a16:creationId xmlns:a16="http://schemas.microsoft.com/office/drawing/2014/main" xmlns="" id="{64AA6BCB-68D2-4F6D-A46B-FF7B1C2F28B1}"/>
              </a:ext>
            </a:extLst>
          </p:cNvPr>
          <p:cNvSpPr/>
          <p:nvPr/>
        </p:nvSpPr>
        <p:spPr>
          <a:xfrm>
            <a:off x="4800600" y="1956629"/>
            <a:ext cx="2590800" cy="109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6000" i="1" dirty="0" smtClean="0">
                <a:cs typeface="+mn-ea"/>
                <a:sym typeface="+mn-lt"/>
              </a:rPr>
              <a:t>03</a:t>
            </a:r>
            <a:endParaRPr lang="zh-CN" altLang="en-US" sz="6000" i="1" dirty="0">
              <a:cs typeface="+mn-ea"/>
              <a:sym typeface="+mn-lt"/>
            </a:endParaRPr>
          </a:p>
        </p:txBody>
      </p:sp>
      <p:sp>
        <p:nvSpPr>
          <p:cNvPr id="6" name="文本框 5">
            <a:extLst>
              <a:ext uri="{FF2B5EF4-FFF2-40B4-BE49-F238E27FC236}">
                <a16:creationId xmlns:a16="http://schemas.microsoft.com/office/drawing/2014/main" xmlns="" id="{9CAA537D-DB78-4F18-BC83-3F5C7B0C286C}"/>
              </a:ext>
            </a:extLst>
          </p:cNvPr>
          <p:cNvSpPr txBox="1"/>
          <p:nvPr/>
        </p:nvSpPr>
        <p:spPr>
          <a:xfrm>
            <a:off x="3682145" y="3316357"/>
            <a:ext cx="4903908" cy="707886"/>
          </a:xfrm>
          <a:prstGeom prst="rect">
            <a:avLst/>
          </a:prstGeom>
          <a:noFill/>
        </p:spPr>
        <p:txBody>
          <a:bodyPr wrap="none" rtlCol="0">
            <a:spAutoFit/>
          </a:bodyPr>
          <a:lstStyle/>
          <a:p>
            <a:pPr algn="ctr"/>
            <a:r>
              <a:rPr lang="zh-CN" altLang="en-US" sz="4000" spc="600" dirty="0" smtClean="0">
                <a:solidFill>
                  <a:schemeClr val="bg1"/>
                </a:solidFill>
                <a:cs typeface="+mn-ea"/>
                <a:sym typeface="+mn-lt"/>
              </a:rPr>
              <a:t>智慧校园应用建设</a:t>
            </a:r>
            <a:endParaRPr lang="zh-CN" altLang="en-US" sz="4000" spc="600" dirty="0">
              <a:solidFill>
                <a:schemeClr val="bg1"/>
              </a:solidFill>
              <a:cs typeface="+mn-ea"/>
              <a:sym typeface="+mn-lt"/>
            </a:endParaRPr>
          </a:p>
        </p:txBody>
      </p:sp>
    </p:spTree>
    <p:extLst>
      <p:ext uri="{BB962C8B-B14F-4D97-AF65-F5344CB8AC3E}">
        <p14:creationId xmlns:p14="http://schemas.microsoft.com/office/powerpoint/2010/main" val="194169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a:t>一</a:t>
            </a:r>
          </a:p>
        </p:txBody>
      </p:sp>
      <p:sp>
        <p:nvSpPr>
          <p:cNvPr id="9" name="TextBox 8"/>
          <p:cNvSpPr txBox="1"/>
          <p:nvPr/>
        </p:nvSpPr>
        <p:spPr>
          <a:xfrm>
            <a:off x="7116791" y="2264309"/>
            <a:ext cx="4718649" cy="461665"/>
          </a:xfrm>
          <a:prstGeom prst="rect">
            <a:avLst/>
          </a:prstGeom>
          <a:noFill/>
        </p:spPr>
        <p:txBody>
          <a:bodyPr wrap="square" rtlCol="0">
            <a:spAutoFit/>
          </a:bodyPr>
          <a:lstStyle/>
          <a:p>
            <a:r>
              <a:rPr lang="zh-CN" altLang="en-US" sz="2400" dirty="0" smtClean="0">
                <a:solidFill>
                  <a:schemeClr val="bg1">
                    <a:lumMod val="10000"/>
                  </a:schemeClr>
                </a:solidFill>
              </a:rPr>
              <a:t>智慧校园物联网服务平台</a:t>
            </a:r>
            <a:endParaRPr lang="en-US" altLang="zh-CN" sz="2400" dirty="0">
              <a:solidFill>
                <a:schemeClr val="bg1">
                  <a:lumMod val="10000"/>
                </a:schemeClr>
              </a:solidFill>
            </a:endParaRPr>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2979043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355406" cy="523220"/>
          </a:xfrm>
        </p:spPr>
        <p:txBody>
          <a:bodyPr/>
          <a:lstStyle/>
          <a:p>
            <a:r>
              <a:rPr lang="zh-CN" altLang="en-US" dirty="0" smtClean="0">
                <a:latin typeface="+mn-lt"/>
                <a:ea typeface="+mn-ea"/>
                <a:cs typeface="+mn-ea"/>
                <a:sym typeface="+mn-lt"/>
              </a:rPr>
              <a:t>智慧校园   </a:t>
            </a:r>
            <a:r>
              <a:rPr lang="zh-CN" altLang="en-US" sz="1600" dirty="0">
                <a:solidFill>
                  <a:srgbClr val="C00000"/>
                </a:solidFill>
                <a:latin typeface="+mn-lt"/>
                <a:ea typeface="+mn-ea"/>
                <a:cs typeface="+mn-ea"/>
                <a:sym typeface="+mn-lt"/>
              </a:rPr>
              <a:t>物</a:t>
            </a:r>
            <a:r>
              <a:rPr lang="zh-CN" altLang="en-US" sz="1600" dirty="0" smtClean="0">
                <a:solidFill>
                  <a:srgbClr val="C00000"/>
                </a:solidFill>
                <a:latin typeface="+mn-lt"/>
                <a:ea typeface="+mn-ea"/>
                <a:cs typeface="+mn-ea"/>
                <a:sym typeface="+mn-lt"/>
              </a:rPr>
              <a:t>联网服务平台</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5" name="Text Box 4"/>
          <p:cNvSpPr txBox="1">
            <a:spLocks noChangeArrowheads="1"/>
          </p:cNvSpPr>
          <p:nvPr/>
        </p:nvSpPr>
        <p:spPr bwMode="auto">
          <a:xfrm>
            <a:off x="345390" y="1030733"/>
            <a:ext cx="5184894"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4" tIns="60947" rIns="121894" bIns="60947">
            <a:spAutoFit/>
          </a:bodyPr>
          <a:lstStyle>
            <a:lvl1pPr indent="457200">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a:lnSpc>
                <a:spcPct val="150000"/>
              </a:lnSpc>
              <a:spcBef>
                <a:spcPts val="600"/>
              </a:spcBef>
              <a:spcAft>
                <a:spcPts val="600"/>
              </a:spcAft>
            </a:pPr>
            <a:r>
              <a:rPr lang="zh-CN" altLang="en-US" sz="1400" dirty="0">
                <a:latin typeface="楷体" panose="02010609060101010101" charset="-122"/>
                <a:ea typeface="楷体" panose="02010609060101010101" charset="-122"/>
                <a:cs typeface="Raleway Light" charset="0"/>
                <a:sym typeface="Calibri" panose="020F0502020204030204" pitchFamily="34" charset="0"/>
              </a:rPr>
              <a:t>物联服务平台的建设，进行数据数据的收集融合；集成学校</a:t>
            </a:r>
            <a:r>
              <a:rPr lang="zh-CN" altLang="en-US" sz="1400" dirty="0">
                <a:latin typeface="楷体" panose="02010609060101010101" charset="-122"/>
                <a:ea typeface="楷体" panose="02010609060101010101" charset="-122"/>
                <a:cs typeface="Raleway Light" charset="0"/>
              </a:rPr>
              <a:t>智能化硬件设施</a:t>
            </a:r>
            <a:r>
              <a:rPr lang="zh-CN" altLang="zh-CN" sz="1400" dirty="0">
                <a:latin typeface="楷体" panose="02010609060101010101" charset="-122"/>
                <a:ea typeface="楷体" panose="02010609060101010101" charset="-122"/>
                <a:cs typeface="Raleway Light" charset="0"/>
              </a:rPr>
              <a:t>，</a:t>
            </a:r>
            <a:r>
              <a:rPr lang="zh-CN" altLang="en-US" sz="1400" dirty="0">
                <a:latin typeface="楷体" panose="02010609060101010101" charset="-122"/>
                <a:ea typeface="楷体" panose="02010609060101010101" charset="-122"/>
                <a:cs typeface="Raleway Light" charset="0"/>
              </a:rPr>
              <a:t>采集学校的</a:t>
            </a:r>
            <a:r>
              <a:rPr lang="zh-CN" altLang="zh-CN" sz="1400" dirty="0">
                <a:latin typeface="楷体" panose="02010609060101010101" charset="-122"/>
                <a:ea typeface="楷体" panose="02010609060101010101" charset="-122"/>
                <a:cs typeface="Raleway Light" charset="0"/>
              </a:rPr>
              <a:t>安全、消防、</a:t>
            </a:r>
            <a:r>
              <a:rPr lang="zh-CN" altLang="en-US" sz="1400" dirty="0">
                <a:latin typeface="楷体" panose="02010609060101010101" charset="-122"/>
                <a:ea typeface="楷体" panose="02010609060101010101" charset="-122"/>
                <a:cs typeface="Raleway Light" charset="0"/>
              </a:rPr>
              <a:t>智能</a:t>
            </a:r>
            <a:r>
              <a:rPr lang="zh-CN" altLang="zh-CN" sz="1400" dirty="0">
                <a:latin typeface="楷体" panose="02010609060101010101" charset="-122"/>
                <a:ea typeface="楷体" panose="02010609060101010101" charset="-122"/>
                <a:cs typeface="Raleway Light" charset="0"/>
              </a:rPr>
              <a:t>建筑设备运行等数据信息，</a:t>
            </a:r>
            <a:r>
              <a:rPr lang="zh-CN" altLang="en-US" sz="1400" dirty="0">
                <a:latin typeface="楷体" panose="02010609060101010101" charset="-122"/>
                <a:ea typeface="楷体" panose="02010609060101010101" charset="-122"/>
                <a:cs typeface="Raleway Light" charset="0"/>
              </a:rPr>
              <a:t>通过</a:t>
            </a:r>
            <a:r>
              <a:rPr lang="zh-CN" altLang="zh-CN" sz="1400" dirty="0">
                <a:latin typeface="楷体" panose="02010609060101010101" charset="-122"/>
                <a:ea typeface="楷体" panose="02010609060101010101" charset="-122"/>
                <a:cs typeface="Raleway Light" charset="0"/>
              </a:rPr>
              <a:t>大屏幕显示</a:t>
            </a:r>
            <a:r>
              <a:rPr lang="zh-CN" altLang="en-US" sz="1400" dirty="0">
                <a:latin typeface="楷体" panose="02010609060101010101" charset="-122"/>
                <a:ea typeface="楷体" panose="02010609060101010101" charset="-122"/>
                <a:cs typeface="Raleway Light" charset="0"/>
              </a:rPr>
              <a:t>，让学校能</a:t>
            </a:r>
            <a:r>
              <a:rPr lang="zh-CN" altLang="zh-CN" sz="1400" b="1" dirty="0">
                <a:solidFill>
                  <a:srgbClr val="FF0000"/>
                </a:solidFill>
                <a:ea typeface="微软雅黑" panose="020B0503020204020204" charset="-122"/>
                <a:cs typeface="Raleway Light" charset="0"/>
              </a:rPr>
              <a:t>实时</a:t>
            </a:r>
            <a:r>
              <a:rPr lang="zh-CN" altLang="en-US" sz="1400" b="1" dirty="0">
                <a:solidFill>
                  <a:srgbClr val="FF0000"/>
                </a:solidFill>
                <a:ea typeface="微软雅黑" panose="020B0503020204020204" charset="-122"/>
                <a:cs typeface="Raleway Light" charset="0"/>
              </a:rPr>
              <a:t>掌控水、电、气、热等能耗，机电设备运行，安全防范、消防</a:t>
            </a:r>
            <a:r>
              <a:rPr lang="zh-CN" altLang="en-US" sz="1400" dirty="0">
                <a:latin typeface="楷体" panose="02010609060101010101" charset="-122"/>
                <a:ea typeface="楷体" panose="02010609060101010101" charset="-122"/>
                <a:cs typeface="Raleway Light" charset="0"/>
              </a:rPr>
              <a:t>等信息</a:t>
            </a:r>
            <a:r>
              <a:rPr lang="zh-CN" altLang="zh-CN" sz="1400" dirty="0">
                <a:latin typeface="楷体" panose="02010609060101010101" charset="-122"/>
                <a:ea typeface="楷体" panose="02010609060101010101" charset="-122"/>
                <a:cs typeface="Raleway Light" charset="0"/>
              </a:rPr>
              <a:t>，</a:t>
            </a:r>
            <a:r>
              <a:rPr lang="zh-CN" altLang="en-US" sz="1400" dirty="0">
                <a:latin typeface="楷体" panose="02010609060101010101" charset="-122"/>
                <a:ea typeface="楷体" panose="02010609060101010101" charset="-122"/>
                <a:cs typeface="Raleway Light" charset="0"/>
              </a:rPr>
              <a:t>并可通过</a:t>
            </a:r>
            <a:r>
              <a:rPr lang="zh-CN" altLang="zh-CN" sz="1400" dirty="0">
                <a:latin typeface="楷体" panose="02010609060101010101" charset="-122"/>
                <a:ea typeface="楷体" panose="02010609060101010101" charset="-122"/>
                <a:cs typeface="Raleway Light" charset="0"/>
              </a:rPr>
              <a:t>视频通</a:t>
            </a:r>
            <a:r>
              <a:rPr lang="zh-CN" altLang="en-US" sz="1400" dirty="0">
                <a:latin typeface="楷体" panose="02010609060101010101" charset="-122"/>
                <a:ea typeface="楷体" panose="02010609060101010101" charset="-122"/>
                <a:cs typeface="Raleway Light" charset="0"/>
              </a:rPr>
              <a:t>信</a:t>
            </a:r>
            <a:r>
              <a:rPr lang="zh-CN" altLang="zh-CN" sz="1400" dirty="0">
                <a:latin typeface="楷体" panose="02010609060101010101" charset="-122"/>
                <a:ea typeface="楷体" panose="02010609060101010101" charset="-122"/>
                <a:cs typeface="Raleway Light" charset="0"/>
              </a:rPr>
              <a:t>、无线、有线、数据等多重通信手段</a:t>
            </a:r>
            <a:r>
              <a:rPr lang="zh-CN" altLang="en-US" sz="1400" dirty="0">
                <a:latin typeface="楷体" panose="02010609060101010101" charset="-122"/>
                <a:ea typeface="楷体" panose="02010609060101010101" charset="-122"/>
                <a:cs typeface="Raleway Light" charset="0"/>
              </a:rPr>
              <a:t>实现</a:t>
            </a:r>
            <a:r>
              <a:rPr lang="zh-CN" altLang="en-US" sz="1400" b="1" dirty="0">
                <a:solidFill>
                  <a:srgbClr val="FF0000"/>
                </a:solidFill>
                <a:ea typeface="微软雅黑" panose="020B0503020204020204" charset="-122"/>
                <a:cs typeface="Raleway Light" charset="0"/>
              </a:rPr>
              <a:t>应急指挥调</a:t>
            </a:r>
            <a:r>
              <a:rPr lang="zh-CN" altLang="zh-CN" sz="1400" b="1" dirty="0">
                <a:solidFill>
                  <a:srgbClr val="FF0000"/>
                </a:solidFill>
                <a:ea typeface="微软雅黑" panose="020B0503020204020204" charset="-122"/>
                <a:cs typeface="Raleway Light" charset="0"/>
              </a:rPr>
              <a:t>度</a:t>
            </a:r>
            <a:r>
              <a:rPr lang="zh-CN" altLang="en-US" sz="1400" b="1" dirty="0">
                <a:solidFill>
                  <a:srgbClr val="FF0000"/>
                </a:solidFill>
                <a:ea typeface="微软雅黑" panose="020B0503020204020204" charset="-122"/>
                <a:cs typeface="Raleway Light" charset="0"/>
              </a:rPr>
              <a:t>，确保学校安全环境</a:t>
            </a:r>
            <a:r>
              <a:rPr lang="zh-CN" altLang="zh-CN" sz="1400" dirty="0">
                <a:ea typeface="微软雅黑" panose="020B0503020204020204" charset="-122"/>
                <a:cs typeface="Raleway Light" charset="0"/>
              </a:rPr>
              <a:t>。</a:t>
            </a:r>
          </a:p>
        </p:txBody>
      </p:sp>
      <p:grpSp>
        <p:nvGrpSpPr>
          <p:cNvPr id="26" name="组 1"/>
          <p:cNvGrpSpPr/>
          <p:nvPr/>
        </p:nvGrpSpPr>
        <p:grpSpPr bwMode="auto">
          <a:xfrm>
            <a:off x="5621655" y="1014730"/>
            <a:ext cx="5647055" cy="5352367"/>
            <a:chOff x="5137275" y="432984"/>
            <a:chExt cx="6932806" cy="6569824"/>
          </a:xfrm>
        </p:grpSpPr>
        <p:cxnSp>
          <p:nvCxnSpPr>
            <p:cNvPr id="27" name="直接连接符 26"/>
            <p:cNvCxnSpPr/>
            <p:nvPr/>
          </p:nvCxnSpPr>
          <p:spPr>
            <a:xfrm>
              <a:off x="9795589" y="1910115"/>
              <a:ext cx="2274492" cy="1849"/>
            </a:xfrm>
            <a:prstGeom prst="line">
              <a:avLst/>
            </a:prstGeom>
            <a:noFill/>
            <a:ln w="12700" cap="flat">
              <a:solidFill>
                <a:schemeClr val="bg1">
                  <a:lumMod val="95000"/>
                  <a:alpha val="52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8" name="直接连接符 27"/>
            <p:cNvCxnSpPr/>
            <p:nvPr/>
          </p:nvCxnSpPr>
          <p:spPr>
            <a:xfrm>
              <a:off x="9795588" y="1972630"/>
              <a:ext cx="2274492" cy="1849"/>
            </a:xfrm>
            <a:prstGeom prst="line">
              <a:avLst/>
            </a:prstGeom>
            <a:noFill/>
            <a:ln w="12700" cap="flat">
              <a:solidFill>
                <a:schemeClr val="bg1">
                  <a:lumMod val="95000"/>
                  <a:alpha val="52000"/>
                </a:schemeClr>
              </a:solidFill>
              <a:prstDash val="solid"/>
              <a:miter lim="400000"/>
            </a:ln>
            <a:effectLst/>
            <a:sp3d/>
          </p:spPr>
          <p:style>
            <a:lnRef idx="0">
              <a:scrgbClr r="0" g="0" b="0"/>
            </a:lnRef>
            <a:fillRef idx="0">
              <a:scrgbClr r="0" g="0" b="0"/>
            </a:fillRef>
            <a:effectRef idx="0">
              <a:scrgbClr r="0" g="0" b="0"/>
            </a:effectRef>
            <a:fontRef idx="none"/>
          </p:style>
        </p:cxn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37" y="2319208"/>
              <a:ext cx="4052952" cy="21545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30" name="矩形 13"/>
            <p:cNvSpPr>
              <a:spLocks noChangeArrowheads="1"/>
            </p:cNvSpPr>
            <p:nvPr/>
          </p:nvSpPr>
          <p:spPr bwMode="auto">
            <a:xfrm>
              <a:off x="10820739" y="2622704"/>
              <a:ext cx="361903" cy="1963404"/>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lvl="0" algn="ctr" eaLnBrk="1" hangingPunct="1">
                <a:buClrTx/>
                <a:buSzTx/>
              </a:pPr>
              <a:r>
                <a:rPr lang="zh-CN" altLang="zh-CN" sz="1400" b="1">
                  <a:latin typeface="楷体" panose="02010609060101010101" charset="-122"/>
                  <a:ea typeface="楷体" panose="02010609060101010101" charset="-122"/>
                  <a:cs typeface="Raleway Light" charset="0"/>
                  <a:sym typeface="Calibri" panose="020F0502020204030204" pitchFamily="34" charset="0"/>
                </a:rPr>
                <a:t>物联网管控平台</a:t>
              </a:r>
            </a:p>
          </p:txBody>
        </p:sp>
        <p:pic>
          <p:nvPicPr>
            <p:cNvPr id="31"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209" y="432984"/>
              <a:ext cx="2044434" cy="1115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2" name="矩形 4"/>
            <p:cNvSpPr>
              <a:spLocks noChangeArrowheads="1"/>
            </p:cNvSpPr>
            <p:nvPr/>
          </p:nvSpPr>
          <p:spPr bwMode="auto">
            <a:xfrm>
              <a:off x="5877748" y="1616312"/>
              <a:ext cx="1578563" cy="3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algn="ctr" eaLnBrk="1" hangingPunct="1"/>
              <a:r>
                <a:rPr lang="zh-CN" altLang="zh-CN" sz="1200">
                  <a:latin typeface="楷体" panose="02010609060101010101" charset="-122"/>
                  <a:ea typeface="楷体" panose="02010609060101010101" charset="-122"/>
                  <a:cs typeface="Raleway Light" charset="0"/>
                </a:rPr>
                <a:t>实时视频</a:t>
              </a:r>
              <a:r>
                <a:rPr lang="zh-CN" altLang="en-US" sz="1200">
                  <a:latin typeface="楷体" panose="02010609060101010101" charset="-122"/>
                  <a:ea typeface="楷体" panose="02010609060101010101" charset="-122"/>
                  <a:cs typeface="Raleway Light" charset="0"/>
                </a:rPr>
                <a:t>示例图</a:t>
              </a:r>
              <a:endParaRPr lang="zh-CN" altLang="zh-CN" sz="1200">
                <a:latin typeface="楷体" panose="02010609060101010101" charset="-122"/>
                <a:ea typeface="楷体" panose="02010609060101010101" charset="-122"/>
                <a:cs typeface="Raleway Light" charset="0"/>
              </a:endParaRPr>
            </a:p>
          </p:txBody>
        </p:sp>
        <p:pic>
          <p:nvPicPr>
            <p:cNvPr id="33" name="图片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7885" y="433777"/>
              <a:ext cx="2038085" cy="111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4" name="矩形 5"/>
            <p:cNvSpPr>
              <a:spLocks noChangeArrowheads="1"/>
            </p:cNvSpPr>
            <p:nvPr/>
          </p:nvSpPr>
          <p:spPr bwMode="auto">
            <a:xfrm flipH="1">
              <a:off x="10188835" y="1691248"/>
              <a:ext cx="1701579" cy="338276"/>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lvl="0" algn="ctr" eaLnBrk="1" hangingPunct="1">
                <a:buClrTx/>
                <a:buSzTx/>
              </a:pPr>
              <a:r>
                <a:rPr lang="zh-CN" altLang="zh-CN" sz="1200">
                  <a:latin typeface="楷体" panose="02010609060101010101" charset="-122"/>
                  <a:ea typeface="楷体" panose="02010609060101010101" charset="-122"/>
                  <a:cs typeface="Raleway Light" charset="0"/>
                  <a:sym typeface="+mn-ea"/>
                </a:rPr>
                <a:t>周界报警示例图</a:t>
              </a:r>
            </a:p>
          </p:txBody>
        </p:sp>
        <p:pic>
          <p:nvPicPr>
            <p:cNvPr id="35" name="图片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1388" y="432985"/>
              <a:ext cx="2051577" cy="1122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6" name="矩形 6"/>
            <p:cNvSpPr>
              <a:spLocks noChangeArrowheads="1"/>
            </p:cNvSpPr>
            <p:nvPr/>
          </p:nvSpPr>
          <p:spPr bwMode="auto">
            <a:xfrm>
              <a:off x="8115831" y="1605993"/>
              <a:ext cx="1642822" cy="338276"/>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lvl="0" algn="ctr" eaLnBrk="1" hangingPunct="1">
                <a:buClrTx/>
                <a:buSzTx/>
              </a:pPr>
              <a:r>
                <a:rPr lang="zh-CN" altLang="zh-CN" sz="1200">
                  <a:latin typeface="楷体" panose="02010609060101010101" charset="-122"/>
                  <a:ea typeface="楷体" panose="02010609060101010101" charset="-122"/>
                  <a:cs typeface="Raleway Light" charset="0"/>
                  <a:sym typeface="+mn-ea"/>
                </a:rPr>
                <a:t>室内报警示例图</a:t>
              </a:r>
            </a:p>
          </p:txBody>
        </p:sp>
        <p:cxnSp>
          <p:nvCxnSpPr>
            <p:cNvPr id="37" name="直接箭头连接符 36"/>
            <p:cNvCxnSpPr>
              <a:cxnSpLocks noChangeShapeType="1"/>
              <a:stCxn id="29" idx="0"/>
            </p:cNvCxnSpPr>
            <p:nvPr/>
          </p:nvCxnSpPr>
          <p:spPr bwMode="auto">
            <a:xfrm flipH="1" flipV="1">
              <a:off x="7497013" y="1704712"/>
              <a:ext cx="1161400" cy="614496"/>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直接箭头连接符 37"/>
            <p:cNvCxnSpPr>
              <a:cxnSpLocks noChangeShapeType="1"/>
              <a:stCxn id="29" idx="0"/>
            </p:cNvCxnSpPr>
            <p:nvPr/>
          </p:nvCxnSpPr>
          <p:spPr bwMode="auto">
            <a:xfrm flipV="1">
              <a:off x="8658413" y="1705806"/>
              <a:ext cx="1357635" cy="613402"/>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直接箭头连接符 38"/>
            <p:cNvCxnSpPr>
              <a:cxnSpLocks noChangeShapeType="1"/>
              <a:stCxn id="29" idx="0"/>
              <a:endCxn id="36" idx="2"/>
            </p:cNvCxnSpPr>
            <p:nvPr/>
          </p:nvCxnSpPr>
          <p:spPr bwMode="auto">
            <a:xfrm flipV="1">
              <a:off x="8658441" y="1944298"/>
              <a:ext cx="279090" cy="374910"/>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41" name="图片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1400" y="5213118"/>
              <a:ext cx="2149989" cy="117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2" name="矩形 9"/>
            <p:cNvSpPr>
              <a:spLocks noChangeArrowheads="1"/>
            </p:cNvSpPr>
            <p:nvPr/>
          </p:nvSpPr>
          <p:spPr bwMode="auto">
            <a:xfrm>
              <a:off x="5877748" y="6437715"/>
              <a:ext cx="1657134" cy="565093"/>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lvl="0" algn="ctr" eaLnBrk="1" hangingPunct="1">
                <a:buClrTx/>
                <a:buSzTx/>
              </a:pPr>
              <a:r>
                <a:rPr lang="zh-CN" altLang="zh-CN" sz="1200">
                  <a:latin typeface="楷体" panose="02010609060101010101" charset="-122"/>
                  <a:ea typeface="楷体" panose="02010609060101010101" charset="-122"/>
                  <a:cs typeface="Raleway Light" charset="0"/>
                  <a:sym typeface="+mn-ea"/>
                </a:rPr>
                <a:t>机房实时监测示例图</a:t>
              </a:r>
            </a:p>
          </p:txBody>
        </p:sp>
        <p:pic>
          <p:nvPicPr>
            <p:cNvPr id="43" name="图片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373" y="5213118"/>
              <a:ext cx="1985704" cy="1173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4" name="文本框 12"/>
            <p:cNvSpPr>
              <a:spLocks noChangeArrowheads="1"/>
            </p:cNvSpPr>
            <p:nvPr/>
          </p:nvSpPr>
          <p:spPr bwMode="auto">
            <a:xfrm>
              <a:off x="8012657" y="6437715"/>
              <a:ext cx="1569040" cy="565093"/>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lvl="0" algn="ctr" eaLnBrk="1" hangingPunct="1">
                <a:buClrTx/>
                <a:buSzTx/>
              </a:pPr>
              <a:r>
                <a:rPr lang="zh-CN" altLang="zh-CN" sz="1200">
                  <a:latin typeface="楷体" panose="02010609060101010101" charset="-122"/>
                  <a:ea typeface="楷体" panose="02010609060101010101" charset="-122"/>
                  <a:cs typeface="Raleway Light" charset="0"/>
                  <a:sym typeface="+mn-ea"/>
                </a:rPr>
                <a:t>能耗实时监测示例图</a:t>
              </a:r>
            </a:p>
          </p:txBody>
        </p:sp>
        <p:pic>
          <p:nvPicPr>
            <p:cNvPr id="45" name="图片 4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5505" y="5213118"/>
              <a:ext cx="2146814" cy="1173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6" name="文本框 12"/>
            <p:cNvSpPr>
              <a:spLocks noChangeArrowheads="1"/>
            </p:cNvSpPr>
            <p:nvPr/>
          </p:nvSpPr>
          <p:spPr bwMode="auto">
            <a:xfrm>
              <a:off x="10321376" y="6437715"/>
              <a:ext cx="1569040" cy="565093"/>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4800">
                  <a:solidFill>
                    <a:schemeClr val="tx1"/>
                  </a:solidFill>
                  <a:latin typeface="微软雅黑" panose="020B0503020204020204" charset="-122"/>
                  <a:ea typeface="宋体" panose="02010600030101010101" pitchFamily="2" charset="-122"/>
                </a:defRPr>
              </a:lvl1pPr>
              <a:lvl2pPr marL="742950" indent="-285750">
                <a:defRPr sz="4800">
                  <a:solidFill>
                    <a:schemeClr val="tx1"/>
                  </a:solidFill>
                  <a:latin typeface="微软雅黑" panose="020B0503020204020204" charset="-122"/>
                  <a:ea typeface="宋体" panose="02010600030101010101" pitchFamily="2" charset="-122"/>
                </a:defRPr>
              </a:lvl2pPr>
              <a:lvl3pPr marL="1143000" indent="-228600">
                <a:defRPr sz="4800">
                  <a:solidFill>
                    <a:schemeClr val="tx1"/>
                  </a:solidFill>
                  <a:latin typeface="微软雅黑" panose="020B0503020204020204" charset="-122"/>
                  <a:ea typeface="宋体" panose="02010600030101010101" pitchFamily="2" charset="-122"/>
                </a:defRPr>
              </a:lvl3pPr>
              <a:lvl4pPr marL="1600200" indent="-228600">
                <a:defRPr sz="4800">
                  <a:solidFill>
                    <a:schemeClr val="tx1"/>
                  </a:solidFill>
                  <a:latin typeface="微软雅黑" panose="020B0503020204020204" charset="-122"/>
                  <a:ea typeface="宋体" panose="02010600030101010101" pitchFamily="2" charset="-122"/>
                </a:defRPr>
              </a:lvl4pPr>
              <a:lvl5pPr marL="2057400" indent="-228600">
                <a:defRPr sz="4800">
                  <a:solidFill>
                    <a:schemeClr val="tx1"/>
                  </a:solidFill>
                  <a:latin typeface="微软雅黑" panose="020B0503020204020204" charset="-122"/>
                  <a:ea typeface="宋体" panose="02010600030101010101" pitchFamily="2" charset="-122"/>
                </a:defRPr>
              </a:lvl5pPr>
              <a:lvl6pPr marL="25146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6pPr>
              <a:lvl7pPr marL="29718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7pPr>
              <a:lvl8pPr marL="34290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8pPr>
              <a:lvl9pPr marL="3886200" indent="-228600" defTabSz="1219200" eaLnBrk="0" fontAlgn="base" hangingPunct="0">
                <a:spcBef>
                  <a:spcPct val="0"/>
                </a:spcBef>
                <a:spcAft>
                  <a:spcPct val="0"/>
                </a:spcAft>
                <a:defRPr sz="4800">
                  <a:solidFill>
                    <a:schemeClr val="tx1"/>
                  </a:solidFill>
                  <a:latin typeface="微软雅黑" panose="020B0503020204020204" charset="-122"/>
                  <a:ea typeface="宋体" panose="02010600030101010101" pitchFamily="2" charset="-122"/>
                </a:defRPr>
              </a:lvl9pPr>
            </a:lstStyle>
            <a:p>
              <a:pPr lvl="0" algn="ctr" eaLnBrk="1" hangingPunct="1">
                <a:buClrTx/>
                <a:buSzTx/>
              </a:pPr>
              <a:r>
                <a:rPr lang="zh-CN" altLang="zh-CN" sz="1200">
                  <a:latin typeface="楷体" panose="02010609060101010101" charset="-122"/>
                  <a:ea typeface="楷体" panose="02010609060101010101" charset="-122"/>
                  <a:cs typeface="Raleway Light" charset="0"/>
                  <a:sym typeface="+mn-ea"/>
                </a:rPr>
                <a:t>智能照明控制示例图</a:t>
              </a:r>
            </a:p>
          </p:txBody>
        </p:sp>
        <p:cxnSp>
          <p:nvCxnSpPr>
            <p:cNvPr id="47" name="直接箭头连接符 46"/>
            <p:cNvCxnSpPr>
              <a:cxnSpLocks noChangeShapeType="1"/>
              <a:stCxn id="29" idx="2"/>
            </p:cNvCxnSpPr>
            <p:nvPr/>
          </p:nvCxnSpPr>
          <p:spPr bwMode="auto">
            <a:xfrm flipH="1">
              <a:off x="7050983" y="4473744"/>
              <a:ext cx="1607430" cy="615869"/>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直接箭头连接符 47"/>
            <p:cNvCxnSpPr>
              <a:cxnSpLocks noChangeShapeType="1"/>
              <a:stCxn id="29" idx="2"/>
            </p:cNvCxnSpPr>
            <p:nvPr/>
          </p:nvCxnSpPr>
          <p:spPr bwMode="auto">
            <a:xfrm>
              <a:off x="8658413" y="4473744"/>
              <a:ext cx="2482231" cy="615869"/>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直接箭头连接符 48"/>
            <p:cNvCxnSpPr>
              <a:cxnSpLocks noChangeShapeType="1"/>
              <a:stCxn id="29" idx="2"/>
              <a:endCxn id="43" idx="0"/>
            </p:cNvCxnSpPr>
            <p:nvPr/>
          </p:nvCxnSpPr>
          <p:spPr bwMode="auto">
            <a:xfrm>
              <a:off x="8658413" y="4473744"/>
              <a:ext cx="182812" cy="739374"/>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直接箭头连接符 49"/>
            <p:cNvCxnSpPr>
              <a:cxnSpLocks noChangeShapeType="1"/>
            </p:cNvCxnSpPr>
            <p:nvPr/>
          </p:nvCxnSpPr>
          <p:spPr bwMode="auto">
            <a:xfrm flipV="1">
              <a:off x="5137275" y="3708115"/>
              <a:ext cx="1657428" cy="968499"/>
            </a:xfrm>
            <a:prstGeom prst="straightConnector1">
              <a:avLst/>
            </a:prstGeom>
            <a:noFill/>
            <a:ln w="25400">
              <a:solidFill>
                <a:schemeClr val="accent1"/>
              </a:solidFill>
              <a:rou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pic>
        <p:nvPicPr>
          <p:cNvPr id="51" name="图片 50"/>
          <p:cNvPicPr>
            <a:picLocks noChangeAspect="1"/>
          </p:cNvPicPr>
          <p:nvPr/>
        </p:nvPicPr>
        <p:blipFill>
          <a:blip r:embed="rId10"/>
          <a:stretch>
            <a:fillRect/>
          </a:stretch>
        </p:blipFill>
        <p:spPr>
          <a:xfrm>
            <a:off x="457913" y="3518450"/>
            <a:ext cx="4832772" cy="2260731"/>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4034244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a:t>二</a:t>
            </a:r>
          </a:p>
        </p:txBody>
      </p:sp>
      <p:sp>
        <p:nvSpPr>
          <p:cNvPr id="9" name="TextBox 8"/>
          <p:cNvSpPr txBox="1"/>
          <p:nvPr/>
        </p:nvSpPr>
        <p:spPr>
          <a:xfrm>
            <a:off x="7116791" y="2264309"/>
            <a:ext cx="4718649" cy="461665"/>
          </a:xfrm>
          <a:prstGeom prst="rect">
            <a:avLst/>
          </a:prstGeom>
          <a:noFill/>
        </p:spPr>
        <p:txBody>
          <a:bodyPr wrap="square" rtlCol="0">
            <a:spAutoFit/>
          </a:bodyPr>
          <a:lstStyle/>
          <a:p>
            <a:r>
              <a:rPr lang="zh-CN" altLang="en-US" sz="2400" dirty="0" smtClean="0">
                <a:solidFill>
                  <a:schemeClr val="bg1">
                    <a:lumMod val="10000"/>
                  </a:schemeClr>
                </a:solidFill>
              </a:rPr>
              <a:t>智慧校园智慧教学</a:t>
            </a:r>
            <a:endParaRPr lang="en-US" altLang="zh-CN" sz="2400" dirty="0">
              <a:solidFill>
                <a:schemeClr val="bg1">
                  <a:lumMod val="10000"/>
                </a:schemeClr>
              </a:solidFill>
            </a:endParaRPr>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30888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smtClean="0">
                <a:latin typeface="+mn-lt"/>
                <a:ea typeface="+mn-ea"/>
                <a:cs typeface="+mn-ea"/>
                <a:sym typeface="+mn-lt"/>
              </a:rPr>
              <a:t>智慧</a:t>
            </a:r>
            <a:r>
              <a:rPr lang="zh-CN" altLang="en-US" dirty="0">
                <a:latin typeface="+mn-lt"/>
                <a:ea typeface="+mn-ea"/>
                <a:cs typeface="+mn-ea"/>
                <a:sym typeface="+mn-lt"/>
              </a:rPr>
              <a:t>教学</a:t>
            </a:r>
            <a:r>
              <a:rPr lang="zh-CN" altLang="en-US" dirty="0" smtClean="0">
                <a:latin typeface="+mn-lt"/>
                <a:ea typeface="+mn-ea"/>
                <a:cs typeface="+mn-ea"/>
                <a:sym typeface="+mn-lt"/>
              </a:rPr>
              <a:t>   </a:t>
            </a:r>
            <a:r>
              <a:rPr lang="zh-CN" altLang="en-US" sz="1600" dirty="0" smtClean="0">
                <a:solidFill>
                  <a:srgbClr val="C00000"/>
                </a:solidFill>
                <a:latin typeface="+mn-lt"/>
                <a:ea typeface="+mn-ea"/>
                <a:cs typeface="+mn-ea"/>
                <a:sym typeface="+mn-lt"/>
              </a:rPr>
              <a:t>在线考试系统</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5" name="矩形 4"/>
          <p:cNvSpPr/>
          <p:nvPr/>
        </p:nvSpPr>
        <p:spPr>
          <a:xfrm>
            <a:off x="580845" y="1017289"/>
            <a:ext cx="10745638" cy="830997"/>
          </a:xfrm>
          <a:prstGeom prst="rect">
            <a:avLst/>
          </a:prstGeom>
        </p:spPr>
        <p:txBody>
          <a:bodyPr wrap="square">
            <a:spAutoFit/>
          </a:bodyPr>
          <a:lstStyle/>
          <a:p>
            <a:pPr>
              <a:lnSpc>
                <a:spcPct val="150000"/>
              </a:lnSpc>
            </a:pPr>
            <a:r>
              <a:rPr lang="zh-CN" altLang="en-US" sz="1600" dirty="0">
                <a:latin typeface="宋体" panose="02010600030101010101" pitchFamily="2" charset="-122"/>
                <a:ea typeface="宋体" panose="02010600030101010101" pitchFamily="2" charset="-122"/>
              </a:rPr>
              <a:t>采用</a:t>
            </a:r>
            <a:r>
              <a:rPr lang="en-US" altLang="zh-CN" sz="1600" dirty="0">
                <a:latin typeface="宋体" panose="02010600030101010101" pitchFamily="2" charset="-122"/>
                <a:ea typeface="宋体" panose="02010600030101010101" pitchFamily="2" charset="-122"/>
              </a:rPr>
              <a:t>B/S</a:t>
            </a:r>
            <a:r>
              <a:rPr lang="zh-CN" altLang="en-US" sz="1600" dirty="0">
                <a:latin typeface="宋体" panose="02010600030101010101" pitchFamily="2" charset="-122"/>
                <a:ea typeface="宋体" panose="02010600030101010101" pitchFamily="2" charset="-122"/>
              </a:rPr>
              <a:t>模式，具有高度的可扩展性，用户可通过网络登录在线考试系统，参加在线考试、在线调查、在线报名、在线练习，系统实现了按题型随机抽题组卷、在线考试、题库管理、系统管理的功能，能够对客观题在线</a:t>
            </a:r>
            <a:r>
              <a:rPr lang="zh-CN" altLang="en-US" sz="1600" dirty="0" smtClean="0">
                <a:latin typeface="宋体" panose="02010600030101010101" pitchFamily="2" charset="-122"/>
                <a:ea typeface="宋体" panose="02010600030101010101" pitchFamily="2" charset="-122"/>
              </a:rPr>
              <a:t>评分。</a:t>
            </a:r>
            <a:endParaRPr lang="zh-CN" altLang="en-US" sz="1600" dirty="0">
              <a:latin typeface="宋体" panose="02010600030101010101" pitchFamily="2" charset="-122"/>
              <a:ea typeface="宋体" panose="02010600030101010101" pitchFamily="2" charset="-122"/>
            </a:endParaRPr>
          </a:p>
        </p:txBody>
      </p:sp>
      <p:sp>
        <p:nvSpPr>
          <p:cNvPr id="7" name="圆角矩形 6"/>
          <p:cNvSpPr/>
          <p:nvPr/>
        </p:nvSpPr>
        <p:spPr>
          <a:xfrm>
            <a:off x="836762" y="2449901"/>
            <a:ext cx="2613804" cy="5434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dirty="0" smtClean="0"/>
              <a:t>管理端功能</a:t>
            </a:r>
            <a:endParaRPr lang="zh-CN" altLang="en-US" dirty="0"/>
          </a:p>
        </p:txBody>
      </p:sp>
      <p:sp>
        <p:nvSpPr>
          <p:cNvPr id="8" name="TextBox 7"/>
          <p:cNvSpPr txBox="1"/>
          <p:nvPr/>
        </p:nvSpPr>
        <p:spPr>
          <a:xfrm>
            <a:off x="1035170" y="3131397"/>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题库管理</a:t>
            </a:r>
            <a:endParaRPr lang="zh-CN" altLang="en-US" sz="1200" dirty="0">
              <a:latin typeface="宋体" panose="02010600030101010101" pitchFamily="2" charset="-122"/>
              <a:ea typeface="宋体" panose="02010600030101010101" pitchFamily="2" charset="-122"/>
            </a:endParaRPr>
          </a:p>
        </p:txBody>
      </p:sp>
      <p:sp>
        <p:nvSpPr>
          <p:cNvPr id="10" name="TextBox 9"/>
          <p:cNvSpPr txBox="1"/>
          <p:nvPr/>
        </p:nvSpPr>
        <p:spPr>
          <a:xfrm>
            <a:off x="1035171" y="3422296"/>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试卷</a:t>
            </a:r>
            <a:r>
              <a:rPr lang="zh-CN" altLang="en-US" sz="1200" dirty="0" smtClean="0">
                <a:latin typeface="宋体" panose="02010600030101010101" pitchFamily="2" charset="-122"/>
                <a:ea typeface="宋体" panose="02010600030101010101" pitchFamily="2" charset="-122"/>
              </a:rPr>
              <a:t>管理</a:t>
            </a:r>
            <a:endParaRPr lang="zh-CN" altLang="en-US" sz="1200" dirty="0">
              <a:latin typeface="宋体" panose="02010600030101010101" pitchFamily="2" charset="-122"/>
              <a:ea typeface="宋体" panose="02010600030101010101" pitchFamily="2" charset="-122"/>
            </a:endParaRPr>
          </a:p>
        </p:txBody>
      </p:sp>
      <p:sp>
        <p:nvSpPr>
          <p:cNvPr id="11" name="TextBox 10"/>
          <p:cNvSpPr txBox="1"/>
          <p:nvPr/>
        </p:nvSpPr>
        <p:spPr>
          <a:xfrm>
            <a:off x="1035171" y="3734753"/>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考试</a:t>
            </a:r>
            <a:r>
              <a:rPr lang="zh-CN" altLang="en-US" sz="1200" dirty="0" smtClean="0">
                <a:latin typeface="宋体" panose="02010600030101010101" pitchFamily="2" charset="-122"/>
                <a:ea typeface="宋体" panose="02010600030101010101" pitchFamily="2" charset="-122"/>
              </a:rPr>
              <a:t>管理</a:t>
            </a:r>
            <a:endParaRPr lang="zh-CN" altLang="en-US" sz="1200" dirty="0">
              <a:latin typeface="宋体" panose="02010600030101010101" pitchFamily="2" charset="-122"/>
              <a:ea typeface="宋体" panose="02010600030101010101" pitchFamily="2" charset="-122"/>
            </a:endParaRPr>
          </a:p>
        </p:txBody>
      </p:sp>
      <p:sp>
        <p:nvSpPr>
          <p:cNvPr id="12" name="TextBox 11"/>
          <p:cNvSpPr txBox="1"/>
          <p:nvPr/>
        </p:nvSpPr>
        <p:spPr>
          <a:xfrm>
            <a:off x="1035171" y="4031863"/>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作业</a:t>
            </a:r>
            <a:r>
              <a:rPr lang="zh-CN" altLang="en-US" sz="1200" dirty="0" smtClean="0">
                <a:latin typeface="宋体" panose="02010600030101010101" pitchFamily="2" charset="-122"/>
                <a:ea typeface="宋体" panose="02010600030101010101" pitchFamily="2" charset="-122"/>
              </a:rPr>
              <a:t>管理</a:t>
            </a:r>
            <a:endParaRPr lang="zh-CN" altLang="en-US" sz="1200" dirty="0">
              <a:latin typeface="宋体" panose="02010600030101010101" pitchFamily="2" charset="-122"/>
              <a:ea typeface="宋体" panose="02010600030101010101" pitchFamily="2" charset="-122"/>
            </a:endParaRPr>
          </a:p>
        </p:txBody>
      </p:sp>
      <p:sp>
        <p:nvSpPr>
          <p:cNvPr id="13" name="TextBox 12"/>
          <p:cNvSpPr txBox="1"/>
          <p:nvPr/>
        </p:nvSpPr>
        <p:spPr>
          <a:xfrm>
            <a:off x="1035171" y="4328908"/>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在线学习</a:t>
            </a:r>
          </a:p>
        </p:txBody>
      </p:sp>
      <p:sp>
        <p:nvSpPr>
          <p:cNvPr id="14" name="TextBox 13"/>
          <p:cNvSpPr txBox="1"/>
          <p:nvPr/>
        </p:nvSpPr>
        <p:spPr>
          <a:xfrm>
            <a:off x="2342073" y="3145773"/>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信息发布</a:t>
            </a:r>
          </a:p>
        </p:txBody>
      </p:sp>
      <p:sp>
        <p:nvSpPr>
          <p:cNvPr id="15" name="TextBox 14"/>
          <p:cNvSpPr txBox="1"/>
          <p:nvPr/>
        </p:nvSpPr>
        <p:spPr>
          <a:xfrm>
            <a:off x="2342072" y="3425648"/>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权限管理</a:t>
            </a:r>
            <a:endParaRPr lang="zh-CN" altLang="en-US" sz="1200" dirty="0">
              <a:latin typeface="宋体" panose="02010600030101010101" pitchFamily="2" charset="-122"/>
              <a:ea typeface="宋体" panose="02010600030101010101" pitchFamily="2" charset="-122"/>
            </a:endParaRPr>
          </a:p>
        </p:txBody>
      </p:sp>
      <p:sp>
        <p:nvSpPr>
          <p:cNvPr id="16" name="TextBox 15"/>
          <p:cNvSpPr txBox="1"/>
          <p:nvPr/>
        </p:nvSpPr>
        <p:spPr>
          <a:xfrm>
            <a:off x="2342071" y="3726586"/>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统计分析</a:t>
            </a:r>
            <a:endParaRPr lang="zh-CN" altLang="en-US" sz="1200" dirty="0">
              <a:latin typeface="宋体" panose="02010600030101010101" pitchFamily="2" charset="-122"/>
              <a:ea typeface="宋体" panose="02010600030101010101" pitchFamily="2" charset="-122"/>
            </a:endParaRPr>
          </a:p>
        </p:txBody>
      </p:sp>
      <p:sp>
        <p:nvSpPr>
          <p:cNvPr id="17" name="TextBox 16"/>
          <p:cNvSpPr txBox="1"/>
          <p:nvPr/>
        </p:nvSpPr>
        <p:spPr>
          <a:xfrm>
            <a:off x="2342073" y="4027031"/>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数据管理</a:t>
            </a:r>
            <a:endParaRPr lang="zh-CN" altLang="en-US" sz="1200" dirty="0">
              <a:latin typeface="宋体" panose="02010600030101010101" pitchFamily="2" charset="-122"/>
              <a:ea typeface="宋体" panose="02010600030101010101" pitchFamily="2" charset="-122"/>
            </a:endParaRPr>
          </a:p>
        </p:txBody>
      </p:sp>
      <p:sp>
        <p:nvSpPr>
          <p:cNvPr id="18" name="TextBox 17"/>
          <p:cNvSpPr txBox="1"/>
          <p:nvPr/>
        </p:nvSpPr>
        <p:spPr>
          <a:xfrm>
            <a:off x="2342073" y="4328908"/>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系统设置</a:t>
            </a:r>
            <a:endParaRPr lang="zh-CN" altLang="en-US" sz="1200" dirty="0">
              <a:latin typeface="宋体" panose="02010600030101010101" pitchFamily="2" charset="-122"/>
              <a:ea typeface="宋体" panose="02010600030101010101" pitchFamily="2" charset="-122"/>
            </a:endParaRPr>
          </a:p>
        </p:txBody>
      </p:sp>
      <p:sp>
        <p:nvSpPr>
          <p:cNvPr id="19" name="圆角矩形 18"/>
          <p:cNvSpPr/>
          <p:nvPr/>
        </p:nvSpPr>
        <p:spPr>
          <a:xfrm>
            <a:off x="836762" y="4784784"/>
            <a:ext cx="2613804" cy="5434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dirty="0"/>
              <a:t>客户端</a:t>
            </a:r>
            <a:r>
              <a:rPr lang="zh-CN" altLang="en-US" dirty="0" smtClean="0"/>
              <a:t>功能</a:t>
            </a:r>
            <a:endParaRPr lang="zh-CN" altLang="en-US" dirty="0"/>
          </a:p>
        </p:txBody>
      </p:sp>
      <p:sp>
        <p:nvSpPr>
          <p:cNvPr id="20" name="TextBox 19"/>
          <p:cNvSpPr txBox="1"/>
          <p:nvPr/>
        </p:nvSpPr>
        <p:spPr>
          <a:xfrm>
            <a:off x="1035169" y="5367904"/>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我</a:t>
            </a:r>
            <a:r>
              <a:rPr lang="zh-CN" altLang="en-US" sz="1200" dirty="0" smtClean="0">
                <a:latin typeface="宋体" panose="02010600030101010101" pitchFamily="2" charset="-122"/>
                <a:ea typeface="宋体" panose="02010600030101010101" pitchFamily="2" charset="-122"/>
              </a:rPr>
              <a:t>的考试</a:t>
            </a:r>
            <a:endParaRPr lang="zh-CN" altLang="en-US" sz="1200" dirty="0">
              <a:latin typeface="宋体" panose="02010600030101010101" pitchFamily="2" charset="-122"/>
              <a:ea typeface="宋体" panose="02010600030101010101" pitchFamily="2" charset="-122"/>
            </a:endParaRPr>
          </a:p>
        </p:txBody>
      </p:sp>
      <p:sp>
        <p:nvSpPr>
          <p:cNvPr id="21" name="TextBox 20"/>
          <p:cNvSpPr txBox="1"/>
          <p:nvPr/>
        </p:nvSpPr>
        <p:spPr>
          <a:xfrm>
            <a:off x="1035171" y="5658803"/>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我</a:t>
            </a:r>
            <a:r>
              <a:rPr lang="zh-CN" altLang="en-US" sz="1200" dirty="0" smtClean="0">
                <a:latin typeface="宋体" panose="02010600030101010101" pitchFamily="2" charset="-122"/>
                <a:ea typeface="宋体" panose="02010600030101010101" pitchFamily="2" charset="-122"/>
              </a:rPr>
              <a:t>的练习</a:t>
            </a:r>
            <a:endParaRPr lang="zh-CN" altLang="en-US" sz="1200" dirty="0">
              <a:latin typeface="宋体" panose="02010600030101010101" pitchFamily="2" charset="-122"/>
              <a:ea typeface="宋体" panose="02010600030101010101" pitchFamily="2" charset="-122"/>
            </a:endParaRPr>
          </a:p>
        </p:txBody>
      </p:sp>
      <p:sp>
        <p:nvSpPr>
          <p:cNvPr id="22" name="TextBox 21"/>
          <p:cNvSpPr txBox="1"/>
          <p:nvPr/>
        </p:nvSpPr>
        <p:spPr>
          <a:xfrm>
            <a:off x="1035171" y="5949702"/>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在线学习</a:t>
            </a:r>
            <a:endParaRPr lang="zh-CN" altLang="en-US" sz="1200" dirty="0">
              <a:latin typeface="宋体" panose="02010600030101010101" pitchFamily="2" charset="-122"/>
              <a:ea typeface="宋体" panose="02010600030101010101" pitchFamily="2" charset="-122"/>
            </a:endParaRPr>
          </a:p>
        </p:txBody>
      </p:sp>
      <p:sp>
        <p:nvSpPr>
          <p:cNvPr id="23" name="TextBox 22"/>
          <p:cNvSpPr txBox="1"/>
          <p:nvPr/>
        </p:nvSpPr>
        <p:spPr>
          <a:xfrm>
            <a:off x="2342070" y="5367904"/>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smtClean="0">
                <a:latin typeface="宋体" panose="02010600030101010101" pitchFamily="2" charset="-122"/>
                <a:ea typeface="宋体" panose="02010600030101010101" pitchFamily="2" charset="-122"/>
              </a:rPr>
              <a:t>信息接收</a:t>
            </a:r>
            <a:endParaRPr lang="zh-CN" altLang="en-US" sz="1200" dirty="0">
              <a:latin typeface="宋体" panose="02010600030101010101" pitchFamily="2" charset="-122"/>
              <a:ea typeface="宋体" panose="02010600030101010101" pitchFamily="2" charset="-122"/>
            </a:endParaRPr>
          </a:p>
        </p:txBody>
      </p:sp>
      <p:sp>
        <p:nvSpPr>
          <p:cNvPr id="24" name="TextBox 23"/>
          <p:cNvSpPr txBox="1"/>
          <p:nvPr/>
        </p:nvSpPr>
        <p:spPr>
          <a:xfrm>
            <a:off x="2342069" y="5658802"/>
            <a:ext cx="1108493" cy="276999"/>
          </a:xfrm>
          <a:prstGeom prst="rect">
            <a:avLst/>
          </a:prstGeom>
          <a:noFill/>
        </p:spPr>
        <p:txBody>
          <a:bodyPr wrap="square" rtlCol="0">
            <a:spAutoFit/>
          </a:bodyPr>
          <a:lstStyle/>
          <a:p>
            <a:pPr marL="228600" indent="-228600">
              <a:buFont typeface="Wingdings" panose="05000000000000000000" pitchFamily="2" charset="2"/>
              <a:buChar char="n"/>
            </a:pPr>
            <a:r>
              <a:rPr lang="zh-CN" altLang="en-US" sz="1200" dirty="0">
                <a:latin typeface="宋体" panose="02010600030101010101" pitchFamily="2" charset="-122"/>
                <a:ea typeface="宋体" panose="02010600030101010101" pitchFamily="2" charset="-122"/>
              </a:rPr>
              <a:t>我</a:t>
            </a:r>
            <a:r>
              <a:rPr lang="zh-CN" altLang="en-US" sz="1200" dirty="0" smtClean="0">
                <a:latin typeface="宋体" panose="02010600030101010101" pitchFamily="2" charset="-122"/>
                <a:ea typeface="宋体" panose="02010600030101010101" pitchFamily="2" charset="-122"/>
              </a:rPr>
              <a:t>的账户</a:t>
            </a:r>
            <a:endParaRPr lang="zh-CN" altLang="en-US" sz="1200" dirty="0">
              <a:latin typeface="宋体" panose="02010600030101010101" pitchFamily="2" charset="-122"/>
              <a:ea typeface="宋体" panose="02010600030101010101" pitchFamily="2" charset="-122"/>
            </a:endParaRPr>
          </a:p>
        </p:txBody>
      </p:sp>
      <p:pic>
        <p:nvPicPr>
          <p:cNvPr id="4098" name="Picture 2" descr="https://timgsa.baidu.com/timg?image&amp;quality=80&amp;size=b9999_10000&amp;sec=1600169088645&amp;di=e5d8f9f1a19dabd2023fc0fdd8da3772&amp;imgtype=0&amp;src=http%3A%2F%2Fwww.taskcity.com%2Ffiles%2F0042%2F2485%2F3-2.jpg%3F15117572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315" y="2360523"/>
            <a:ext cx="6293150" cy="357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7369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4EF0AB8-10FF-4EAA-A0DC-366395C9288B}"/>
              </a:ext>
            </a:extLst>
          </p:cNvPr>
          <p:cNvSpPr/>
          <p:nvPr/>
        </p:nvSpPr>
        <p:spPr>
          <a:xfrm>
            <a:off x="632460" y="1019175"/>
            <a:ext cx="10927080" cy="51892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a:extLst>
              <a:ext uri="{FF2B5EF4-FFF2-40B4-BE49-F238E27FC236}">
                <a16:creationId xmlns:a16="http://schemas.microsoft.com/office/drawing/2014/main" xmlns="" id="{B9361563-1AB7-49CE-89E5-DF5136D49952}"/>
              </a:ext>
            </a:extLst>
          </p:cNvPr>
          <p:cNvSpPr/>
          <p:nvPr/>
        </p:nvSpPr>
        <p:spPr>
          <a:xfrm>
            <a:off x="3657600" y="-1"/>
            <a:ext cx="4876800" cy="1396899"/>
          </a:xfrm>
          <a:prstGeom prst="rect">
            <a:avLst/>
          </a:prstGeom>
          <a:solidFill>
            <a:srgbClr val="D145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4" name="矩形 3">
            <a:extLst>
              <a:ext uri="{FF2B5EF4-FFF2-40B4-BE49-F238E27FC236}">
                <a16:creationId xmlns:a16="http://schemas.microsoft.com/office/drawing/2014/main" xmlns="" id="{413FCE86-AAA9-465C-8D4E-EB0122DAD304}"/>
              </a:ext>
            </a:extLst>
          </p:cNvPr>
          <p:cNvSpPr/>
          <p:nvPr/>
        </p:nvSpPr>
        <p:spPr>
          <a:xfrm>
            <a:off x="4445262" y="373379"/>
            <a:ext cx="3301476" cy="1396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400" dirty="0">
                <a:cs typeface="+mn-ea"/>
                <a:sym typeface="+mn-lt"/>
              </a:rPr>
              <a:t>CONTENTS</a:t>
            </a:r>
          </a:p>
          <a:p>
            <a:pPr algn="ctr"/>
            <a:r>
              <a:rPr lang="zh-CN" altLang="en-US" sz="3600" dirty="0">
                <a:cs typeface="+mn-ea"/>
                <a:sym typeface="+mn-lt"/>
              </a:rPr>
              <a:t>目录</a:t>
            </a:r>
          </a:p>
        </p:txBody>
      </p:sp>
      <p:sp>
        <p:nvSpPr>
          <p:cNvPr id="7" name="文本框 6">
            <a:extLst>
              <a:ext uri="{FF2B5EF4-FFF2-40B4-BE49-F238E27FC236}">
                <a16:creationId xmlns:a16="http://schemas.microsoft.com/office/drawing/2014/main" xmlns="" id="{F9524E98-B6C1-40A8-93EB-A4CEBC55928A}"/>
              </a:ext>
            </a:extLst>
          </p:cNvPr>
          <p:cNvSpPr txBox="1"/>
          <p:nvPr/>
        </p:nvSpPr>
        <p:spPr>
          <a:xfrm>
            <a:off x="4631962" y="2569229"/>
            <a:ext cx="3467616" cy="584775"/>
          </a:xfrm>
          <a:prstGeom prst="rect">
            <a:avLst/>
          </a:prstGeom>
          <a:noFill/>
        </p:spPr>
        <p:txBody>
          <a:bodyPr wrap="none" rtlCol="0">
            <a:spAutoFit/>
          </a:bodyPr>
          <a:lstStyle/>
          <a:p>
            <a:r>
              <a:rPr lang="zh-CN" altLang="en-US" sz="3200" dirty="0" smtClean="0">
                <a:solidFill>
                  <a:schemeClr val="accent1"/>
                </a:solidFill>
                <a:cs typeface="+mn-ea"/>
                <a:sym typeface="+mn-lt"/>
              </a:rPr>
              <a:t>智慧校园行业背景</a:t>
            </a:r>
            <a:endParaRPr lang="zh-CN" altLang="en-US" sz="3200" dirty="0">
              <a:solidFill>
                <a:schemeClr val="accent1"/>
              </a:solidFill>
              <a:cs typeface="+mn-ea"/>
              <a:sym typeface="+mn-lt"/>
            </a:endParaRPr>
          </a:p>
        </p:txBody>
      </p:sp>
      <p:sp>
        <p:nvSpPr>
          <p:cNvPr id="11" name="文本框 10">
            <a:extLst>
              <a:ext uri="{FF2B5EF4-FFF2-40B4-BE49-F238E27FC236}">
                <a16:creationId xmlns:a16="http://schemas.microsoft.com/office/drawing/2014/main" xmlns="" id="{2D1A9885-DF42-4D58-80CC-B3674DB00DEF}"/>
              </a:ext>
            </a:extLst>
          </p:cNvPr>
          <p:cNvSpPr txBox="1"/>
          <p:nvPr/>
        </p:nvSpPr>
        <p:spPr>
          <a:xfrm>
            <a:off x="4631962" y="3498540"/>
            <a:ext cx="3467616" cy="584775"/>
          </a:xfrm>
          <a:prstGeom prst="rect">
            <a:avLst/>
          </a:prstGeom>
          <a:noFill/>
        </p:spPr>
        <p:txBody>
          <a:bodyPr wrap="none" rtlCol="0">
            <a:spAutoFit/>
          </a:bodyPr>
          <a:lstStyle/>
          <a:p>
            <a:r>
              <a:rPr lang="zh-CN" altLang="en-US" sz="3200" dirty="0" smtClean="0">
                <a:solidFill>
                  <a:schemeClr val="accent1"/>
                </a:solidFill>
                <a:cs typeface="+mn-ea"/>
                <a:sym typeface="+mn-lt"/>
              </a:rPr>
              <a:t>智慧校园解决方案</a:t>
            </a:r>
            <a:endParaRPr lang="zh-CN" altLang="en-US" sz="3200" dirty="0">
              <a:solidFill>
                <a:schemeClr val="accent1"/>
              </a:solidFill>
              <a:cs typeface="+mn-ea"/>
              <a:sym typeface="+mn-lt"/>
            </a:endParaRPr>
          </a:p>
        </p:txBody>
      </p:sp>
      <p:sp>
        <p:nvSpPr>
          <p:cNvPr id="15" name="文本框 14">
            <a:extLst>
              <a:ext uri="{FF2B5EF4-FFF2-40B4-BE49-F238E27FC236}">
                <a16:creationId xmlns:a16="http://schemas.microsoft.com/office/drawing/2014/main" xmlns="" id="{3914DCCE-E2D0-4632-8825-B09B5913104E}"/>
              </a:ext>
            </a:extLst>
          </p:cNvPr>
          <p:cNvSpPr txBox="1"/>
          <p:nvPr/>
        </p:nvSpPr>
        <p:spPr>
          <a:xfrm>
            <a:off x="4631962" y="4349026"/>
            <a:ext cx="3467616" cy="584775"/>
          </a:xfrm>
          <a:prstGeom prst="rect">
            <a:avLst/>
          </a:prstGeom>
          <a:noFill/>
        </p:spPr>
        <p:txBody>
          <a:bodyPr wrap="none" rtlCol="0">
            <a:spAutoFit/>
          </a:bodyPr>
          <a:lstStyle/>
          <a:p>
            <a:r>
              <a:rPr lang="zh-CN" altLang="en-US" sz="3200" dirty="0" smtClean="0">
                <a:solidFill>
                  <a:schemeClr val="accent1"/>
                </a:solidFill>
                <a:cs typeface="+mn-ea"/>
                <a:sym typeface="+mn-lt"/>
              </a:rPr>
              <a:t>智慧校园应用建设</a:t>
            </a:r>
            <a:endParaRPr lang="zh-CN" altLang="en-US" sz="3200" dirty="0">
              <a:solidFill>
                <a:schemeClr val="accent1"/>
              </a:solidFill>
              <a:cs typeface="+mn-ea"/>
              <a:sym typeface="+mn-lt"/>
            </a:endParaRPr>
          </a:p>
        </p:txBody>
      </p:sp>
      <p:sp>
        <p:nvSpPr>
          <p:cNvPr id="21" name="矩形 20"/>
          <p:cNvSpPr/>
          <p:nvPr/>
        </p:nvSpPr>
        <p:spPr>
          <a:xfrm>
            <a:off x="3784338" y="2512574"/>
            <a:ext cx="660924" cy="698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400" b="1" dirty="0" smtClean="0"/>
              <a:t>1</a:t>
            </a:r>
            <a:endParaRPr lang="zh-CN" altLang="en-US" sz="2400" b="1" dirty="0"/>
          </a:p>
        </p:txBody>
      </p:sp>
      <p:sp>
        <p:nvSpPr>
          <p:cNvPr id="22" name="矩形 21"/>
          <p:cNvSpPr/>
          <p:nvPr/>
        </p:nvSpPr>
        <p:spPr>
          <a:xfrm>
            <a:off x="3784338" y="3441885"/>
            <a:ext cx="660924" cy="698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400" b="1" dirty="0" smtClean="0"/>
              <a:t>2</a:t>
            </a:r>
            <a:endParaRPr lang="zh-CN" altLang="en-US" sz="2400" b="1" dirty="0"/>
          </a:p>
        </p:txBody>
      </p:sp>
      <p:sp>
        <p:nvSpPr>
          <p:cNvPr id="23" name="矩形 22"/>
          <p:cNvSpPr/>
          <p:nvPr/>
        </p:nvSpPr>
        <p:spPr>
          <a:xfrm>
            <a:off x="3784338" y="4292371"/>
            <a:ext cx="660924" cy="698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400" b="1" dirty="0" smtClean="0"/>
              <a:t>3</a:t>
            </a:r>
            <a:endParaRPr lang="zh-CN" altLang="en-US" sz="2400" b="1" dirty="0"/>
          </a:p>
        </p:txBody>
      </p:sp>
    </p:spTree>
    <p:extLst>
      <p:ext uri="{BB962C8B-B14F-4D97-AF65-F5344CB8AC3E}">
        <p14:creationId xmlns:p14="http://schemas.microsoft.com/office/powerpoint/2010/main" val="26066205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smtClean="0">
                <a:latin typeface="+mn-lt"/>
                <a:ea typeface="+mn-ea"/>
                <a:cs typeface="+mn-ea"/>
                <a:sym typeface="+mn-lt"/>
              </a:rPr>
              <a:t>智慧</a:t>
            </a:r>
            <a:r>
              <a:rPr lang="zh-CN" altLang="en-US" dirty="0">
                <a:latin typeface="+mn-lt"/>
                <a:ea typeface="+mn-ea"/>
                <a:cs typeface="+mn-ea"/>
                <a:sym typeface="+mn-lt"/>
              </a:rPr>
              <a:t>教学</a:t>
            </a:r>
            <a:r>
              <a:rPr lang="zh-CN" altLang="en-US" dirty="0" smtClean="0">
                <a:latin typeface="+mn-lt"/>
                <a:ea typeface="+mn-ea"/>
                <a:cs typeface="+mn-ea"/>
                <a:sym typeface="+mn-lt"/>
              </a:rPr>
              <a:t>   </a:t>
            </a:r>
            <a:r>
              <a:rPr lang="zh-CN" altLang="en-US" sz="1600" dirty="0" smtClean="0">
                <a:solidFill>
                  <a:srgbClr val="C00000"/>
                </a:solidFill>
                <a:latin typeface="+mn-lt"/>
                <a:ea typeface="+mn-ea"/>
                <a:cs typeface="+mn-ea"/>
                <a:sym typeface="+mn-lt"/>
              </a:rPr>
              <a:t>多媒体资源库</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5" name="矩形 4"/>
          <p:cNvSpPr/>
          <p:nvPr/>
        </p:nvSpPr>
        <p:spPr>
          <a:xfrm>
            <a:off x="580845" y="1017289"/>
            <a:ext cx="10745638" cy="830997"/>
          </a:xfrm>
          <a:prstGeom prst="rect">
            <a:avLst/>
          </a:prstGeom>
        </p:spPr>
        <p:txBody>
          <a:bodyPr wrap="square">
            <a:spAutoFit/>
          </a:bodyPr>
          <a:lstStyle/>
          <a:p>
            <a:pPr>
              <a:lnSpc>
                <a:spcPct val="150000"/>
              </a:lnSpc>
            </a:pPr>
            <a:r>
              <a:rPr lang="zh-CN" altLang="en-US" sz="1600" dirty="0" smtClean="0">
                <a:latin typeface="宋体" panose="02010600030101010101" pitchFamily="2" charset="-122"/>
                <a:ea typeface="宋体" panose="02010600030101010101" pitchFamily="2" charset="-122"/>
              </a:rPr>
              <a:t>资源管理</a:t>
            </a:r>
            <a:r>
              <a:rPr lang="zh-CN" altLang="en-US" sz="1600" dirty="0">
                <a:latin typeface="宋体" panose="02010600030101010101" pitchFamily="2" charset="-122"/>
                <a:ea typeface="宋体" panose="02010600030101010101" pitchFamily="2" charset="-122"/>
              </a:rPr>
              <a:t>平台是以资源共建共享为目的，以创建精品资源和进行网络教学为核心，面向海量资源处理，集资源分布式存储、资源管理、知识管理为一体的资源管理平台，可实现资源的快速上传、检索、归档并可运用到教学中。</a:t>
            </a:r>
          </a:p>
        </p:txBody>
      </p:sp>
      <p:cxnSp>
        <p:nvCxnSpPr>
          <p:cNvPr id="3" name="直接连接符 2"/>
          <p:cNvCxnSpPr/>
          <p:nvPr/>
        </p:nvCxnSpPr>
        <p:spPr>
          <a:xfrm>
            <a:off x="1250830" y="3683479"/>
            <a:ext cx="881619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86991" y="2104845"/>
            <a:ext cx="0" cy="3666227"/>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220309" y="2104845"/>
            <a:ext cx="0" cy="3666227"/>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969" y="2035834"/>
            <a:ext cx="588032" cy="588032"/>
          </a:xfrm>
          <a:prstGeom prst="rect">
            <a:avLst/>
          </a:prstGeom>
        </p:spPr>
      </p:pic>
      <p:sp>
        <p:nvSpPr>
          <p:cNvPr id="29" name="TextBox 28"/>
          <p:cNvSpPr txBox="1"/>
          <p:nvPr/>
        </p:nvSpPr>
        <p:spPr>
          <a:xfrm>
            <a:off x="1541270" y="2623866"/>
            <a:ext cx="1814405" cy="307777"/>
          </a:xfrm>
          <a:prstGeom prst="rect">
            <a:avLst/>
          </a:prstGeom>
          <a:noFill/>
        </p:spPr>
        <p:txBody>
          <a:bodyPr wrap="square" rtlCol="0">
            <a:spAutoFit/>
          </a:bodyPr>
          <a:lstStyle/>
          <a:p>
            <a:r>
              <a:rPr lang="zh-CN" altLang="en-US" sz="1400" b="1" dirty="0" smtClean="0">
                <a:solidFill>
                  <a:srgbClr val="C00000"/>
                </a:solidFill>
                <a:latin typeface="宋体" panose="02010600030101010101" pitchFamily="2" charset="-122"/>
                <a:ea typeface="宋体" panose="02010600030101010101" pitchFamily="2" charset="-122"/>
              </a:rPr>
              <a:t>各种常用的教学资源</a:t>
            </a:r>
            <a:endParaRPr lang="zh-CN" altLang="en-US" sz="1400" b="1" dirty="0">
              <a:solidFill>
                <a:srgbClr val="C00000"/>
              </a:solidFill>
              <a:latin typeface="宋体" panose="02010600030101010101" pitchFamily="2" charset="-122"/>
              <a:ea typeface="宋体" panose="02010600030101010101" pitchFamily="2" charset="-122"/>
            </a:endParaRPr>
          </a:p>
        </p:txBody>
      </p:sp>
      <p:sp>
        <p:nvSpPr>
          <p:cNvPr id="30" name="TextBox 29"/>
          <p:cNvSpPr txBox="1"/>
          <p:nvPr/>
        </p:nvSpPr>
        <p:spPr>
          <a:xfrm>
            <a:off x="1250830" y="2955349"/>
            <a:ext cx="2363638" cy="600164"/>
          </a:xfrm>
          <a:prstGeom prst="rect">
            <a:avLst/>
          </a:prstGeom>
          <a:noFill/>
        </p:spPr>
        <p:txBody>
          <a:bodyPr wrap="square" rtlCol="0">
            <a:spAutoFit/>
          </a:bodyPr>
          <a:lstStyle/>
          <a:p>
            <a:r>
              <a:rPr lang="zh-CN" altLang="en-US" sz="1100" b="1" dirty="0">
                <a:latin typeface="宋体" panose="02010600030101010101" pitchFamily="2" charset="-122"/>
                <a:ea typeface="宋体" panose="02010600030101010101" pitchFamily="2" charset="-122"/>
              </a:rPr>
              <a:t>分类详细的各类教学资源，可</a:t>
            </a:r>
            <a:r>
              <a:rPr lang="zh-CN" altLang="en-US" sz="1100" b="1" dirty="0" smtClean="0">
                <a:latin typeface="宋体" panose="02010600030101010101" pitchFamily="2" charset="-122"/>
                <a:ea typeface="宋体" panose="02010600030101010101" pitchFamily="2" charset="-122"/>
              </a:rPr>
              <a:t>自由分亨</a:t>
            </a:r>
            <a:r>
              <a:rPr lang="en-US" altLang="zh-CN" sz="1100" b="1" dirty="0">
                <a:latin typeface="宋体" panose="02010600030101010101" pitchFamily="2" charset="-122"/>
                <a:ea typeface="宋体" panose="02010600030101010101" pitchFamily="2" charset="-122"/>
              </a:rPr>
              <a:t>.</a:t>
            </a:r>
            <a:r>
              <a:rPr lang="zh-CN" altLang="en-US" sz="1100" b="1" dirty="0">
                <a:latin typeface="宋体" panose="02010600030101010101" pitchFamily="2" charset="-122"/>
                <a:ea typeface="宋体" panose="02010600030101010101" pitchFamily="2" charset="-122"/>
              </a:rPr>
              <a:t>下载、编辑，并支持对资源讨论、评价等。</a:t>
            </a:r>
          </a:p>
        </p:txBody>
      </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1" y="1941662"/>
            <a:ext cx="776376" cy="776376"/>
          </a:xfrm>
          <a:prstGeom prst="rect">
            <a:avLst/>
          </a:prstGeom>
        </p:spPr>
      </p:pic>
      <p:sp>
        <p:nvSpPr>
          <p:cNvPr id="34" name="TextBox 33"/>
          <p:cNvSpPr txBox="1"/>
          <p:nvPr/>
        </p:nvSpPr>
        <p:spPr>
          <a:xfrm>
            <a:off x="4751725" y="2647572"/>
            <a:ext cx="1814405" cy="307777"/>
          </a:xfrm>
          <a:prstGeom prst="rect">
            <a:avLst/>
          </a:prstGeom>
          <a:noFill/>
        </p:spPr>
        <p:txBody>
          <a:bodyPr wrap="square" rtlCol="0">
            <a:spAutoFit/>
          </a:bodyPr>
          <a:lstStyle/>
          <a:p>
            <a:r>
              <a:rPr lang="zh-CN" altLang="en-US" sz="1400" b="1" dirty="0" smtClean="0">
                <a:solidFill>
                  <a:srgbClr val="C00000"/>
                </a:solidFill>
                <a:latin typeface="宋体" panose="02010600030101010101" pitchFamily="2" charset="-122"/>
                <a:ea typeface="宋体" panose="02010600030101010101" pitchFamily="2" charset="-122"/>
              </a:rPr>
              <a:t>课程活动视频点播</a:t>
            </a:r>
            <a:endParaRPr lang="zh-CN" altLang="en-US" sz="1400" b="1" dirty="0">
              <a:solidFill>
                <a:srgbClr val="C00000"/>
              </a:solidFill>
              <a:latin typeface="宋体" panose="02010600030101010101" pitchFamily="2" charset="-122"/>
              <a:ea typeface="宋体" panose="02010600030101010101" pitchFamily="2" charset="-122"/>
            </a:endParaRPr>
          </a:p>
        </p:txBody>
      </p:sp>
      <p:sp>
        <p:nvSpPr>
          <p:cNvPr id="35" name="TextBox 34"/>
          <p:cNvSpPr txBox="1"/>
          <p:nvPr/>
        </p:nvSpPr>
        <p:spPr>
          <a:xfrm>
            <a:off x="4330461" y="2956316"/>
            <a:ext cx="2631056" cy="600164"/>
          </a:xfrm>
          <a:prstGeom prst="rect">
            <a:avLst/>
          </a:prstGeom>
          <a:noFill/>
        </p:spPr>
        <p:txBody>
          <a:bodyPr wrap="square" rtlCol="0">
            <a:spAutoFit/>
          </a:bodyPr>
          <a:lstStyle/>
          <a:p>
            <a:r>
              <a:rPr lang="zh-CN" altLang="en-US" sz="1100" b="1" dirty="0">
                <a:latin typeface="宋体" panose="02010600030101010101" pitchFamily="2" charset="-122"/>
                <a:ea typeface="宋体" panose="02010600030101010101" pitchFamily="2" charset="-122"/>
              </a:rPr>
              <a:t>上传、分亨录制的教学课程以及各种活动视频，视劫可以在线点播，并支持为课程添加知识点。</a:t>
            </a: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3006" y="2005642"/>
            <a:ext cx="615350" cy="554370"/>
          </a:xfrm>
          <a:prstGeom prst="rect">
            <a:avLst/>
          </a:prstGeom>
        </p:spPr>
      </p:pic>
      <p:sp>
        <p:nvSpPr>
          <p:cNvPr id="37" name="TextBox 36"/>
          <p:cNvSpPr txBox="1"/>
          <p:nvPr/>
        </p:nvSpPr>
        <p:spPr>
          <a:xfrm>
            <a:off x="8130404" y="2621741"/>
            <a:ext cx="1814405" cy="307777"/>
          </a:xfrm>
          <a:prstGeom prst="rect">
            <a:avLst/>
          </a:prstGeom>
          <a:noFill/>
        </p:spPr>
        <p:txBody>
          <a:bodyPr wrap="square" rtlCol="0">
            <a:spAutoFit/>
          </a:bodyPr>
          <a:lstStyle/>
          <a:p>
            <a:r>
              <a:rPr lang="zh-CN" altLang="en-US" sz="1400" b="1" dirty="0" smtClean="0">
                <a:solidFill>
                  <a:srgbClr val="C00000"/>
                </a:solidFill>
                <a:latin typeface="宋体" panose="02010600030101010101" pitchFamily="2" charset="-122"/>
                <a:ea typeface="宋体" panose="02010600030101010101" pitchFamily="2" charset="-122"/>
              </a:rPr>
              <a:t>功能强大的在线课堂</a:t>
            </a:r>
            <a:endParaRPr lang="zh-CN" altLang="en-US" sz="1400" b="1" dirty="0">
              <a:solidFill>
                <a:srgbClr val="C00000"/>
              </a:solidFill>
              <a:latin typeface="宋体" panose="02010600030101010101" pitchFamily="2" charset="-122"/>
              <a:ea typeface="宋体" panose="02010600030101010101" pitchFamily="2" charset="-122"/>
            </a:endParaRPr>
          </a:p>
        </p:txBody>
      </p:sp>
      <p:sp>
        <p:nvSpPr>
          <p:cNvPr id="33" name="矩形 32"/>
          <p:cNvSpPr/>
          <p:nvPr/>
        </p:nvSpPr>
        <p:spPr>
          <a:xfrm>
            <a:off x="7643006" y="2956316"/>
            <a:ext cx="2424020" cy="600164"/>
          </a:xfrm>
          <a:prstGeom prst="rect">
            <a:avLst/>
          </a:prstGeom>
          <a:noFill/>
        </p:spPr>
        <p:txBody>
          <a:bodyPr wrap="square" rtlCol="0">
            <a:spAutoFit/>
          </a:bodyPr>
          <a:lstStyle/>
          <a:p>
            <a:r>
              <a:rPr lang="zh-CN" altLang="en-US" sz="1100" b="1" dirty="0">
                <a:latin typeface="宋体" panose="02010600030101010101" pitchFamily="2" charset="-122"/>
                <a:ea typeface="宋体" panose="02010600030101010101" pitchFamily="2" charset="-122"/>
              </a:rPr>
              <a:t>为学生提供的自主学习平台，支持课前预习</a:t>
            </a:r>
            <a:r>
              <a:rPr lang="en-US" altLang="zh-CN" sz="1100" b="1" dirty="0">
                <a:latin typeface="宋体" panose="02010600030101010101" pitchFamily="2" charset="-122"/>
                <a:ea typeface="宋体" panose="02010600030101010101" pitchFamily="2" charset="-122"/>
              </a:rPr>
              <a:t>.</a:t>
            </a:r>
            <a:r>
              <a:rPr lang="zh-CN" altLang="en-US" sz="1100" b="1" dirty="0">
                <a:latin typeface="宋体" panose="02010600030101010101" pitchFamily="2" charset="-122"/>
                <a:ea typeface="宋体" panose="02010600030101010101" pitchFamily="2" charset="-122"/>
              </a:rPr>
              <a:t>课后复习和救学讨论、作业、交流、答疑等，记录学习全过程。</a:t>
            </a:r>
          </a:p>
        </p:txBody>
      </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489" y="3851694"/>
            <a:ext cx="605320" cy="605320"/>
          </a:xfrm>
          <a:prstGeom prst="rect">
            <a:avLst/>
          </a:prstGeom>
        </p:spPr>
      </p:pic>
      <p:sp>
        <p:nvSpPr>
          <p:cNvPr id="41" name="TextBox 40"/>
          <p:cNvSpPr txBox="1"/>
          <p:nvPr/>
        </p:nvSpPr>
        <p:spPr>
          <a:xfrm>
            <a:off x="1661305" y="4457013"/>
            <a:ext cx="1814405" cy="307777"/>
          </a:xfrm>
          <a:prstGeom prst="rect">
            <a:avLst/>
          </a:prstGeom>
          <a:noFill/>
        </p:spPr>
        <p:txBody>
          <a:bodyPr wrap="square" rtlCol="0">
            <a:spAutoFit/>
          </a:bodyPr>
          <a:lstStyle/>
          <a:p>
            <a:r>
              <a:rPr lang="zh-CN" altLang="en-US" sz="1400" b="1" dirty="0" smtClean="0">
                <a:solidFill>
                  <a:srgbClr val="C00000"/>
                </a:solidFill>
                <a:latin typeface="宋体" panose="02010600030101010101" pitchFamily="2" charset="-122"/>
                <a:ea typeface="宋体" panose="02010600030101010101" pitchFamily="2" charset="-122"/>
              </a:rPr>
              <a:t>简明高效的实时备课</a:t>
            </a:r>
            <a:endParaRPr lang="zh-CN" altLang="en-US" sz="1400" b="1" dirty="0">
              <a:solidFill>
                <a:srgbClr val="C00000"/>
              </a:solidFill>
              <a:latin typeface="宋体" panose="02010600030101010101" pitchFamily="2" charset="-122"/>
              <a:ea typeface="宋体" panose="02010600030101010101" pitchFamily="2" charset="-122"/>
            </a:endParaRPr>
          </a:p>
        </p:txBody>
      </p:sp>
      <p:sp>
        <p:nvSpPr>
          <p:cNvPr id="42" name="TextBox 41"/>
          <p:cNvSpPr txBox="1"/>
          <p:nvPr/>
        </p:nvSpPr>
        <p:spPr>
          <a:xfrm>
            <a:off x="1137969" y="4833032"/>
            <a:ext cx="2363638" cy="600164"/>
          </a:xfrm>
          <a:prstGeom prst="rect">
            <a:avLst/>
          </a:prstGeom>
          <a:noFill/>
        </p:spPr>
        <p:txBody>
          <a:bodyPr wrap="square" rtlCol="0">
            <a:spAutoFit/>
          </a:bodyPr>
          <a:lstStyle/>
          <a:p>
            <a:r>
              <a:rPr lang="zh-CN" altLang="en-US" sz="1100" b="1" dirty="0">
                <a:latin typeface="宋体" panose="02010600030101010101" pitchFamily="2" charset="-122"/>
                <a:ea typeface="宋体" panose="02010600030101010101" pitchFamily="2" charset="-122"/>
              </a:rPr>
              <a:t>简明高效的实时备课简明高效的实时备课，</a:t>
            </a:r>
            <a:r>
              <a:rPr lang="zh-CN" altLang="en-US" sz="1100" b="1" dirty="0" smtClean="0">
                <a:latin typeface="宋体" panose="02010600030101010101" pitchFamily="2" charset="-122"/>
                <a:ea typeface="宋体" panose="02010600030101010101" pitchFamily="2" charset="-122"/>
              </a:rPr>
              <a:t>便于教师</a:t>
            </a:r>
            <a:r>
              <a:rPr lang="zh-CN" altLang="en-US" sz="1100" b="1" dirty="0">
                <a:latin typeface="宋体" panose="02010600030101010101" pitchFamily="2" charset="-122"/>
                <a:ea typeface="宋体" panose="02010600030101010101" pitchFamily="2" charset="-122"/>
              </a:rPr>
              <a:t>查看</a:t>
            </a:r>
            <a:r>
              <a:rPr lang="en-US" altLang="zh-CN" sz="1100" b="1" dirty="0">
                <a:latin typeface="宋体" panose="02010600030101010101" pitchFamily="2" charset="-122"/>
                <a:ea typeface="宋体" panose="02010600030101010101" pitchFamily="2" charset="-122"/>
              </a:rPr>
              <a:t>/</a:t>
            </a:r>
            <a:r>
              <a:rPr lang="zh-CN" altLang="en-US" sz="1100" b="1" dirty="0">
                <a:latin typeface="宋体" panose="02010600030101010101" pitchFamily="2" charset="-122"/>
                <a:ea typeface="宋体" panose="02010600030101010101" pitchFamily="2" charset="-122"/>
              </a:rPr>
              <a:t>编辑</a:t>
            </a:r>
            <a:r>
              <a:rPr lang="en-US" altLang="zh-CN" sz="1100" b="1" dirty="0">
                <a:latin typeface="宋体" panose="02010600030101010101" pitchFamily="2" charset="-122"/>
                <a:ea typeface="宋体" panose="02010600030101010101" pitchFamily="2" charset="-122"/>
              </a:rPr>
              <a:t>/</a:t>
            </a:r>
            <a:r>
              <a:rPr lang="zh-CN" altLang="en-US" sz="1100" b="1" dirty="0">
                <a:latin typeface="宋体" panose="02010600030101010101" pitchFamily="2" charset="-122"/>
                <a:ea typeface="宋体" panose="02010600030101010101" pitchFamily="2" charset="-122"/>
              </a:rPr>
              <a:t>分享备课内容，</a:t>
            </a:r>
          </a:p>
        </p:txBody>
      </p:sp>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802" y="3819101"/>
            <a:ext cx="560716" cy="560716"/>
          </a:xfrm>
          <a:prstGeom prst="rect">
            <a:avLst/>
          </a:prstGeom>
        </p:spPr>
      </p:pic>
      <p:sp>
        <p:nvSpPr>
          <p:cNvPr id="43" name="TextBox 42"/>
          <p:cNvSpPr txBox="1"/>
          <p:nvPr/>
        </p:nvSpPr>
        <p:spPr>
          <a:xfrm>
            <a:off x="4730152" y="4379817"/>
            <a:ext cx="1814405" cy="307777"/>
          </a:xfrm>
          <a:prstGeom prst="rect">
            <a:avLst/>
          </a:prstGeom>
          <a:noFill/>
        </p:spPr>
        <p:txBody>
          <a:bodyPr wrap="square" rtlCol="0">
            <a:spAutoFit/>
          </a:bodyPr>
          <a:lstStyle/>
          <a:p>
            <a:r>
              <a:rPr lang="zh-CN" altLang="en-US" sz="1400" b="1" dirty="0">
                <a:solidFill>
                  <a:srgbClr val="C00000"/>
                </a:solidFill>
                <a:latin typeface="宋体" panose="02010600030101010101" pitchFamily="2" charset="-122"/>
                <a:ea typeface="宋体" panose="02010600030101010101" pitchFamily="2" charset="-122"/>
              </a:rPr>
              <a:t>我</a:t>
            </a:r>
            <a:r>
              <a:rPr lang="zh-CN" altLang="en-US" sz="1400" b="1" dirty="0" smtClean="0">
                <a:solidFill>
                  <a:srgbClr val="C00000"/>
                </a:solidFill>
                <a:latin typeface="宋体" panose="02010600030101010101" pitchFamily="2" charset="-122"/>
                <a:ea typeface="宋体" panose="02010600030101010101" pitchFamily="2" charset="-122"/>
              </a:rPr>
              <a:t>的个人中心</a:t>
            </a:r>
            <a:endParaRPr lang="zh-CN" altLang="en-US" sz="1400" b="1" dirty="0">
              <a:solidFill>
                <a:srgbClr val="C00000"/>
              </a:solidFill>
              <a:latin typeface="宋体" panose="02010600030101010101" pitchFamily="2" charset="-122"/>
              <a:ea typeface="宋体" panose="02010600030101010101" pitchFamily="2" charset="-122"/>
            </a:endParaRPr>
          </a:p>
        </p:txBody>
      </p:sp>
      <p:sp>
        <p:nvSpPr>
          <p:cNvPr id="39" name="矩形 38"/>
          <p:cNvSpPr/>
          <p:nvPr/>
        </p:nvSpPr>
        <p:spPr>
          <a:xfrm>
            <a:off x="4114801" y="4876163"/>
            <a:ext cx="2424021" cy="600164"/>
          </a:xfrm>
          <a:prstGeom prst="rect">
            <a:avLst/>
          </a:prstGeom>
          <a:noFill/>
        </p:spPr>
        <p:txBody>
          <a:bodyPr wrap="square" rtlCol="0">
            <a:spAutoFit/>
          </a:bodyPr>
          <a:lstStyle/>
          <a:p>
            <a:r>
              <a:rPr lang="zh-CN" altLang="en-US" sz="1100" b="1" dirty="0">
                <a:latin typeface="宋体" panose="02010600030101010101" pitchFamily="2" charset="-122"/>
                <a:ea typeface="宋体" panose="02010600030101010101" pitchFamily="2" charset="-122"/>
              </a:rPr>
              <a:t>将所有个人信息相关的信息集中管理，可以查栈、编辑并分亨我的课程、文章、相片等。</a:t>
            </a:r>
          </a:p>
        </p:txBody>
      </p:sp>
      <p:pic>
        <p:nvPicPr>
          <p:cNvPr id="44" name="图片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3006" y="3851694"/>
            <a:ext cx="559824" cy="554282"/>
          </a:xfrm>
          <a:prstGeom prst="rect">
            <a:avLst/>
          </a:prstGeom>
        </p:spPr>
      </p:pic>
      <p:sp>
        <p:nvSpPr>
          <p:cNvPr id="46" name="TextBox 45"/>
          <p:cNvSpPr txBox="1"/>
          <p:nvPr/>
        </p:nvSpPr>
        <p:spPr>
          <a:xfrm>
            <a:off x="8282804" y="4379816"/>
            <a:ext cx="1814405" cy="307777"/>
          </a:xfrm>
          <a:prstGeom prst="rect">
            <a:avLst/>
          </a:prstGeom>
          <a:noFill/>
        </p:spPr>
        <p:txBody>
          <a:bodyPr wrap="square" rtlCol="0">
            <a:spAutoFit/>
          </a:bodyPr>
          <a:lstStyle/>
          <a:p>
            <a:r>
              <a:rPr lang="zh-CN" altLang="en-US" sz="1400" b="1" dirty="0" smtClean="0">
                <a:solidFill>
                  <a:srgbClr val="C00000"/>
                </a:solidFill>
                <a:latin typeface="宋体" panose="02010600030101010101" pitchFamily="2" charset="-122"/>
                <a:ea typeface="宋体" panose="02010600030101010101" pitchFamily="2" charset="-122"/>
              </a:rPr>
              <a:t>功能拓展</a:t>
            </a:r>
            <a:endParaRPr lang="zh-CN" altLang="en-US" sz="1400" b="1" dirty="0">
              <a:solidFill>
                <a:srgbClr val="C00000"/>
              </a:solidFill>
              <a:latin typeface="宋体" panose="02010600030101010101" pitchFamily="2" charset="-122"/>
              <a:ea typeface="宋体" panose="02010600030101010101" pitchFamily="2" charset="-122"/>
            </a:endParaRPr>
          </a:p>
        </p:txBody>
      </p:sp>
      <p:sp>
        <p:nvSpPr>
          <p:cNvPr id="48" name="矩形 47"/>
          <p:cNvSpPr/>
          <p:nvPr/>
        </p:nvSpPr>
        <p:spPr>
          <a:xfrm>
            <a:off x="7673188" y="4833032"/>
            <a:ext cx="2424021" cy="261610"/>
          </a:xfrm>
          <a:prstGeom prst="rect">
            <a:avLst/>
          </a:prstGeom>
          <a:noFill/>
        </p:spPr>
        <p:txBody>
          <a:bodyPr wrap="square" rtlCol="0">
            <a:spAutoFit/>
          </a:bodyPr>
          <a:lstStyle/>
          <a:p>
            <a:r>
              <a:rPr lang="zh-CN" altLang="en-US" sz="1100" b="1" dirty="0" smtClean="0">
                <a:latin typeface="宋体" panose="02010600030101010101" pitchFamily="2" charset="-122"/>
                <a:ea typeface="宋体" panose="02010600030101010101" pitchFamily="2" charset="-122"/>
              </a:rPr>
              <a:t>功能优化拓展。</a:t>
            </a:r>
            <a:endParaRPr lang="zh-CN" altLang="en-US" sz="11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900430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smtClean="0">
                <a:latin typeface="+mn-lt"/>
                <a:ea typeface="+mn-ea"/>
                <a:cs typeface="+mn-ea"/>
                <a:sym typeface="+mn-lt"/>
              </a:rPr>
              <a:t>智慧</a:t>
            </a:r>
            <a:r>
              <a:rPr lang="zh-CN" altLang="en-US" dirty="0">
                <a:latin typeface="+mn-lt"/>
                <a:ea typeface="+mn-ea"/>
                <a:cs typeface="+mn-ea"/>
                <a:sym typeface="+mn-lt"/>
              </a:rPr>
              <a:t>教学</a:t>
            </a:r>
            <a:r>
              <a:rPr lang="zh-CN" altLang="en-US" dirty="0" smtClean="0">
                <a:latin typeface="+mn-lt"/>
                <a:ea typeface="+mn-ea"/>
                <a:cs typeface="+mn-ea"/>
                <a:sym typeface="+mn-lt"/>
              </a:rPr>
              <a:t>   </a:t>
            </a:r>
            <a:r>
              <a:rPr lang="zh-CN" altLang="en-US" sz="1600" dirty="0">
                <a:solidFill>
                  <a:srgbClr val="C00000"/>
                </a:solidFill>
                <a:latin typeface="+mn-lt"/>
                <a:ea typeface="+mn-ea"/>
                <a:cs typeface="+mn-ea"/>
                <a:sym typeface="+mn-lt"/>
              </a:rPr>
              <a:t>网络教学</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pic>
        <p:nvPicPr>
          <p:cNvPr id="9218" name="Picture 2" descr="https://timgsa.baidu.com/timg?image&amp;quality=80&amp;size=b9999_10000&amp;sec=1600171556906&amp;di=26639b6068b18b34caacfa43d9009c5d&amp;imgtype=0&amp;src=http%3A%2F%2Finews.gtimg.com%2Fnewsapp_match%2F0%2F11448287627%2F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695" y="1587266"/>
            <a:ext cx="3639106" cy="19974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timgsa.baidu.com/timg?image&amp;quality=80&amp;size=b9999_10000&amp;sec=1600171579665&amp;di=26e15d599e52dff716fdf812efc146c3&amp;imgtype=0&amp;src=http%3A%2F%2Fpics3.baidu.com%2Ffeed%2F472309f790529822e56aaf65149f3acd0b46d493.jpeg%3Ftoken%3Dd9724563e8489140c1f5107f6dda94b3%26s%3D912260B44ED71EC050A73D9C0300C0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95" y="3803529"/>
            <a:ext cx="3639106" cy="2071065"/>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5413074" y="1587266"/>
            <a:ext cx="1768414" cy="2691436"/>
          </a:xfrm>
          <a:prstGeom prst="roundRect">
            <a:avLst/>
          </a:prstGeom>
          <a:noFill/>
          <a:ln w="19050">
            <a:solidFill>
              <a:schemeClr val="bg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 name="矩形 5"/>
          <p:cNvSpPr/>
          <p:nvPr/>
        </p:nvSpPr>
        <p:spPr>
          <a:xfrm>
            <a:off x="5736565" y="1738221"/>
            <a:ext cx="1112808" cy="38818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院校信息管理</a:t>
            </a:r>
            <a:endParaRPr lang="zh-CN" altLang="en-US" sz="1200" b="1" dirty="0">
              <a:latin typeface="宋体" panose="02010600030101010101" pitchFamily="2" charset="-122"/>
              <a:ea typeface="宋体" panose="02010600030101010101" pitchFamily="2" charset="-122"/>
            </a:endParaRPr>
          </a:p>
        </p:txBody>
      </p:sp>
      <p:sp>
        <p:nvSpPr>
          <p:cNvPr id="47" name="矩形 46"/>
          <p:cNvSpPr/>
          <p:nvPr/>
        </p:nvSpPr>
        <p:spPr>
          <a:xfrm>
            <a:off x="5740877" y="2227054"/>
            <a:ext cx="1112808" cy="38818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教学资源管理</a:t>
            </a:r>
            <a:endParaRPr lang="zh-CN" altLang="en-US" sz="1200" b="1" dirty="0">
              <a:latin typeface="宋体" panose="02010600030101010101" pitchFamily="2" charset="-122"/>
              <a:ea typeface="宋体" panose="02010600030101010101" pitchFamily="2" charset="-122"/>
            </a:endParaRPr>
          </a:p>
        </p:txBody>
      </p:sp>
      <p:sp>
        <p:nvSpPr>
          <p:cNvPr id="49" name="矩形 48"/>
          <p:cNvSpPr/>
          <p:nvPr/>
        </p:nvSpPr>
        <p:spPr>
          <a:xfrm>
            <a:off x="5740877" y="2717325"/>
            <a:ext cx="1112808" cy="38818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课堂、课程管理</a:t>
            </a:r>
            <a:endParaRPr lang="zh-CN" altLang="en-US" sz="1200" b="1" dirty="0">
              <a:latin typeface="宋体" panose="02010600030101010101" pitchFamily="2" charset="-122"/>
              <a:ea typeface="宋体" panose="02010600030101010101" pitchFamily="2" charset="-122"/>
            </a:endParaRPr>
          </a:p>
        </p:txBody>
      </p:sp>
      <p:sp>
        <p:nvSpPr>
          <p:cNvPr id="50" name="矩形 49"/>
          <p:cNvSpPr/>
          <p:nvPr/>
        </p:nvSpPr>
        <p:spPr>
          <a:xfrm>
            <a:off x="5740877" y="3196575"/>
            <a:ext cx="1112808" cy="38818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教师信息管理</a:t>
            </a:r>
            <a:endParaRPr lang="zh-CN" altLang="en-US" sz="1200" b="1" dirty="0">
              <a:latin typeface="宋体" panose="02010600030101010101" pitchFamily="2" charset="-122"/>
              <a:ea typeface="宋体" panose="02010600030101010101" pitchFamily="2" charset="-122"/>
            </a:endParaRPr>
          </a:p>
        </p:txBody>
      </p:sp>
      <p:sp>
        <p:nvSpPr>
          <p:cNvPr id="51" name="矩形 50"/>
          <p:cNvSpPr/>
          <p:nvPr/>
        </p:nvSpPr>
        <p:spPr>
          <a:xfrm>
            <a:off x="5736565" y="3689235"/>
            <a:ext cx="1112808" cy="38818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学生信息管理</a:t>
            </a:r>
            <a:endParaRPr lang="zh-CN" altLang="en-US" sz="1200" b="1" dirty="0">
              <a:latin typeface="宋体" panose="02010600030101010101" pitchFamily="2" charset="-122"/>
              <a:ea typeface="宋体" panose="02010600030101010101" pitchFamily="2" charset="-122"/>
            </a:endParaRPr>
          </a:p>
        </p:txBody>
      </p:sp>
      <p:sp>
        <p:nvSpPr>
          <p:cNvPr id="52" name="圆角矩形 51"/>
          <p:cNvSpPr/>
          <p:nvPr/>
        </p:nvSpPr>
        <p:spPr>
          <a:xfrm>
            <a:off x="7368393" y="1587265"/>
            <a:ext cx="1768414" cy="3165890"/>
          </a:xfrm>
          <a:prstGeom prst="roundRect">
            <a:avLst/>
          </a:prstGeom>
          <a:noFill/>
          <a:ln w="19050">
            <a:solidFill>
              <a:schemeClr val="bg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3" name="矩形 52"/>
          <p:cNvSpPr/>
          <p:nvPr/>
        </p:nvSpPr>
        <p:spPr>
          <a:xfrm>
            <a:off x="7691884" y="1738220"/>
            <a:ext cx="1112808" cy="3881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课程资源管理</a:t>
            </a:r>
            <a:endParaRPr lang="zh-CN" altLang="en-US" sz="1200" b="1" dirty="0">
              <a:latin typeface="宋体" panose="02010600030101010101" pitchFamily="2" charset="-122"/>
              <a:ea typeface="宋体" panose="02010600030101010101" pitchFamily="2" charset="-122"/>
            </a:endParaRPr>
          </a:p>
        </p:txBody>
      </p:sp>
      <p:sp>
        <p:nvSpPr>
          <p:cNvPr id="54" name="矩形 53"/>
          <p:cNvSpPr/>
          <p:nvPr/>
        </p:nvSpPr>
        <p:spPr>
          <a:xfrm>
            <a:off x="7696196" y="2227053"/>
            <a:ext cx="1112808" cy="3881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课堂教学</a:t>
            </a:r>
            <a:endParaRPr lang="zh-CN" altLang="en-US" sz="1200" b="1" dirty="0">
              <a:latin typeface="宋体" panose="02010600030101010101" pitchFamily="2" charset="-122"/>
              <a:ea typeface="宋体" panose="02010600030101010101" pitchFamily="2" charset="-122"/>
            </a:endParaRPr>
          </a:p>
        </p:txBody>
      </p:sp>
      <p:sp>
        <p:nvSpPr>
          <p:cNvPr id="55" name="矩形 54"/>
          <p:cNvSpPr/>
          <p:nvPr/>
        </p:nvSpPr>
        <p:spPr>
          <a:xfrm>
            <a:off x="7696196" y="2717324"/>
            <a:ext cx="1112808" cy="3881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课外作业管理</a:t>
            </a:r>
            <a:endParaRPr lang="zh-CN" altLang="en-US" sz="1200" b="1" dirty="0">
              <a:latin typeface="宋体" panose="02010600030101010101" pitchFamily="2" charset="-122"/>
              <a:ea typeface="宋体" panose="02010600030101010101" pitchFamily="2" charset="-122"/>
            </a:endParaRPr>
          </a:p>
        </p:txBody>
      </p:sp>
      <p:sp>
        <p:nvSpPr>
          <p:cNvPr id="56" name="矩形 55"/>
          <p:cNvSpPr/>
          <p:nvPr/>
        </p:nvSpPr>
        <p:spPr>
          <a:xfrm>
            <a:off x="7696196" y="3196574"/>
            <a:ext cx="1112808" cy="3881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考试管理</a:t>
            </a:r>
            <a:endParaRPr lang="zh-CN" altLang="en-US" sz="1200" b="1" dirty="0">
              <a:latin typeface="宋体" panose="02010600030101010101" pitchFamily="2" charset="-122"/>
              <a:ea typeface="宋体" panose="02010600030101010101" pitchFamily="2" charset="-122"/>
            </a:endParaRPr>
          </a:p>
        </p:txBody>
      </p:sp>
      <p:sp>
        <p:nvSpPr>
          <p:cNvPr id="57" name="矩形 56"/>
          <p:cNvSpPr/>
          <p:nvPr/>
        </p:nvSpPr>
        <p:spPr>
          <a:xfrm>
            <a:off x="7691884" y="3689234"/>
            <a:ext cx="1112808" cy="3881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成绩管理</a:t>
            </a:r>
            <a:endParaRPr lang="zh-CN" altLang="en-US" sz="1200" b="1" dirty="0">
              <a:latin typeface="宋体" panose="02010600030101010101" pitchFamily="2" charset="-122"/>
              <a:ea typeface="宋体" panose="02010600030101010101" pitchFamily="2" charset="-122"/>
            </a:endParaRPr>
          </a:p>
        </p:txBody>
      </p:sp>
      <p:sp>
        <p:nvSpPr>
          <p:cNvPr id="58" name="矩形 57"/>
          <p:cNvSpPr/>
          <p:nvPr/>
        </p:nvSpPr>
        <p:spPr>
          <a:xfrm>
            <a:off x="7691884" y="4189573"/>
            <a:ext cx="1112808" cy="38818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a:latin typeface="宋体" panose="02010600030101010101" pitchFamily="2" charset="-122"/>
                <a:ea typeface="宋体" panose="02010600030101010101" pitchFamily="2" charset="-122"/>
              </a:rPr>
              <a:t>试卷</a:t>
            </a:r>
            <a:r>
              <a:rPr lang="zh-CN" altLang="en-US" sz="1200" b="1" dirty="0" smtClean="0">
                <a:latin typeface="宋体" panose="02010600030101010101" pitchFamily="2" charset="-122"/>
                <a:ea typeface="宋体" panose="02010600030101010101" pitchFamily="2" charset="-122"/>
              </a:rPr>
              <a:t>管理</a:t>
            </a:r>
            <a:endParaRPr lang="zh-CN" altLang="en-US" sz="1200" b="1" dirty="0">
              <a:latin typeface="宋体" panose="02010600030101010101" pitchFamily="2" charset="-122"/>
              <a:ea typeface="宋体" panose="02010600030101010101" pitchFamily="2" charset="-122"/>
            </a:endParaRPr>
          </a:p>
        </p:txBody>
      </p:sp>
      <p:sp>
        <p:nvSpPr>
          <p:cNvPr id="59" name="圆角矩形 58"/>
          <p:cNvSpPr/>
          <p:nvPr/>
        </p:nvSpPr>
        <p:spPr>
          <a:xfrm>
            <a:off x="9289207" y="1535505"/>
            <a:ext cx="1768414" cy="2268024"/>
          </a:xfrm>
          <a:prstGeom prst="roundRect">
            <a:avLst/>
          </a:prstGeom>
          <a:noFill/>
          <a:ln w="19050">
            <a:solidFill>
              <a:schemeClr val="bg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0" name="矩形 59"/>
          <p:cNvSpPr/>
          <p:nvPr/>
        </p:nvSpPr>
        <p:spPr>
          <a:xfrm>
            <a:off x="9612698" y="1686460"/>
            <a:ext cx="1112808" cy="3881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在线学习</a:t>
            </a:r>
            <a:endParaRPr lang="zh-CN" altLang="en-US" sz="1200" b="1" dirty="0">
              <a:latin typeface="宋体" panose="02010600030101010101" pitchFamily="2" charset="-122"/>
              <a:ea typeface="宋体" panose="02010600030101010101" pitchFamily="2" charset="-122"/>
            </a:endParaRPr>
          </a:p>
        </p:txBody>
      </p:sp>
      <p:sp>
        <p:nvSpPr>
          <p:cNvPr id="61" name="矩形 60"/>
          <p:cNvSpPr/>
          <p:nvPr/>
        </p:nvSpPr>
        <p:spPr>
          <a:xfrm>
            <a:off x="9617010" y="2175293"/>
            <a:ext cx="1112808" cy="3881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在线考试</a:t>
            </a:r>
            <a:endParaRPr lang="zh-CN" altLang="en-US" sz="1200" b="1" dirty="0">
              <a:latin typeface="宋体" panose="02010600030101010101" pitchFamily="2" charset="-122"/>
              <a:ea typeface="宋体" panose="02010600030101010101" pitchFamily="2" charset="-122"/>
            </a:endParaRPr>
          </a:p>
        </p:txBody>
      </p:sp>
      <p:sp>
        <p:nvSpPr>
          <p:cNvPr id="62" name="矩形 61"/>
          <p:cNvSpPr/>
          <p:nvPr/>
        </p:nvSpPr>
        <p:spPr>
          <a:xfrm>
            <a:off x="9617010" y="2665564"/>
            <a:ext cx="1112808" cy="3881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教学评价</a:t>
            </a:r>
            <a:endParaRPr lang="zh-CN" altLang="en-US" sz="1200" b="1" dirty="0">
              <a:latin typeface="宋体" panose="02010600030101010101" pitchFamily="2" charset="-122"/>
              <a:ea typeface="宋体" panose="02010600030101010101" pitchFamily="2" charset="-122"/>
            </a:endParaRPr>
          </a:p>
        </p:txBody>
      </p:sp>
      <p:sp>
        <p:nvSpPr>
          <p:cNvPr id="63" name="矩形 62"/>
          <p:cNvSpPr/>
          <p:nvPr/>
        </p:nvSpPr>
        <p:spPr>
          <a:xfrm>
            <a:off x="9617010" y="3144814"/>
            <a:ext cx="1112808" cy="3881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b="1" dirty="0" smtClean="0">
                <a:latin typeface="宋体" panose="02010600030101010101" pitchFamily="2" charset="-122"/>
                <a:ea typeface="宋体" panose="02010600030101010101" pitchFamily="2" charset="-122"/>
              </a:rPr>
              <a:t>成绩查询</a:t>
            </a:r>
            <a:endParaRPr lang="zh-CN" altLang="en-US" sz="12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2498440"/>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smtClean="0"/>
              <a:t>三</a:t>
            </a:r>
            <a:endParaRPr lang="zh-CN" altLang="en-US" b="1" dirty="0"/>
          </a:p>
        </p:txBody>
      </p:sp>
      <p:sp>
        <p:nvSpPr>
          <p:cNvPr id="9" name="TextBox 8"/>
          <p:cNvSpPr txBox="1"/>
          <p:nvPr/>
        </p:nvSpPr>
        <p:spPr>
          <a:xfrm>
            <a:off x="7116791" y="2264309"/>
            <a:ext cx="4718649" cy="461665"/>
          </a:xfrm>
          <a:prstGeom prst="rect">
            <a:avLst/>
          </a:prstGeom>
          <a:noFill/>
        </p:spPr>
        <p:txBody>
          <a:bodyPr wrap="square" rtlCol="0">
            <a:spAutoFit/>
          </a:bodyPr>
          <a:lstStyle/>
          <a:p>
            <a:r>
              <a:rPr lang="zh-CN" altLang="en-US" sz="2400" dirty="0" smtClean="0">
                <a:solidFill>
                  <a:schemeClr val="bg1">
                    <a:lumMod val="10000"/>
                  </a:schemeClr>
                </a:solidFill>
              </a:rPr>
              <a:t>智慧校园智慧教务</a:t>
            </a:r>
            <a:endParaRPr lang="en-US" altLang="zh-CN" sz="2400" dirty="0">
              <a:solidFill>
                <a:schemeClr val="bg1">
                  <a:lumMod val="10000"/>
                </a:schemeClr>
              </a:solidFill>
            </a:endParaRPr>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42116036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036409" cy="523220"/>
          </a:xfrm>
        </p:spPr>
        <p:txBody>
          <a:bodyPr/>
          <a:lstStyle/>
          <a:p>
            <a:r>
              <a:rPr lang="zh-CN" altLang="en-US" dirty="0" smtClean="0">
                <a:latin typeface="+mn-lt"/>
                <a:ea typeface="+mn-ea"/>
                <a:cs typeface="+mn-ea"/>
                <a:sym typeface="+mn-lt"/>
              </a:rPr>
              <a:t>智慧教务   </a:t>
            </a:r>
            <a:r>
              <a:rPr lang="en-US" altLang="zh-CN" sz="1600" dirty="0">
                <a:solidFill>
                  <a:srgbClr val="C00000"/>
                </a:solidFill>
                <a:latin typeface="+mn-lt"/>
                <a:ea typeface="+mn-ea"/>
                <a:cs typeface="+mn-ea"/>
                <a:sym typeface="+mn-lt"/>
              </a:rPr>
              <a:t>OA</a:t>
            </a:r>
            <a:r>
              <a:rPr lang="zh-CN" altLang="en-US" sz="1600" dirty="0">
                <a:solidFill>
                  <a:srgbClr val="C00000"/>
                </a:solidFill>
                <a:latin typeface="+mn-lt"/>
                <a:ea typeface="+mn-ea"/>
                <a:cs typeface="+mn-ea"/>
                <a:sym typeface="+mn-lt"/>
              </a:rPr>
              <a:t>协同办公</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7" name="文本框 10"/>
          <p:cNvSpPr txBox="1"/>
          <p:nvPr/>
        </p:nvSpPr>
        <p:spPr>
          <a:xfrm>
            <a:off x="383540" y="914676"/>
            <a:ext cx="11038840" cy="830997"/>
          </a:xfrm>
          <a:prstGeom prst="rect">
            <a:avLst/>
          </a:prstGeom>
        </p:spPr>
        <p:txBody>
          <a:bodyPr wrap="square">
            <a:spAutoFit/>
          </a:bodyPr>
          <a:lstStyle>
            <a:defPPr>
              <a:defRPr lang="zh-CN"/>
            </a:defPPr>
            <a:lvl1pPr>
              <a:lnSpc>
                <a:spcPct val="150000"/>
              </a:lnSpc>
              <a:defRPr sz="1600">
                <a:latin typeface="宋体" panose="02010600030101010101" pitchFamily="2" charset="-122"/>
                <a:ea typeface="宋体" panose="02010600030101010101" pitchFamily="2" charset="-122"/>
              </a:defRPr>
            </a:lvl1pPr>
          </a:lstStyle>
          <a:p>
            <a:r>
              <a:rPr dirty="0">
                <a:sym typeface="+mn-ea"/>
              </a:rPr>
              <a:t>办公自动化的建设，帮助学校实现规范审批流程、加强文件管理、促进信息流通、提高办公效率、全局监控,并从整体上对组织机构管理进行全面的业务优化，包括决策过程科学化、工作流程顺畅化、办公行为规范化、业务数据集成化。</a:t>
            </a:r>
          </a:p>
        </p:txBody>
      </p:sp>
      <p:graphicFrame>
        <p:nvGraphicFramePr>
          <p:cNvPr id="2" name="对象 1"/>
          <p:cNvGraphicFramePr>
            <a:graphicFrameLocks noChangeAspect="1"/>
          </p:cNvGraphicFramePr>
          <p:nvPr>
            <p:extLst>
              <p:ext uri="{D42A27DB-BD31-4B8C-83A1-F6EECF244321}">
                <p14:modId xmlns:p14="http://schemas.microsoft.com/office/powerpoint/2010/main" val="2629570026"/>
              </p:ext>
            </p:extLst>
          </p:nvPr>
        </p:nvGraphicFramePr>
        <p:xfrm>
          <a:off x="3045124" y="2252621"/>
          <a:ext cx="6595884" cy="4221132"/>
        </p:xfrm>
        <a:graphic>
          <a:graphicData uri="http://schemas.openxmlformats.org/presentationml/2006/ole">
            <mc:AlternateContent xmlns:mc="http://schemas.openxmlformats.org/markup-compatibility/2006">
              <mc:Choice xmlns:v="urn:schemas-microsoft-com:vml" Requires="v">
                <p:oleObj spid="_x0000_s1040" r:id="rId5" imgW="8687096" imgH="5295724" progId="Visio.Drawing.15">
                  <p:embed/>
                </p:oleObj>
              </mc:Choice>
              <mc:Fallback>
                <p:oleObj r:id="rId5" imgW="8687096" imgH="5295724" progId="Visio.Drawing.15">
                  <p:embed/>
                  <p:pic>
                    <p:nvPicPr>
                      <p:cNvPr id="0"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5124" y="2252621"/>
                        <a:ext cx="6595884" cy="42211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0256955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smtClean="0">
                <a:latin typeface="+mn-lt"/>
                <a:ea typeface="+mn-ea"/>
                <a:cs typeface="+mn-ea"/>
                <a:sym typeface="+mn-lt"/>
              </a:rPr>
              <a:t>智慧教务   </a:t>
            </a:r>
            <a:r>
              <a:rPr lang="zh-CN" altLang="en-US" sz="1600" dirty="0">
                <a:solidFill>
                  <a:srgbClr val="C00000"/>
                </a:solidFill>
                <a:latin typeface="+mn-lt"/>
                <a:ea typeface="+mn-ea"/>
                <a:cs typeface="+mn-ea"/>
                <a:sym typeface="+mn-lt"/>
              </a:rPr>
              <a:t>网络阅卷</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3" name="矩形 2"/>
          <p:cNvSpPr/>
          <p:nvPr/>
        </p:nvSpPr>
        <p:spPr>
          <a:xfrm>
            <a:off x="667108" y="1102599"/>
            <a:ext cx="9969261" cy="1200329"/>
          </a:xfrm>
          <a:prstGeom prst="rect">
            <a:avLst/>
          </a:prstGeom>
        </p:spPr>
        <p:txBody>
          <a:bodyPr wrap="square">
            <a:spAutoFit/>
          </a:bodyPr>
          <a:lstStyle/>
          <a:p>
            <a:pPr>
              <a:lnSpc>
                <a:spcPct val="150000"/>
              </a:lnSpc>
            </a:pPr>
            <a:r>
              <a:rPr lang="zh-CN" altLang="en-US" sz="1600" dirty="0">
                <a:latin typeface="宋体" panose="02010600030101010101" pitchFamily="2" charset="-122"/>
                <a:ea typeface="宋体" panose="02010600030101010101" pitchFamily="2" charset="-122"/>
              </a:rPr>
              <a:t>以计算机网络技术和图像处理技术为依托，以达到考试评卷客观、公平、公正性原则为最终目的，结合多年来传统人工阅卷的丰富经验和现代高新技术，实现客观题由计算机自动判分，主观题由阅卷教师通过网络在计算机上对考生答卷的电子图像进行评分，最终由计算机系统自动进行核分和统计分析的一种阅卷方式。</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08" y="3733657"/>
            <a:ext cx="4823424" cy="259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timgsa.baidu.com/timg?image&amp;quality=80&amp;size=b9999_10000&amp;sec=1600179861728&amp;di=22eb4ab1d2ef609282d3459acb00ca90&amp;imgtype=0&amp;src=http%3A%2F%2Fimg0.imgtn.bdimg.com%2Fit%2Fu%3D4021705065%2C2711687881%26fm%3D214%26gp%3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695" y="3709653"/>
            <a:ext cx="4073765" cy="261799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933028" y="2868601"/>
            <a:ext cx="209191" cy="20919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400"/>
          </a:p>
        </p:txBody>
      </p:sp>
      <p:sp>
        <p:nvSpPr>
          <p:cNvPr id="7" name="TextBox 6"/>
          <p:cNvSpPr txBox="1"/>
          <p:nvPr/>
        </p:nvSpPr>
        <p:spPr>
          <a:xfrm>
            <a:off x="2137921" y="2803919"/>
            <a:ext cx="1005403" cy="338554"/>
          </a:xfrm>
          <a:prstGeom prst="rect">
            <a:avLst/>
          </a:prstGeom>
          <a:noFill/>
        </p:spPr>
        <p:txBody>
          <a:bodyPr wrap="none" rtlCol="0">
            <a:spAutoFit/>
          </a:bodyPr>
          <a:lstStyle/>
          <a:p>
            <a:r>
              <a:rPr lang="zh-CN" altLang="en-US" sz="1600" dirty="0" smtClean="0">
                <a:solidFill>
                  <a:schemeClr val="bg1">
                    <a:lumMod val="10000"/>
                  </a:schemeClr>
                </a:solidFill>
                <a:latin typeface="宋体" panose="02010600030101010101" pitchFamily="2" charset="-122"/>
                <a:ea typeface="宋体" panose="02010600030101010101" pitchFamily="2" charset="-122"/>
              </a:rPr>
              <a:t>扫描识别</a:t>
            </a:r>
            <a:endParaRPr lang="zh-CN" altLang="en-US" sz="1600" dirty="0">
              <a:solidFill>
                <a:schemeClr val="bg1">
                  <a:lumMod val="10000"/>
                </a:schemeClr>
              </a:solidFill>
              <a:latin typeface="宋体" panose="02010600030101010101" pitchFamily="2" charset="-122"/>
              <a:ea typeface="宋体" panose="02010600030101010101" pitchFamily="2" charset="-122"/>
            </a:endParaRPr>
          </a:p>
        </p:txBody>
      </p:sp>
      <p:sp>
        <p:nvSpPr>
          <p:cNvPr id="15" name="矩形 14"/>
          <p:cNvSpPr/>
          <p:nvPr/>
        </p:nvSpPr>
        <p:spPr>
          <a:xfrm>
            <a:off x="4949398" y="2868601"/>
            <a:ext cx="209191" cy="20919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400"/>
          </a:p>
        </p:txBody>
      </p:sp>
      <p:sp>
        <p:nvSpPr>
          <p:cNvPr id="16" name="TextBox 15"/>
          <p:cNvSpPr txBox="1"/>
          <p:nvPr/>
        </p:nvSpPr>
        <p:spPr>
          <a:xfrm>
            <a:off x="5154291" y="2803919"/>
            <a:ext cx="1005403" cy="338554"/>
          </a:xfrm>
          <a:prstGeom prst="rect">
            <a:avLst/>
          </a:prstGeom>
          <a:noFill/>
        </p:spPr>
        <p:txBody>
          <a:bodyPr wrap="none" rtlCol="0">
            <a:spAutoFit/>
          </a:bodyPr>
          <a:lstStyle/>
          <a:p>
            <a:r>
              <a:rPr lang="zh-CN" altLang="en-US" sz="1600" dirty="0" smtClean="0">
                <a:solidFill>
                  <a:schemeClr val="bg1">
                    <a:lumMod val="10000"/>
                  </a:schemeClr>
                </a:solidFill>
                <a:latin typeface="宋体" panose="02010600030101010101" pitchFamily="2" charset="-122"/>
                <a:ea typeface="宋体" panose="02010600030101010101" pitchFamily="2" charset="-122"/>
              </a:rPr>
              <a:t>网上评卷</a:t>
            </a:r>
            <a:endParaRPr lang="zh-CN" altLang="en-US" sz="1600" dirty="0">
              <a:solidFill>
                <a:schemeClr val="bg1">
                  <a:lumMod val="10000"/>
                </a:schemeClr>
              </a:solidFill>
              <a:latin typeface="宋体" panose="02010600030101010101" pitchFamily="2" charset="-122"/>
              <a:ea typeface="宋体" panose="02010600030101010101" pitchFamily="2" charset="-122"/>
            </a:endParaRPr>
          </a:p>
        </p:txBody>
      </p:sp>
      <p:sp>
        <p:nvSpPr>
          <p:cNvPr id="17" name="矩形 16"/>
          <p:cNvSpPr/>
          <p:nvPr/>
        </p:nvSpPr>
        <p:spPr>
          <a:xfrm>
            <a:off x="8325508" y="2868600"/>
            <a:ext cx="209191" cy="20919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400"/>
          </a:p>
        </p:txBody>
      </p:sp>
      <p:sp>
        <p:nvSpPr>
          <p:cNvPr id="18" name="TextBox 17"/>
          <p:cNvSpPr txBox="1"/>
          <p:nvPr/>
        </p:nvSpPr>
        <p:spPr>
          <a:xfrm>
            <a:off x="8530401" y="2803918"/>
            <a:ext cx="1005403" cy="338554"/>
          </a:xfrm>
          <a:prstGeom prst="rect">
            <a:avLst/>
          </a:prstGeom>
          <a:noFill/>
        </p:spPr>
        <p:txBody>
          <a:bodyPr wrap="none" rtlCol="0">
            <a:spAutoFit/>
          </a:bodyPr>
          <a:lstStyle/>
          <a:p>
            <a:r>
              <a:rPr lang="zh-CN" altLang="en-US" sz="1600" dirty="0" smtClean="0">
                <a:solidFill>
                  <a:schemeClr val="bg1">
                    <a:lumMod val="10000"/>
                  </a:schemeClr>
                </a:solidFill>
                <a:latin typeface="宋体" panose="02010600030101010101" pitchFamily="2" charset="-122"/>
                <a:ea typeface="宋体" panose="02010600030101010101" pitchFamily="2" charset="-122"/>
              </a:rPr>
              <a:t>统计分析</a:t>
            </a:r>
            <a:endParaRPr lang="zh-CN" altLang="en-US" sz="1600" dirty="0">
              <a:solidFill>
                <a:schemeClr val="bg1">
                  <a:lumMod val="10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3600890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smtClean="0">
                <a:latin typeface="+mn-lt"/>
                <a:ea typeface="+mn-ea"/>
                <a:cs typeface="+mn-ea"/>
                <a:sym typeface="+mn-lt"/>
              </a:rPr>
              <a:t>智慧教务   </a:t>
            </a:r>
            <a:r>
              <a:rPr lang="zh-CN" altLang="en-US" sz="1600" dirty="0" smtClean="0">
                <a:solidFill>
                  <a:srgbClr val="C00000"/>
                </a:solidFill>
                <a:latin typeface="+mn-lt"/>
                <a:ea typeface="+mn-ea"/>
                <a:cs typeface="+mn-ea"/>
                <a:sym typeface="+mn-lt"/>
              </a:rPr>
              <a:t>智能排课</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 name="矩形 1"/>
          <p:cNvSpPr/>
          <p:nvPr/>
        </p:nvSpPr>
        <p:spPr>
          <a:xfrm>
            <a:off x="762001" y="1170243"/>
            <a:ext cx="10279810" cy="830997"/>
          </a:xfrm>
          <a:prstGeom prst="rect">
            <a:avLst/>
          </a:prstGeom>
        </p:spPr>
        <p:txBody>
          <a:bodyPr wrap="square">
            <a:spAutoFit/>
          </a:bodyPr>
          <a:lstStyle/>
          <a:p>
            <a:pPr>
              <a:lnSpc>
                <a:spcPct val="150000"/>
              </a:lnSpc>
            </a:pPr>
            <a:r>
              <a:rPr lang="zh-CN" altLang="en-US" sz="1600" dirty="0">
                <a:latin typeface="宋体" panose="02010600030101010101" pitchFamily="2" charset="-122"/>
                <a:ea typeface="宋体" panose="02010600030101010101" pitchFamily="2" charset="-122"/>
              </a:rPr>
              <a:t>排课系统是教务管理的核心。自动排课系统可实现教务、学部两级智能排课。同时可对教师、教室、单双周、连堂、固排、禁排等参数做设定。可适用于多种方式的走班制教学、混合式教学模式。</a:t>
            </a:r>
          </a:p>
        </p:txBody>
      </p:sp>
      <p:pic>
        <p:nvPicPr>
          <p:cNvPr id="3074" name="Picture 2" descr="https://timgsa.baidu.com/timg?image&amp;quality=80&amp;size=b9999_10000&amp;sec=1600180634247&amp;di=daff5b57c108e265a0c44874e4d393b2&amp;imgtype=0&amp;src=http%3A%2F%2Fnwzimg.wezhan.cn%2Fcontents%2Fsitefiles2021%2F10105073%2Fimages%2F218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90" y="2662813"/>
            <a:ext cx="5262716" cy="34803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190" y="2662813"/>
            <a:ext cx="6532563"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07245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smtClean="0">
                <a:latin typeface="+mn-lt"/>
                <a:ea typeface="+mn-ea"/>
                <a:cs typeface="+mn-ea"/>
                <a:sym typeface="+mn-lt"/>
              </a:rPr>
              <a:t>智慧教务   </a:t>
            </a:r>
            <a:r>
              <a:rPr lang="zh-CN" altLang="en-US" sz="1600" dirty="0" smtClean="0">
                <a:solidFill>
                  <a:srgbClr val="C00000"/>
                </a:solidFill>
                <a:latin typeface="+mn-lt"/>
                <a:ea typeface="+mn-ea"/>
                <a:cs typeface="+mn-ea"/>
                <a:sym typeface="+mn-lt"/>
              </a:rPr>
              <a:t>人员管理</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 name="矩形 1"/>
          <p:cNvSpPr/>
          <p:nvPr/>
        </p:nvSpPr>
        <p:spPr>
          <a:xfrm>
            <a:off x="477330" y="1262184"/>
            <a:ext cx="5088201" cy="1938992"/>
          </a:xfrm>
          <a:prstGeom prst="rect">
            <a:avLst/>
          </a:prstGeom>
        </p:spPr>
        <p:txBody>
          <a:bodyPr wrap="square">
            <a:spAutoFit/>
          </a:bodyPr>
          <a:lstStyle/>
          <a:p>
            <a:pPr lvl="0">
              <a:lnSpc>
                <a:spcPct val="150000"/>
              </a:lnSpc>
              <a:extLst>
                <a:ext uri="{35155182-B16C-46BC-9424-99874614C6A1}">
                  <wpsdc:indentchars xmlns:lc="http://schemas.openxmlformats.org/drawingml/2006/lockedCanvas" xmlns="" xmlns:wpsdc="http://www.wps.cn/officeDocument/2017/drawingmlCustomData" val="200" checksum="59296752"/>
                </a:ext>
              </a:extLst>
            </a:pPr>
            <a:r>
              <a:rPr lang="zh-CN" altLang="en-US" sz="1600" b="1" dirty="0" smtClean="0">
                <a:solidFill>
                  <a:srgbClr val="C00000"/>
                </a:solidFill>
                <a:latin typeface="宋体" panose="02010600030101010101" pitchFamily="2" charset="-122"/>
                <a:ea typeface="宋体" panose="02010600030101010101" pitchFamily="2" charset="-122"/>
              </a:rPr>
              <a:t>学生管理：</a:t>
            </a:r>
            <a:r>
              <a:rPr lang="zh-CN" altLang="en-US" sz="1600" dirty="0">
                <a:latin typeface="楷体" panose="02010609060101010101" charset="-122"/>
                <a:ea typeface="楷体" panose="02010609060101010101" charset="-122"/>
                <a:cs typeface="楷体" panose="02010609060101010101" charset="-122"/>
                <a:sym typeface="+mn-ea"/>
              </a:rPr>
              <a:t>学生管理系统主要是借助信息化手段对传统的学生管理工作进行优化、整合和改造。并融合现代化管理理念</a:t>
            </a:r>
            <a:r>
              <a:rPr lang="en-US" altLang="zh-CN" sz="1600" dirty="0">
                <a:latin typeface="楷体" panose="02010609060101010101" charset="-122"/>
                <a:ea typeface="楷体" panose="02010609060101010101" charset="-122"/>
                <a:cs typeface="楷体" panose="02010609060101010101" charset="-122"/>
                <a:sym typeface="+mn-ea"/>
              </a:rPr>
              <a:t>,</a:t>
            </a:r>
            <a:r>
              <a:rPr lang="zh-CN" altLang="en-US" sz="1600" dirty="0">
                <a:latin typeface="楷体" panose="02010609060101010101" charset="-122"/>
                <a:ea typeface="楷体" panose="02010609060101010101" charset="-122"/>
                <a:cs typeface="楷体" panose="02010609060101010101" charset="-122"/>
                <a:sym typeface="+mn-ea"/>
              </a:rPr>
              <a:t>实现对学生在校期间的各项业务如基础信息、德育、团委、奖勤助贷、宿舍、班主任等进行信息化和精细化管理</a:t>
            </a:r>
            <a:r>
              <a:rPr lang="zh-CN" altLang="en-US" sz="1600" dirty="0" smtClean="0">
                <a:latin typeface="楷体" panose="02010609060101010101" charset="-122"/>
                <a:ea typeface="楷体" panose="02010609060101010101" charset="-122"/>
                <a:cs typeface="楷体" panose="02010609060101010101" charset="-122"/>
                <a:sym typeface="+mn-ea"/>
              </a:rPr>
              <a:t>。</a:t>
            </a:r>
            <a:endParaRPr lang="zh-CN" altLang="en-US" sz="1600" dirty="0">
              <a:latin typeface="楷体" panose="02010609060101010101" charset="-122"/>
              <a:ea typeface="楷体" panose="02010609060101010101" charset="-122"/>
              <a:cs typeface="楷体" panose="02010609060101010101" charset="-122"/>
              <a:sym typeface="+mn-ea"/>
            </a:endParaRPr>
          </a:p>
        </p:txBody>
      </p:sp>
      <p:pic>
        <p:nvPicPr>
          <p:cNvPr id="7" name="图片 6" descr="图片1"/>
          <p:cNvPicPr>
            <a:picLocks noChangeAspect="1"/>
          </p:cNvPicPr>
          <p:nvPr/>
        </p:nvPicPr>
        <p:blipFill>
          <a:blip r:embed="rId3"/>
          <a:stretch>
            <a:fillRect/>
          </a:stretch>
        </p:blipFill>
        <p:spPr>
          <a:xfrm>
            <a:off x="477330" y="3434905"/>
            <a:ext cx="4669736" cy="2394664"/>
          </a:xfrm>
          <a:prstGeom prst="rect">
            <a:avLst/>
          </a:prstGeom>
        </p:spPr>
      </p:pic>
      <p:sp>
        <p:nvSpPr>
          <p:cNvPr id="8" name="矩形 7"/>
          <p:cNvSpPr/>
          <p:nvPr/>
        </p:nvSpPr>
        <p:spPr>
          <a:xfrm>
            <a:off x="6211020" y="4459709"/>
            <a:ext cx="5647426" cy="1142620"/>
          </a:xfrm>
          <a:prstGeom prst="rect">
            <a:avLst/>
          </a:prstGeom>
        </p:spPr>
        <p:txBody>
          <a:bodyPr wrap="square">
            <a:spAutoFit/>
          </a:bodyPr>
          <a:lstStyle/>
          <a:p>
            <a:pPr>
              <a:lnSpc>
                <a:spcPct val="150000"/>
              </a:lnSpc>
              <a:extLst>
                <a:ext uri="{35155182-B16C-46BC-9424-99874614C6A1}">
                  <wpsdc:indentchars xmlns:lc="http://schemas.openxmlformats.org/drawingml/2006/lockedCanvas" xmlns="" xmlns:wpsdc="http://www.wps.cn/officeDocument/2017/drawingmlCustomData" val="200" checksum="59296752"/>
                </a:ext>
              </a:extLst>
            </a:pPr>
            <a:r>
              <a:rPr lang="zh-CN" altLang="en-US" sz="1600" b="1" dirty="0" smtClean="0">
                <a:solidFill>
                  <a:srgbClr val="C00000"/>
                </a:solidFill>
                <a:latin typeface="宋体" panose="02010600030101010101" pitchFamily="2" charset="-122"/>
                <a:ea typeface="宋体" panose="02010600030101010101" pitchFamily="2" charset="-122"/>
              </a:rPr>
              <a:t>教职工管理：</a:t>
            </a:r>
            <a:r>
              <a:rPr lang="zh-CN" altLang="en-US" sz="1600" dirty="0" smtClean="0">
                <a:latin typeface="楷体" panose="02010609060101010101" charset="-122"/>
                <a:ea typeface="楷体" panose="02010609060101010101" charset="-122"/>
                <a:cs typeface="楷体" panose="02010609060101010101" charset="-122"/>
              </a:rPr>
              <a:t>主要</a:t>
            </a:r>
            <a:r>
              <a:rPr lang="zh-CN" altLang="en-US" sz="1600" dirty="0">
                <a:latin typeface="楷体" panose="02010609060101010101" charset="-122"/>
                <a:ea typeface="楷体" panose="02010609060101010101" charset="-122"/>
                <a:cs typeface="楷体" panose="02010609060101010101" charset="-122"/>
              </a:rPr>
              <a:t>包含</a:t>
            </a:r>
            <a:r>
              <a:rPr lang="zh-CN" altLang="en-US" sz="1600" dirty="0" smtClean="0">
                <a:latin typeface="楷体" panose="02010609060101010101" charset="-122"/>
                <a:ea typeface="楷体" panose="02010609060101010101" charset="-122"/>
                <a:cs typeface="楷体" panose="02010609060101010101" charset="-122"/>
              </a:rPr>
              <a:t>教职工基本</a:t>
            </a:r>
            <a:r>
              <a:rPr lang="zh-CN" altLang="en-US" sz="1600" dirty="0">
                <a:latin typeface="楷体" panose="02010609060101010101" charset="-122"/>
                <a:ea typeface="楷体" panose="02010609060101010101" charset="-122"/>
                <a:cs typeface="楷体" panose="02010609060101010101" charset="-122"/>
              </a:rPr>
              <a:t>信息</a:t>
            </a:r>
            <a:r>
              <a:rPr lang="zh-CN" altLang="en-US" sz="1600" dirty="0" smtClean="0">
                <a:latin typeface="楷体" panose="02010609060101010101" charset="-122"/>
                <a:ea typeface="楷体" panose="02010609060101010101" charset="-122"/>
                <a:cs typeface="楷体" panose="02010609060101010101" charset="-122"/>
              </a:rPr>
              <a:t>，工作</a:t>
            </a:r>
            <a:r>
              <a:rPr lang="zh-CN" altLang="en-US" sz="1600" dirty="0">
                <a:latin typeface="楷体" panose="02010609060101010101" charset="-122"/>
                <a:ea typeface="楷体" panose="02010609060101010101" charset="-122"/>
                <a:cs typeface="楷体" panose="02010609060101010101" charset="-122"/>
              </a:rPr>
              <a:t>情况，学历，职位情况等各方面信息；支持教师档案的建立，教师职务变动、辞退、退休的记录及教师信息的查询和修改等</a:t>
            </a:r>
            <a:r>
              <a:rPr lang="en-US" altLang="zh-CN" sz="1600" dirty="0">
                <a:latin typeface="楷体" panose="02010609060101010101" charset="-122"/>
                <a:ea typeface="楷体" panose="02010609060101010101" charset="-122"/>
                <a:cs typeface="楷体" panose="02010609060101010101" charset="-122"/>
              </a:rPr>
              <a:t>;</a:t>
            </a:r>
            <a:endParaRPr lang="zh-CN" altLang="en-US" sz="1600" dirty="0">
              <a:latin typeface="楷体" panose="02010609060101010101" charset="-122"/>
              <a:ea typeface="楷体" panose="02010609060101010101" charset="-122"/>
              <a:cs typeface="楷体" panose="02010609060101010101" charset="-122"/>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2" y="1262184"/>
            <a:ext cx="5647426" cy="283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39231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smtClean="0"/>
              <a:t>四</a:t>
            </a:r>
            <a:endParaRPr lang="zh-CN" altLang="en-US" b="1" dirty="0"/>
          </a:p>
        </p:txBody>
      </p:sp>
      <p:sp>
        <p:nvSpPr>
          <p:cNvPr id="9" name="TextBox 8"/>
          <p:cNvSpPr txBox="1"/>
          <p:nvPr/>
        </p:nvSpPr>
        <p:spPr>
          <a:xfrm>
            <a:off x="7116791" y="2264309"/>
            <a:ext cx="4718649" cy="461665"/>
          </a:xfrm>
          <a:prstGeom prst="rect">
            <a:avLst/>
          </a:prstGeom>
          <a:noFill/>
        </p:spPr>
        <p:txBody>
          <a:bodyPr wrap="square" rtlCol="0">
            <a:spAutoFit/>
          </a:bodyPr>
          <a:lstStyle/>
          <a:p>
            <a:r>
              <a:rPr lang="zh-CN" altLang="en-US" sz="2400" dirty="0" smtClean="0">
                <a:solidFill>
                  <a:schemeClr val="bg1">
                    <a:lumMod val="10000"/>
                  </a:schemeClr>
                </a:solidFill>
              </a:rPr>
              <a:t>智慧校园智慧管理</a:t>
            </a:r>
            <a:endParaRPr lang="en-US" altLang="zh-CN" sz="2400" dirty="0">
              <a:solidFill>
                <a:schemeClr val="bg1">
                  <a:lumMod val="10000"/>
                </a:schemeClr>
              </a:solidFill>
            </a:endParaRPr>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30604421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管理   </a:t>
            </a:r>
            <a:r>
              <a:rPr lang="zh-CN" altLang="en-US" sz="1600" dirty="0">
                <a:solidFill>
                  <a:srgbClr val="C00000"/>
                </a:solidFill>
                <a:latin typeface="+mn-lt"/>
                <a:ea typeface="+mn-ea"/>
                <a:cs typeface="+mn-ea"/>
                <a:sym typeface="+mn-lt"/>
              </a:rPr>
              <a:t>图书馆信息化</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 name="TextBox 1"/>
          <p:cNvSpPr txBox="1"/>
          <p:nvPr/>
        </p:nvSpPr>
        <p:spPr>
          <a:xfrm>
            <a:off x="1319856" y="1386077"/>
            <a:ext cx="2268748" cy="307777"/>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智能图书馆（自助归还）</a:t>
            </a:r>
            <a:endParaRPr lang="zh-CN" altLang="en-US" sz="1400" b="1" dirty="0">
              <a:latin typeface="宋体" panose="02010600030101010101" pitchFamily="2" charset="-122"/>
              <a:ea typeface="宋体" panose="02010600030101010101" pitchFamily="2" charset="-122"/>
            </a:endParaRPr>
          </a:p>
        </p:txBody>
      </p:sp>
      <p:sp>
        <p:nvSpPr>
          <p:cNvPr id="6" name="矩形 5"/>
          <p:cNvSpPr/>
          <p:nvPr/>
        </p:nvSpPr>
        <p:spPr>
          <a:xfrm>
            <a:off x="480188" y="1845900"/>
            <a:ext cx="4244212" cy="1061829"/>
          </a:xfrm>
          <a:prstGeom prst="rect">
            <a:avLst/>
          </a:prstGeom>
          <a:noFill/>
        </p:spPr>
        <p:txBody>
          <a:bodyPr wrap="square" rtlCol="0">
            <a:spAutoFit/>
          </a:bodyPr>
          <a:lstStyle/>
          <a:p>
            <a:pPr>
              <a:lnSpc>
                <a:spcPct val="150000"/>
              </a:lnSpc>
            </a:pPr>
            <a:r>
              <a:rPr lang="zh-CN" altLang="en-US" sz="1400" dirty="0">
                <a:latin typeface="宋体" panose="02010600030101010101" pitchFamily="2" charset="-122"/>
                <a:ea typeface="宋体" panose="02010600030101010101" pitchFamily="2" charset="-122"/>
              </a:rPr>
              <a:t>运用</a:t>
            </a:r>
            <a:r>
              <a:rPr lang="en-US" altLang="zh-CN" sz="1400" dirty="0">
                <a:latin typeface="宋体" panose="02010600030101010101" pitchFamily="2" charset="-122"/>
                <a:ea typeface="宋体" panose="02010600030101010101" pitchFamily="2" charset="-122"/>
              </a:rPr>
              <a:t>RFID</a:t>
            </a:r>
            <a:r>
              <a:rPr lang="zh-CN" altLang="en-US" sz="1400" dirty="0">
                <a:latin typeface="宋体" panose="02010600030101010101" pitchFamily="2" charset="-122"/>
                <a:ea typeface="宋体" panose="02010600030101010101" pitchFamily="2" charset="-122"/>
              </a:rPr>
              <a:t>技术。通过</a:t>
            </a:r>
            <a:r>
              <a:rPr lang="en-US" altLang="zh-CN" sz="1400" dirty="0">
                <a:latin typeface="宋体" panose="02010600030101010101" pitchFamily="2" charset="-122"/>
                <a:ea typeface="宋体" panose="02010600030101010101" pitchFamily="2" charset="-122"/>
              </a:rPr>
              <a:t>RFID</a:t>
            </a:r>
            <a:r>
              <a:rPr lang="zh-CN" altLang="en-US" sz="1400" dirty="0">
                <a:latin typeface="宋体" panose="02010600030101010101" pitchFamily="2" charset="-122"/>
                <a:ea typeface="宋体" panose="02010600030101010101" pitchFamily="2" charset="-122"/>
              </a:rPr>
              <a:t>技术实现读者自助借书、还书、续借以及图书的防盗等功能。目标是高效的完成大批量图书的流通。</a:t>
            </a:r>
          </a:p>
        </p:txBody>
      </p:sp>
      <p:pic>
        <p:nvPicPr>
          <p:cNvPr id="7170" name="Picture 2" descr="https://timgsa.baidu.com/timg?image&amp;quality=80&amp;size=b9999_10000&amp;sec=1600170258402&amp;di=28a04332d260ae22c7fd825096e1ff62&amp;imgtype=0&amp;src=http%3A%2F%2Feastcomcn.com%2Fupfile%2F201811%2F20181127639574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61" y="3097711"/>
            <a:ext cx="1064814" cy="74537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676400" y="3104417"/>
            <a:ext cx="3048000" cy="854080"/>
          </a:xfrm>
          <a:prstGeom prst="rect">
            <a:avLst/>
          </a:prstGeom>
          <a:noFill/>
        </p:spPr>
        <p:txBody>
          <a:bodyPr wrap="square" rtlCol="0">
            <a:spAutoFit/>
          </a:bodyPr>
          <a:lstStyle/>
          <a:p>
            <a:pPr>
              <a:lnSpc>
                <a:spcPct val="150000"/>
              </a:lnSpc>
            </a:pPr>
            <a:r>
              <a:rPr lang="zh-CN" altLang="en-US" sz="1100" dirty="0">
                <a:latin typeface="宋体" panose="02010600030101010101" pitchFamily="2" charset="-122"/>
                <a:ea typeface="宋体" panose="02010600030101010101" pitchFamily="2" charset="-122"/>
              </a:rPr>
              <a:t>自助借还系统安装在科迅国</a:t>
            </a:r>
            <a:r>
              <a:rPr lang="zh-CN" altLang="en-US" sz="1100" dirty="0" smtClean="0">
                <a:latin typeface="宋体" panose="02010600030101010101" pitchFamily="2" charset="-122"/>
                <a:ea typeface="宋体" panose="02010600030101010101" pitchFamily="2" charset="-122"/>
              </a:rPr>
              <a:t>书馆自助</a:t>
            </a:r>
            <a:r>
              <a:rPr lang="zh-CN" altLang="en-US" sz="1100" dirty="0">
                <a:latin typeface="宋体" panose="02010600030101010101" pitchFamily="2" charset="-122"/>
                <a:ea typeface="宋体" panose="02010600030101010101" pitchFamily="2" charset="-122"/>
              </a:rPr>
              <a:t>借还机器上。读者可以到自助借还机上自行操作图书借书、还书、查询、续借</a:t>
            </a:r>
            <a:r>
              <a:rPr lang="zh-CN" altLang="en-US" sz="1100" dirty="0" smtClean="0">
                <a:latin typeface="宋体" panose="02010600030101010101" pitchFamily="2" charset="-122"/>
                <a:ea typeface="宋体" panose="02010600030101010101" pitchFamily="2" charset="-122"/>
              </a:rPr>
              <a:t>等；</a:t>
            </a:r>
            <a:endParaRPr lang="zh-CN" altLang="en-US" sz="1100" dirty="0">
              <a:latin typeface="宋体" panose="02010600030101010101" pitchFamily="2" charset="-122"/>
              <a:ea typeface="宋体" panose="02010600030101010101" pitchFamily="2" charset="-122"/>
            </a:endParaRPr>
          </a:p>
        </p:txBody>
      </p:sp>
      <p:pic>
        <p:nvPicPr>
          <p:cNvPr id="7172" name="Picture 4" descr="https://timgsa.baidu.com/timg?image&amp;quality=80&amp;size=b9999_10000&amp;sec=1600170370541&amp;di=22f5c5082c525ef086cb7576b86b61bf&amp;imgtype=0&amp;src=http%3A%2F%2Fd.hiphotos.baidu.com%2Fexp%2Fw%3D500%2Fsign%3D25a7f7450f3387449cc52f7c610ed937%2Fb3b7d0a20cf431ad186cea2c4836acaf2edd986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87" y="4080292"/>
            <a:ext cx="1046687" cy="725872"/>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1644770" y="4006534"/>
            <a:ext cx="3048000" cy="814390"/>
          </a:xfrm>
          <a:prstGeom prst="rect">
            <a:avLst/>
          </a:prstGeom>
          <a:noFill/>
        </p:spPr>
        <p:txBody>
          <a:bodyPr wrap="square" rtlCol="0">
            <a:spAutoFit/>
          </a:bodyPr>
          <a:lstStyle/>
          <a:p>
            <a:pPr>
              <a:lnSpc>
                <a:spcPct val="150000"/>
              </a:lnSpc>
            </a:pPr>
            <a:r>
              <a:rPr lang="zh-CN" altLang="en-US" sz="1100" dirty="0">
                <a:latin typeface="宋体" panose="02010600030101010101" pitchFamily="2" charset="-122"/>
                <a:ea typeface="宋体" panose="02010600030101010101" pitchFamily="2" charset="-122"/>
              </a:rPr>
              <a:t>将图书条形码编号写入到</a:t>
            </a:r>
            <a:r>
              <a:rPr lang="en-US" altLang="zh-CN" sz="1100" dirty="0">
                <a:latin typeface="宋体" panose="02010600030101010101" pitchFamily="2" charset="-122"/>
                <a:ea typeface="宋体" panose="02010600030101010101" pitchFamily="2" charset="-122"/>
              </a:rPr>
              <a:t>RFID</a:t>
            </a:r>
            <a:r>
              <a:rPr lang="zh-CN" altLang="en-US" sz="1100" dirty="0">
                <a:latin typeface="宋体" panose="02010600030101010101" pitchFamily="2" charset="-122"/>
                <a:ea typeface="宋体" panose="02010600030101010101" pitchFamily="2" charset="-122"/>
              </a:rPr>
              <a:t>电子标签中，使得图书唯一</a:t>
            </a:r>
            <a:r>
              <a:rPr lang="zh-CN" altLang="en-US" sz="1100" dirty="0" smtClean="0">
                <a:latin typeface="宋体" panose="02010600030101010101" pitchFamily="2" charset="-122"/>
                <a:ea typeface="宋体" panose="02010600030101010101" pitchFamily="2" charset="-122"/>
              </a:rPr>
              <a:t>识别</a:t>
            </a:r>
            <a:r>
              <a:rPr lang="zh-CN" altLang="en-US" sz="1100" dirty="0">
                <a:latin typeface="宋体" panose="02010600030101010101" pitchFamily="2" charset="-122"/>
                <a:ea typeface="宋体" panose="02010600030101010101" pitchFamily="2" charset="-122"/>
              </a:rPr>
              <a:t>编号</a:t>
            </a:r>
            <a:r>
              <a:rPr lang="zh-CN" altLang="en-US" sz="1100" dirty="0" smtClean="0">
                <a:latin typeface="宋体" panose="02010600030101010101" pitchFamily="2" charset="-122"/>
                <a:ea typeface="宋体" panose="02010600030101010101" pitchFamily="2" charset="-122"/>
              </a:rPr>
              <a:t>跟</a:t>
            </a:r>
            <a:r>
              <a:rPr lang="en-US" altLang="zh-CN" sz="1100" dirty="0">
                <a:latin typeface="宋体" panose="02010600030101010101" pitchFamily="2" charset="-122"/>
                <a:ea typeface="宋体" panose="02010600030101010101" pitchFamily="2" charset="-122"/>
              </a:rPr>
              <a:t>RFID</a:t>
            </a:r>
            <a:r>
              <a:rPr lang="zh-CN" altLang="en-US" sz="1100" dirty="0">
                <a:latin typeface="宋体" panose="02010600030101010101" pitchFamily="2" charset="-122"/>
                <a:ea typeface="宋体" panose="02010600030101010101" pitchFamily="2" charset="-122"/>
              </a:rPr>
              <a:t>电子标签唯一识别号绑定</a:t>
            </a:r>
            <a:r>
              <a:rPr lang="zh-CN" altLang="en-US" sz="1100" dirty="0" smtClean="0">
                <a:latin typeface="宋体" panose="02010600030101010101" pitchFamily="2" charset="-122"/>
                <a:ea typeface="宋体" panose="02010600030101010101" pitchFamily="2" charset="-122"/>
              </a:rPr>
              <a:t>。</a:t>
            </a:r>
            <a:endParaRPr lang="zh-CN" altLang="en-US" sz="1100" dirty="0">
              <a:latin typeface="宋体" panose="02010600030101010101" pitchFamily="2" charset="-122"/>
              <a:ea typeface="宋体" panose="02010600030101010101" pitchFamily="2" charset="-122"/>
            </a:endParaRPr>
          </a:p>
        </p:txBody>
      </p:sp>
      <p:pic>
        <p:nvPicPr>
          <p:cNvPr id="7174" name="Picture 6" descr="https://ss0.bdstatic.com/70cFvHSh_Q1YnxGkpoWK1HF6hhy/it/u=3755184434,1385736308&amp;fm=26&amp;gp=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88" y="5117970"/>
            <a:ext cx="1046686" cy="624658"/>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1644770" y="5117970"/>
            <a:ext cx="3048000" cy="560474"/>
          </a:xfrm>
          <a:prstGeom prst="rect">
            <a:avLst/>
          </a:prstGeom>
          <a:noFill/>
        </p:spPr>
        <p:txBody>
          <a:bodyPr wrap="square" rtlCol="0">
            <a:spAutoFit/>
          </a:bodyPr>
          <a:lstStyle/>
          <a:p>
            <a:pPr>
              <a:lnSpc>
                <a:spcPct val="150000"/>
              </a:lnSpc>
            </a:pPr>
            <a:r>
              <a:rPr lang="zh-CN" altLang="en-US" sz="1100" dirty="0">
                <a:latin typeface="宋体" panose="02010600030101010101" pitchFamily="2" charset="-122"/>
                <a:ea typeface="宋体" panose="02010600030101010101" pitchFamily="2" charset="-122"/>
              </a:rPr>
              <a:t>对粘贴有</a:t>
            </a:r>
            <a:r>
              <a:rPr lang="en-US" altLang="zh-CN" sz="1100" dirty="0">
                <a:latin typeface="宋体" panose="02010600030101010101" pitchFamily="2" charset="-122"/>
                <a:ea typeface="宋体" panose="02010600030101010101" pitchFamily="2" charset="-122"/>
              </a:rPr>
              <a:t>RFID</a:t>
            </a:r>
            <a:r>
              <a:rPr lang="zh-CN" altLang="en-US" sz="1100" dirty="0">
                <a:latin typeface="宋体" panose="02010600030101010101" pitchFamily="2" charset="-122"/>
                <a:ea typeface="宋体" panose="02010600030101010101" pitchFamily="2" charset="-122"/>
              </a:rPr>
              <a:t>标签的流通资料进行扫描、安全识别</a:t>
            </a:r>
            <a:r>
              <a:rPr lang="zh-CN" altLang="en-US" sz="1100" dirty="0" smtClean="0">
                <a:latin typeface="宋体" panose="02010600030101010101" pitchFamily="2" charset="-122"/>
                <a:ea typeface="宋体" panose="02010600030101010101" pitchFamily="2" charset="-122"/>
              </a:rPr>
              <a:t>，对</a:t>
            </a:r>
            <a:r>
              <a:rPr lang="zh-CN" altLang="en-US" sz="1100" dirty="0">
                <a:latin typeface="宋体" panose="02010600030101010101" pitchFamily="2" charset="-122"/>
                <a:ea typeface="宋体" panose="02010600030101010101" pitchFamily="2" charset="-122"/>
              </a:rPr>
              <a:t>流通资料的进行安全</a:t>
            </a:r>
            <a:r>
              <a:rPr lang="zh-CN" altLang="en-US" sz="1100" dirty="0" smtClean="0">
                <a:latin typeface="宋体" panose="02010600030101010101" pitchFamily="2" charset="-122"/>
                <a:ea typeface="宋体" panose="02010600030101010101" pitchFamily="2" charset="-122"/>
              </a:rPr>
              <a:t>控制。</a:t>
            </a:r>
            <a:endParaRPr lang="zh-CN" altLang="en-US" sz="1100" dirty="0">
              <a:latin typeface="宋体" panose="02010600030101010101" pitchFamily="2" charset="-122"/>
              <a:ea typeface="宋体" panose="02010600030101010101" pitchFamily="2" charset="-122"/>
            </a:endParaRPr>
          </a:p>
        </p:txBody>
      </p:sp>
      <p:sp>
        <p:nvSpPr>
          <p:cNvPr id="49" name="TextBox 48"/>
          <p:cNvSpPr txBox="1"/>
          <p:nvPr/>
        </p:nvSpPr>
        <p:spPr>
          <a:xfrm>
            <a:off x="8080099" y="1386077"/>
            <a:ext cx="2268748" cy="307777"/>
          </a:xfrm>
          <a:prstGeom prst="rect">
            <a:avLst/>
          </a:prstGeom>
          <a:noFill/>
        </p:spPr>
        <p:txBody>
          <a:bodyPr wrap="square" rtlCol="0">
            <a:spAutoFit/>
          </a:bodyPr>
          <a:lstStyle/>
          <a:p>
            <a:r>
              <a:rPr lang="zh-CN" altLang="en-US" sz="1400" b="1" dirty="0" smtClean="0">
                <a:latin typeface="宋体" panose="02010600030101010101" pitchFamily="2" charset="-122"/>
                <a:ea typeface="宋体" panose="02010600030101010101" pitchFamily="2" charset="-122"/>
              </a:rPr>
              <a:t>智能图书馆（数字阅览室）</a:t>
            </a:r>
            <a:endParaRPr lang="zh-CN" altLang="en-US" sz="1400" b="1" dirty="0">
              <a:latin typeface="宋体" panose="02010600030101010101" pitchFamily="2" charset="-122"/>
              <a:ea typeface="宋体" panose="02010600030101010101" pitchFamily="2" charset="-122"/>
            </a:endParaRPr>
          </a:p>
        </p:txBody>
      </p:sp>
      <p:sp>
        <p:nvSpPr>
          <p:cNvPr id="51" name="矩形 50"/>
          <p:cNvSpPr/>
          <p:nvPr/>
        </p:nvSpPr>
        <p:spPr>
          <a:xfrm>
            <a:off x="7171420" y="1845746"/>
            <a:ext cx="4244212" cy="1011367"/>
          </a:xfrm>
          <a:prstGeom prst="rect">
            <a:avLst/>
          </a:prstGeom>
          <a:noFill/>
        </p:spPr>
        <p:txBody>
          <a:bodyPr wrap="square" rtlCol="0">
            <a:spAutoFit/>
          </a:bodyPr>
          <a:lstStyle/>
          <a:p>
            <a:pPr>
              <a:lnSpc>
                <a:spcPct val="150000"/>
              </a:lnSpc>
            </a:pPr>
            <a:r>
              <a:rPr lang="zh-CN" altLang="en-US" sz="1400" dirty="0">
                <a:latin typeface="宋体" panose="02010600030101010101" pitchFamily="2" charset="-122"/>
                <a:ea typeface="宋体" panose="02010600030101010101" pitchFamily="2" charset="-122"/>
              </a:rPr>
              <a:t>具有对学校内的书籍管理、浏览和发布的系统，实现了电子图书馆、电子音像馆、纸质图书馆三馆合</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，功能</a:t>
            </a:r>
            <a:r>
              <a:rPr lang="zh-CN" altLang="en-US" sz="1400" dirty="0" smtClean="0">
                <a:latin typeface="宋体" panose="02010600030101010101" pitchFamily="2" charset="-122"/>
                <a:ea typeface="宋体" panose="02010600030101010101" pitchFamily="2" charset="-122"/>
              </a:rPr>
              <a:t>强大。</a:t>
            </a:r>
            <a:endParaRPr lang="zh-CN" altLang="en-US" sz="1400" dirty="0">
              <a:latin typeface="宋体" panose="02010600030101010101" pitchFamily="2" charset="-122"/>
              <a:ea typeface="宋体" panose="02010600030101010101" pitchFamily="2" charset="-122"/>
            </a:endParaRPr>
          </a:p>
        </p:txBody>
      </p:sp>
      <p:pic>
        <p:nvPicPr>
          <p:cNvPr id="7176" name="Picture 8" descr="https://timgsa.baidu.com/timg?image&amp;quality=80&amp;size=b9999_10000&amp;sec=1600170699120&amp;di=76896cb22abbdf7fb53e9e257672278f&amp;imgtype=0&amp;src=http%3A%2F%2Fimg.99114.com%2Fgroup1%2FM00%2F97%2FD2%2FwKgGMFicKlSAEIlMAAD7dDk9N-Q69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1420" y="3064538"/>
            <a:ext cx="1067475" cy="74537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453896" y="3104417"/>
            <a:ext cx="3226280" cy="600164"/>
          </a:xfrm>
          <a:prstGeom prst="rect">
            <a:avLst/>
          </a:prstGeom>
          <a:noFill/>
        </p:spPr>
        <p:txBody>
          <a:bodyPr wrap="square" rtlCol="0">
            <a:spAutoFit/>
          </a:bodyPr>
          <a:lstStyle/>
          <a:p>
            <a:pPr>
              <a:lnSpc>
                <a:spcPct val="150000"/>
              </a:lnSpc>
            </a:pPr>
            <a:r>
              <a:rPr lang="zh-CN" altLang="en-US" sz="1100" dirty="0">
                <a:latin typeface="宋体" panose="02010600030101010101" pitchFamily="2" charset="-122"/>
                <a:ea typeface="宋体" panose="02010600030101010101" pitchFamily="2" charset="-122"/>
              </a:rPr>
              <a:t>电了图书的在线阅读，内容包括世界名著、历史文学、</a:t>
            </a:r>
            <a:r>
              <a:rPr lang="zh-CN" altLang="en-US" sz="1100" dirty="0" smtClean="0">
                <a:latin typeface="宋体" panose="02010600030101010101" pitchFamily="2" charset="-122"/>
                <a:ea typeface="宋体" panose="02010600030101010101" pitchFamily="2" charset="-122"/>
              </a:rPr>
              <a:t>地理等</a:t>
            </a:r>
            <a:r>
              <a:rPr lang="en-US" altLang="zh-CN" sz="1100" dirty="0">
                <a:latin typeface="宋体" panose="02010600030101010101" pitchFamily="2" charset="-122"/>
                <a:ea typeface="宋体" panose="02010600030101010101" pitchFamily="2" charset="-122"/>
              </a:rPr>
              <a:t>PDF</a:t>
            </a:r>
            <a:r>
              <a:rPr lang="zh-CN" altLang="en-US" sz="1100" dirty="0">
                <a:latin typeface="宋体" panose="02010600030101010101" pitchFamily="2" charset="-122"/>
                <a:ea typeface="宋体" panose="02010600030101010101" pitchFamily="2" charset="-122"/>
              </a:rPr>
              <a:t>格式的</a:t>
            </a:r>
            <a:r>
              <a:rPr lang="zh-CN" altLang="en-US" sz="1100" dirty="0" smtClean="0">
                <a:latin typeface="宋体" panose="02010600030101010101" pitchFamily="2" charset="-122"/>
                <a:ea typeface="宋体" panose="02010600030101010101" pitchFamily="2" charset="-122"/>
              </a:rPr>
              <a:t>图书，</a:t>
            </a:r>
            <a:r>
              <a:rPr lang="zh-CN" altLang="en-US" sz="1100" dirty="0">
                <a:latin typeface="宋体" panose="02010600030101010101" pitchFamily="2" charset="-122"/>
                <a:ea typeface="宋体" panose="02010600030101010101" pitchFamily="2" charset="-122"/>
              </a:rPr>
              <a:t>可缩小、</a:t>
            </a:r>
            <a:r>
              <a:rPr lang="zh-CN" altLang="en-US" sz="1100" dirty="0" smtClean="0">
                <a:latin typeface="宋体" panose="02010600030101010101" pitchFamily="2" charset="-122"/>
                <a:ea typeface="宋体" panose="02010600030101010101" pitchFamily="2" charset="-122"/>
              </a:rPr>
              <a:t>放大阅读。</a:t>
            </a:r>
            <a:endParaRPr lang="zh-CN" altLang="en-US" sz="1100" dirty="0">
              <a:latin typeface="宋体" panose="02010600030101010101" pitchFamily="2" charset="-122"/>
              <a:ea typeface="宋体" panose="02010600030101010101" pitchFamily="2" charset="-122"/>
            </a:endParaRPr>
          </a:p>
        </p:txBody>
      </p:sp>
      <p:pic>
        <p:nvPicPr>
          <p:cNvPr id="52" name="Picture 4" descr="https://timgsa.baidu.com/timg?image&amp;quality=80&amp;size=b9999_10000&amp;sec=1600170370541&amp;di=22f5c5082c525ef086cb7576b86b61bf&amp;imgtype=0&amp;src=http%3A%2F%2Fd.hiphotos.baidu.com%2Fexp%2Fw%3D500%2Fsign%3D25a7f7450f3387449cc52f7c610ed937%2Fb3b7d0a20cf431ad186cea2c4836acaf2edd986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314" y="4006534"/>
            <a:ext cx="1046687" cy="725872"/>
          </a:xfrm>
          <a:prstGeom prst="rect">
            <a:avLst/>
          </a:prstGeom>
          <a:noFill/>
          <a:extLst>
            <a:ext uri="{909E8E84-426E-40DD-AFC4-6F175D3DCCD1}">
              <a14:hiddenFill xmlns:a14="http://schemas.microsoft.com/office/drawing/2010/main">
                <a:solidFill>
                  <a:srgbClr val="FFFFFF"/>
                </a:solidFill>
              </a14:hiddenFill>
            </a:ext>
          </a:extLst>
        </p:spPr>
      </p:pic>
      <p:sp>
        <p:nvSpPr>
          <p:cNvPr id="53" name="矩形 52"/>
          <p:cNvSpPr/>
          <p:nvPr/>
        </p:nvSpPr>
        <p:spPr>
          <a:xfrm>
            <a:off x="8537285" y="4006534"/>
            <a:ext cx="3226280" cy="600164"/>
          </a:xfrm>
          <a:prstGeom prst="rect">
            <a:avLst/>
          </a:prstGeom>
          <a:noFill/>
        </p:spPr>
        <p:txBody>
          <a:bodyPr wrap="square" rtlCol="0">
            <a:spAutoFit/>
          </a:bodyPr>
          <a:lstStyle/>
          <a:p>
            <a:pPr>
              <a:lnSpc>
                <a:spcPct val="150000"/>
              </a:lnSpc>
            </a:pPr>
            <a:r>
              <a:rPr lang="zh-CN" altLang="en-US" sz="1100" dirty="0">
                <a:latin typeface="宋体" panose="02010600030101010101" pitchFamily="2" charset="-122"/>
                <a:ea typeface="宋体" panose="02010600030101010101" pitchFamily="2" charset="-122"/>
              </a:rPr>
              <a:t>含人量丰富旳课外</a:t>
            </a:r>
            <a:r>
              <a:rPr lang="zh-CN" altLang="en-US" sz="1100" dirty="0" smtClean="0">
                <a:latin typeface="宋体" panose="02010600030101010101" pitchFamily="2" charset="-122"/>
                <a:ea typeface="宋体" panose="02010600030101010101" pitchFamily="2" charset="-122"/>
              </a:rPr>
              <a:t>视频库，</a:t>
            </a:r>
            <a:r>
              <a:rPr lang="zh-CN" altLang="en-US" sz="1100" dirty="0">
                <a:latin typeface="宋体" panose="02010600030101010101" pitchFamily="2" charset="-122"/>
                <a:ea typeface="宋体" panose="02010600030101010101" pitchFamily="2" charset="-122"/>
              </a:rPr>
              <a:t>同时能够添加视频，进行视频</a:t>
            </a:r>
            <a:r>
              <a:rPr lang="zh-CN" altLang="en-US" sz="1100" dirty="0" smtClean="0">
                <a:latin typeface="宋体" panose="02010600030101010101" pitchFamily="2" charset="-122"/>
                <a:ea typeface="宋体" panose="02010600030101010101" pitchFamily="2" charset="-122"/>
              </a:rPr>
              <a:t>观看。</a:t>
            </a:r>
            <a:endParaRPr lang="zh-CN" altLang="en-US" sz="1100" dirty="0">
              <a:latin typeface="宋体" panose="02010600030101010101" pitchFamily="2" charset="-122"/>
              <a:ea typeface="宋体" panose="02010600030101010101" pitchFamily="2" charset="-122"/>
            </a:endParaRPr>
          </a:p>
        </p:txBody>
      </p:sp>
      <p:pic>
        <p:nvPicPr>
          <p:cNvPr id="7178" name="Picture 10" descr="https://timgsa.baidu.com/timg?image&amp;quality=80&amp;size=b9999_10000&amp;sec=1600170969409&amp;di=08d88cabf8c1c1e6f94fb578331d5df7&amp;imgtype=0&amp;src=http%3A%2F%2Ff.hiphotos.baidu.com%2Fbaike%2Fpic%2Fitem%2F4610b912c8fcc3cedec6501e9345d688d43f209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7171420" y="5117970"/>
            <a:ext cx="1067475" cy="54735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53"/>
          <p:cNvSpPr/>
          <p:nvPr/>
        </p:nvSpPr>
        <p:spPr>
          <a:xfrm>
            <a:off x="8537285" y="5053034"/>
            <a:ext cx="3226280" cy="600164"/>
          </a:xfrm>
          <a:prstGeom prst="rect">
            <a:avLst/>
          </a:prstGeom>
          <a:noFill/>
        </p:spPr>
        <p:txBody>
          <a:bodyPr wrap="square" rtlCol="0">
            <a:spAutoFit/>
          </a:bodyPr>
          <a:lstStyle/>
          <a:p>
            <a:pPr>
              <a:lnSpc>
                <a:spcPct val="150000"/>
              </a:lnSpc>
            </a:pPr>
            <a:r>
              <a:rPr lang="zh-CN" altLang="en-US" sz="1100" dirty="0">
                <a:latin typeface="宋体" panose="02010600030101010101" pitchFamily="2" charset="-122"/>
                <a:ea typeface="宋体" panose="02010600030101010101" pitchFamily="2" charset="-122"/>
              </a:rPr>
              <a:t>主要用于对图书馆新到书目、热门图书、推荐图书等书目的发布，功能简单</a:t>
            </a:r>
            <a:r>
              <a:rPr lang="zh-CN" altLang="en-US" sz="1100" dirty="0" smtClean="0">
                <a:latin typeface="宋体" panose="02010600030101010101" pitchFamily="2" charset="-122"/>
                <a:ea typeface="宋体" panose="02010600030101010101" pitchFamily="2" charset="-122"/>
              </a:rPr>
              <a:t>实用。</a:t>
            </a:r>
            <a:endParaRPr lang="zh-CN" altLang="en-US" sz="11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126671404"/>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管理   </a:t>
            </a:r>
            <a:r>
              <a:rPr lang="zh-CN" altLang="en-US" sz="1600" dirty="0" smtClean="0">
                <a:solidFill>
                  <a:srgbClr val="C00000"/>
                </a:solidFill>
                <a:latin typeface="+mn-lt"/>
                <a:ea typeface="+mn-ea"/>
                <a:cs typeface="+mn-ea"/>
                <a:sym typeface="+mn-lt"/>
              </a:rPr>
              <a:t>考勤管理</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8174" r="15085"/>
          <a:stretch>
            <a:fillRect/>
          </a:stretch>
        </p:blipFill>
        <p:spPr>
          <a:xfrm>
            <a:off x="5792503" y="1326337"/>
            <a:ext cx="6110514" cy="5298658"/>
          </a:xfrm>
          <a:prstGeom prst="rect">
            <a:avLst/>
          </a:prstGeom>
        </p:spPr>
      </p:pic>
      <p:sp>
        <p:nvSpPr>
          <p:cNvPr id="21" name="TextBox 69">
            <a:hlinkClick r:id="" action="ppaction://noaction"/>
          </p:cNvPr>
          <p:cNvSpPr txBox="1"/>
          <p:nvPr/>
        </p:nvSpPr>
        <p:spPr>
          <a:xfrm>
            <a:off x="515549" y="1401990"/>
            <a:ext cx="4909546" cy="738664"/>
          </a:xfrm>
          <a:prstGeom prst="rect">
            <a:avLst/>
          </a:prstGeom>
          <a:noFill/>
        </p:spPr>
        <p:txBody>
          <a:bodyPr wrap="square" rtlCol="0">
            <a:spAutoFit/>
          </a:bodyPr>
          <a:lstStyle>
            <a:defPPr>
              <a:defRPr lang="zh-CN"/>
            </a:defPPr>
            <a:lvl1pPr>
              <a:lnSpc>
                <a:spcPct val="150000"/>
              </a:lnSpc>
              <a:defRPr sz="1400">
                <a:latin typeface="宋体" panose="02010600030101010101" pitchFamily="2" charset="-122"/>
                <a:ea typeface="宋体" panose="02010600030101010101" pitchFamily="2" charset="-122"/>
              </a:defRPr>
            </a:lvl1pPr>
          </a:lstStyle>
          <a:p>
            <a:r>
              <a:rPr lang="zh-CN" altLang="en-US" dirty="0"/>
              <a:t>通过人脸识别应用、一卡通等形式进行老师、学生出入校</a:t>
            </a:r>
            <a:r>
              <a:rPr lang="zh-CN" altLang="en-US" dirty="0" smtClean="0"/>
              <a:t>管理，并记录出入信息。</a:t>
            </a:r>
            <a:endParaRPr lang="zh-CN" altLang="en-US" dirty="0"/>
          </a:p>
        </p:txBody>
      </p:sp>
      <p:pic>
        <p:nvPicPr>
          <p:cNvPr id="22" name="Picture 2" descr="https://timgsa.baidu.com/timg?image&amp;quality=80&amp;size=b9999_10000&amp;sec=1533443275515&amp;di=48a7f96f488065cc075ef4e5ee8e65f1&amp;imgtype=0&amp;src=http%3A%2F%2Fwww.kmykt.com%2Fuploadfile%2F2016%2F0811%2F201608110308313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66" y="2672871"/>
            <a:ext cx="5298312" cy="341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8154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67F0F99-A45E-4B2E-8F2A-5C6DD407783B}"/>
              </a:ext>
            </a:extLst>
          </p:cNvPr>
          <p:cNvSpPr/>
          <p:nvPr/>
        </p:nvSpPr>
        <p:spPr>
          <a:xfrm>
            <a:off x="0" y="2451100"/>
            <a:ext cx="12192000" cy="189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5" name="矩形 4">
            <a:extLst>
              <a:ext uri="{FF2B5EF4-FFF2-40B4-BE49-F238E27FC236}">
                <a16:creationId xmlns:a16="http://schemas.microsoft.com/office/drawing/2014/main" xmlns="" id="{64AA6BCB-68D2-4F6D-A46B-FF7B1C2F28B1}"/>
              </a:ext>
            </a:extLst>
          </p:cNvPr>
          <p:cNvSpPr/>
          <p:nvPr/>
        </p:nvSpPr>
        <p:spPr>
          <a:xfrm>
            <a:off x="4800600" y="1956629"/>
            <a:ext cx="2590800" cy="109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6000" i="1" dirty="0">
                <a:cs typeface="+mn-ea"/>
                <a:sym typeface="+mn-lt"/>
              </a:rPr>
              <a:t>01</a:t>
            </a:r>
            <a:endParaRPr lang="zh-CN" altLang="en-US" sz="6000" i="1" dirty="0">
              <a:cs typeface="+mn-ea"/>
              <a:sym typeface="+mn-lt"/>
            </a:endParaRPr>
          </a:p>
        </p:txBody>
      </p:sp>
      <p:sp>
        <p:nvSpPr>
          <p:cNvPr id="6" name="文本框 5">
            <a:extLst>
              <a:ext uri="{FF2B5EF4-FFF2-40B4-BE49-F238E27FC236}">
                <a16:creationId xmlns:a16="http://schemas.microsoft.com/office/drawing/2014/main" xmlns="" id="{9CAA537D-DB78-4F18-BC83-3F5C7B0C286C}"/>
              </a:ext>
            </a:extLst>
          </p:cNvPr>
          <p:cNvSpPr txBox="1"/>
          <p:nvPr/>
        </p:nvSpPr>
        <p:spPr>
          <a:xfrm>
            <a:off x="3682147" y="3316357"/>
            <a:ext cx="4903908" cy="707886"/>
          </a:xfrm>
          <a:prstGeom prst="rect">
            <a:avLst/>
          </a:prstGeom>
          <a:noFill/>
        </p:spPr>
        <p:txBody>
          <a:bodyPr wrap="none" rtlCol="0">
            <a:spAutoFit/>
          </a:bodyPr>
          <a:lstStyle/>
          <a:p>
            <a:pPr algn="ctr"/>
            <a:r>
              <a:rPr lang="zh-CN" altLang="en-US" sz="4000" spc="600" dirty="0" smtClean="0">
                <a:solidFill>
                  <a:schemeClr val="bg1"/>
                </a:solidFill>
                <a:cs typeface="+mn-ea"/>
                <a:sym typeface="+mn-lt"/>
              </a:rPr>
              <a:t>智慧校园行业背景</a:t>
            </a:r>
            <a:endParaRPr lang="zh-CN" altLang="en-US" sz="4000" spc="600" dirty="0">
              <a:solidFill>
                <a:schemeClr val="bg1"/>
              </a:solidFill>
              <a:cs typeface="+mn-ea"/>
              <a:sym typeface="+mn-lt"/>
            </a:endParaRPr>
          </a:p>
        </p:txBody>
      </p:sp>
    </p:spTree>
    <p:extLst>
      <p:ext uri="{BB962C8B-B14F-4D97-AF65-F5344CB8AC3E}">
        <p14:creationId xmlns:p14="http://schemas.microsoft.com/office/powerpoint/2010/main" val="30841314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454792" cy="523220"/>
          </a:xfrm>
        </p:spPr>
        <p:txBody>
          <a:bodyPr/>
          <a:lstStyle/>
          <a:p>
            <a:r>
              <a:rPr lang="zh-CN" altLang="en-US" dirty="0" smtClean="0">
                <a:latin typeface="+mn-lt"/>
                <a:ea typeface="+mn-ea"/>
                <a:cs typeface="+mn-ea"/>
                <a:sym typeface="+mn-lt"/>
              </a:rPr>
              <a:t>智慧管理   </a:t>
            </a:r>
            <a:r>
              <a:rPr lang="zh-CN" altLang="en-US" sz="1600" dirty="0" smtClean="0">
                <a:solidFill>
                  <a:srgbClr val="C00000"/>
                </a:solidFill>
                <a:latin typeface="+mn-lt"/>
                <a:ea typeface="+mn-ea"/>
                <a:cs typeface="+mn-ea"/>
                <a:sym typeface="+mn-lt"/>
              </a:rPr>
              <a:t>校园人流量监测</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 name="TextBox 1"/>
          <p:cNvSpPr txBox="1"/>
          <p:nvPr/>
        </p:nvSpPr>
        <p:spPr>
          <a:xfrm>
            <a:off x="836763" y="1138686"/>
            <a:ext cx="10886536" cy="830997"/>
          </a:xfrm>
          <a:prstGeom prst="rect">
            <a:avLst/>
          </a:prstGeom>
          <a:noFill/>
        </p:spPr>
        <p:txBody>
          <a:bodyPr wrap="square" rtlCol="0">
            <a:spAutoFit/>
          </a:bodyPr>
          <a:lstStyle/>
          <a:p>
            <a:pPr>
              <a:lnSpc>
                <a:spcPct val="150000"/>
              </a:lnSpc>
            </a:pPr>
            <a:r>
              <a:rPr lang="zh-CN" altLang="en-US" sz="1600" dirty="0" smtClean="0">
                <a:latin typeface="宋体" panose="02010600030101010101" pitchFamily="2" charset="-122"/>
                <a:ea typeface="宋体" panose="02010600030101010101" pitchFamily="2" charset="-122"/>
              </a:rPr>
              <a:t>通过应用</a:t>
            </a:r>
            <a:r>
              <a:rPr lang="en-US" altLang="zh-CN" sz="1600" dirty="0" smtClean="0">
                <a:latin typeface="宋体" panose="02010600030101010101" pitchFamily="2" charset="-122"/>
                <a:ea typeface="宋体" panose="02010600030101010101" pitchFamily="2" charset="-122"/>
              </a:rPr>
              <a:t>WIFI</a:t>
            </a:r>
            <a:r>
              <a:rPr lang="zh-CN" altLang="en-US" sz="1600" dirty="0" smtClean="0">
                <a:latin typeface="宋体" panose="02010600030101010101" pitchFamily="2" charset="-122"/>
                <a:ea typeface="宋体" panose="02010600030101010101" pitchFamily="2" charset="-122"/>
              </a:rPr>
              <a:t>技术、视频监控技术、人工智能、人脸识别等多项技术，动态监测重点公共场所人流量，</a:t>
            </a:r>
            <a:r>
              <a:rPr lang="zh-CN" altLang="en-US" sz="1600" b="1" dirty="0" smtClean="0">
                <a:solidFill>
                  <a:srgbClr val="C00000"/>
                </a:solidFill>
                <a:latin typeface="宋体" panose="02010600030101010101" pitchFamily="2" charset="-122"/>
                <a:ea typeface="宋体" panose="02010600030101010101" pitchFamily="2" charset="-122"/>
              </a:rPr>
              <a:t>形成人流量动态热力图，为公共安全、应急、人防等提供决策</a:t>
            </a:r>
            <a:r>
              <a:rPr lang="zh-CN" altLang="en-US" sz="1600" dirty="0" smtClean="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31" y="2360762"/>
            <a:ext cx="10058400" cy="3897630"/>
          </a:xfrm>
          <a:prstGeom prst="rect">
            <a:avLst/>
          </a:prstGeom>
        </p:spPr>
      </p:pic>
    </p:spTree>
    <p:extLst>
      <p:ext uri="{BB962C8B-B14F-4D97-AF65-F5344CB8AC3E}">
        <p14:creationId xmlns:p14="http://schemas.microsoft.com/office/powerpoint/2010/main" val="4028035867"/>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管理   </a:t>
            </a:r>
            <a:r>
              <a:rPr lang="zh-CN" altLang="en-US" sz="1600" dirty="0" smtClean="0">
                <a:solidFill>
                  <a:srgbClr val="C00000"/>
                </a:solidFill>
                <a:latin typeface="+mn-lt"/>
                <a:ea typeface="+mn-ea"/>
                <a:cs typeface="+mn-ea"/>
                <a:sym typeface="+mn-lt"/>
              </a:rPr>
              <a:t>校园环境监测</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 name="TextBox 1"/>
          <p:cNvSpPr txBox="1"/>
          <p:nvPr/>
        </p:nvSpPr>
        <p:spPr>
          <a:xfrm>
            <a:off x="836763" y="1138686"/>
            <a:ext cx="10886536" cy="773289"/>
          </a:xfrm>
          <a:prstGeom prst="rect">
            <a:avLst/>
          </a:prstGeom>
          <a:noFill/>
        </p:spPr>
        <p:txBody>
          <a:bodyPr wrap="square" rtlCol="0">
            <a:spAutoFit/>
          </a:bodyPr>
          <a:lstStyle/>
          <a:p>
            <a:pPr>
              <a:lnSpc>
                <a:spcPct val="150000"/>
              </a:lnSpc>
            </a:pPr>
            <a:r>
              <a:rPr lang="zh-CN" altLang="en-US" sz="1600" dirty="0" smtClean="0">
                <a:latin typeface="宋体" panose="02010600030101010101" pitchFamily="2" charset="-122"/>
                <a:ea typeface="宋体" panose="02010600030101010101" pitchFamily="2" charset="-122"/>
              </a:rPr>
              <a:t>建设空气质量自动监测站点数量，优化网格布局，提升站点功能，并积极开展小型自动监测仪器应用实践，加快形成</a:t>
            </a:r>
            <a:endParaRPr lang="en-US" altLang="zh-CN" sz="1600" dirty="0" smtClean="0">
              <a:latin typeface="宋体" panose="02010600030101010101" pitchFamily="2" charset="-122"/>
              <a:ea typeface="宋体" panose="02010600030101010101" pitchFamily="2" charset="-122"/>
            </a:endParaRPr>
          </a:p>
          <a:p>
            <a:pPr>
              <a:lnSpc>
                <a:spcPct val="150000"/>
              </a:lnSpc>
            </a:pPr>
            <a:r>
              <a:rPr lang="zh-CN" altLang="en-US" sz="1600" dirty="0">
                <a:latin typeface="宋体" panose="02010600030101010101" pitchFamily="2" charset="-122"/>
                <a:ea typeface="宋体" panose="02010600030101010101" pitchFamily="2" charset="-122"/>
              </a:rPr>
              <a:t>点</a:t>
            </a:r>
            <a:r>
              <a:rPr lang="zh-CN" altLang="en-US" sz="1600" dirty="0" smtClean="0">
                <a:latin typeface="宋体" panose="02010600030101010101" pitchFamily="2" charset="-122"/>
                <a:ea typeface="宋体" panose="02010600030101010101" pitchFamily="2" charset="-122"/>
              </a:rPr>
              <a:t>位覆盖全面、数据及时准确的大气环境监测网络。</a:t>
            </a:r>
            <a:endParaRPr lang="zh-CN" altLang="en-US" sz="16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29" y="2276894"/>
            <a:ext cx="10058400" cy="4107180"/>
          </a:xfrm>
          <a:prstGeom prst="rect">
            <a:avLst/>
          </a:prstGeom>
        </p:spPr>
      </p:pic>
    </p:spTree>
    <p:extLst>
      <p:ext uri="{BB962C8B-B14F-4D97-AF65-F5344CB8AC3E}">
        <p14:creationId xmlns:p14="http://schemas.microsoft.com/office/powerpoint/2010/main" val="1700707101"/>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管理   </a:t>
            </a:r>
            <a:r>
              <a:rPr lang="zh-CN" altLang="en-US" sz="1600" dirty="0" smtClean="0">
                <a:solidFill>
                  <a:srgbClr val="C00000"/>
                </a:solidFill>
                <a:latin typeface="+mn-lt"/>
                <a:ea typeface="+mn-ea"/>
                <a:cs typeface="+mn-ea"/>
                <a:sym typeface="+mn-lt"/>
              </a:rPr>
              <a:t>校园网络覆盖</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6" name="圆角矩形 5"/>
          <p:cNvSpPr/>
          <p:nvPr/>
        </p:nvSpPr>
        <p:spPr>
          <a:xfrm>
            <a:off x="5801043" y="2197735"/>
            <a:ext cx="2298700" cy="331788"/>
          </a:xfrm>
          <a:prstGeom prst="roundRect">
            <a:avLst/>
          </a:prstGeom>
          <a:solidFill>
            <a:srgbClr val="E46C0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a:r>
              <a:rPr kumimoji="1" lang="zh-CN" altLang="en-US" sz="1400" b="1">
                <a:solidFill>
                  <a:srgbClr val="FFFFFF"/>
                </a:solidFill>
                <a:latin typeface="微软雅黑" panose="020B0503020204020204" charset="-122"/>
                <a:ea typeface="微软雅黑" panose="020B0503020204020204" charset="-122"/>
              </a:rPr>
              <a:t>硬件功能</a:t>
            </a:r>
          </a:p>
        </p:txBody>
      </p:sp>
      <p:sp>
        <p:nvSpPr>
          <p:cNvPr id="7" name="矩形 6"/>
          <p:cNvSpPr/>
          <p:nvPr/>
        </p:nvSpPr>
        <p:spPr>
          <a:xfrm>
            <a:off x="5801043" y="2675573"/>
            <a:ext cx="2298700" cy="2217737"/>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marL="214630" indent="-214630" defTabSz="914400" fontAlgn="auto">
              <a:lnSpc>
                <a:spcPct val="150000"/>
              </a:lnSpc>
              <a:spcBef>
                <a:spcPts val="0"/>
              </a:spcBef>
              <a:spcAft>
                <a:spcPts val="0"/>
              </a:spcAft>
              <a:buFont typeface="Wingdings" panose="05000000000000000000" pitchFamily="2" charset="2"/>
              <a:buChar char="l"/>
              <a:defRPr/>
            </a:pPr>
            <a:endParaRPr lang="zh-CN" altLang="en-US" sz="1400" kern="0" dirty="0">
              <a:solidFill>
                <a:sysClr val="window" lastClr="FFFFFF"/>
              </a:solidFill>
              <a:latin typeface="FrutigerNext LT Regular" pitchFamily="34" charset="0"/>
              <a:ea typeface="微软雅黑" panose="020B0503020204020204" charset="-122"/>
              <a:sym typeface="Calibri" panose="020F0502020204030204"/>
            </a:endParaRPr>
          </a:p>
        </p:txBody>
      </p:sp>
      <p:sp>
        <p:nvSpPr>
          <p:cNvPr id="8" name="圆角矩形 7"/>
          <p:cNvSpPr/>
          <p:nvPr/>
        </p:nvSpPr>
        <p:spPr bwMode="auto">
          <a:xfrm>
            <a:off x="5801043" y="2926398"/>
            <a:ext cx="2298700" cy="958850"/>
          </a:xfrm>
          <a:prstGeom prst="roundRect">
            <a:avLst/>
          </a:prstGeom>
          <a:noFill/>
          <a:ln w="9525" cap="flat" cmpd="sng" algn="ctr">
            <a:noFill/>
            <a:prstDash val="solid"/>
            <a:round/>
            <a:headEnd type="none" w="med" len="med"/>
            <a:tailEnd type="none" w="med" len="med"/>
          </a:ln>
          <a:effectLst/>
        </p:spPr>
        <p:txBody>
          <a:bodyPr lIns="68580" tIns="34290" rIns="68580" bIns="34290"/>
          <a:lstStyle/>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全方位无死角信号覆盖</a:t>
            </a:r>
            <a:endParaRPr lang="en-US" altLang="zh-CN" sz="1400">
              <a:solidFill>
                <a:srgbClr val="404040"/>
              </a:solidFill>
              <a:latin typeface="微软雅黑" panose="020B0503020204020204" charset="-122"/>
              <a:ea typeface="微软雅黑" panose="020B0503020204020204" charset="-122"/>
            </a:endParaRPr>
          </a:p>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超高带机量</a:t>
            </a:r>
            <a:endParaRPr lang="en-US" altLang="zh-CN" sz="1400">
              <a:solidFill>
                <a:srgbClr val="404040"/>
              </a:solidFill>
              <a:latin typeface="微软雅黑" panose="020B0503020204020204" charset="-122"/>
              <a:ea typeface="微软雅黑" panose="020B0503020204020204" charset="-122"/>
            </a:endParaRPr>
          </a:p>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电信</a:t>
            </a:r>
            <a:r>
              <a:rPr lang="en-US" altLang="zh-CN" sz="1400">
                <a:solidFill>
                  <a:srgbClr val="404040"/>
                </a:solidFill>
                <a:latin typeface="微软雅黑" panose="020B0503020204020204" charset="-122"/>
                <a:ea typeface="微软雅黑" panose="020B0503020204020204" charset="-122"/>
              </a:rPr>
              <a:t>\</a:t>
            </a:r>
            <a:r>
              <a:rPr lang="zh-CN" altLang="en-US" sz="1400">
                <a:solidFill>
                  <a:srgbClr val="404040"/>
                </a:solidFill>
                <a:latin typeface="微软雅黑" panose="020B0503020204020204" charset="-122"/>
                <a:ea typeface="微软雅黑" panose="020B0503020204020204" charset="-122"/>
              </a:rPr>
              <a:t>移动</a:t>
            </a:r>
            <a:r>
              <a:rPr lang="en-US" altLang="zh-CN" sz="1400">
                <a:solidFill>
                  <a:srgbClr val="404040"/>
                </a:solidFill>
                <a:latin typeface="微软雅黑" panose="020B0503020204020204" charset="-122"/>
                <a:ea typeface="微软雅黑" panose="020B0503020204020204" charset="-122"/>
              </a:rPr>
              <a:t>\</a:t>
            </a:r>
            <a:r>
              <a:rPr lang="zh-CN" altLang="en-US" sz="1400">
                <a:solidFill>
                  <a:srgbClr val="404040"/>
                </a:solidFill>
                <a:latin typeface="微软雅黑" panose="020B0503020204020204" charset="-122"/>
                <a:ea typeface="微软雅黑" panose="020B0503020204020204" charset="-122"/>
              </a:rPr>
              <a:t>联通全网络支持</a:t>
            </a:r>
          </a:p>
        </p:txBody>
      </p:sp>
      <p:sp>
        <p:nvSpPr>
          <p:cNvPr id="9" name="圆角矩形 8"/>
          <p:cNvSpPr/>
          <p:nvPr/>
        </p:nvSpPr>
        <p:spPr>
          <a:xfrm>
            <a:off x="8420418" y="2197735"/>
            <a:ext cx="2298700" cy="331788"/>
          </a:xfrm>
          <a:prstGeom prst="roundRect">
            <a:avLst/>
          </a:prstGeom>
          <a:solidFill>
            <a:srgbClr val="E46C0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a:r>
              <a:rPr kumimoji="1" lang="zh-CN" altLang="en-US" sz="1400" b="1">
                <a:solidFill>
                  <a:srgbClr val="FFFFFF"/>
                </a:solidFill>
                <a:latin typeface="微软雅黑" panose="020B0503020204020204" charset="-122"/>
                <a:ea typeface="微软雅黑" panose="020B0503020204020204" charset="-122"/>
              </a:rPr>
              <a:t>软件功能</a:t>
            </a:r>
          </a:p>
        </p:txBody>
      </p:sp>
      <p:sp>
        <p:nvSpPr>
          <p:cNvPr id="10" name="矩形 9"/>
          <p:cNvSpPr/>
          <p:nvPr/>
        </p:nvSpPr>
        <p:spPr>
          <a:xfrm>
            <a:off x="8420418" y="2675573"/>
            <a:ext cx="2298700" cy="2217737"/>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marL="214630" indent="-214630" defTabSz="914400" fontAlgn="auto">
              <a:lnSpc>
                <a:spcPct val="150000"/>
              </a:lnSpc>
              <a:spcBef>
                <a:spcPts val="0"/>
              </a:spcBef>
              <a:spcAft>
                <a:spcPts val="0"/>
              </a:spcAft>
              <a:buFont typeface="Wingdings" panose="05000000000000000000" pitchFamily="2" charset="2"/>
              <a:buChar char="l"/>
              <a:defRPr/>
            </a:pPr>
            <a:endParaRPr lang="zh-CN" altLang="en-US" sz="1400" kern="0" dirty="0">
              <a:solidFill>
                <a:sysClr val="window" lastClr="FFFFFF"/>
              </a:solidFill>
              <a:latin typeface="FrutigerNext LT Regular" pitchFamily="34" charset="0"/>
              <a:ea typeface="微软雅黑" panose="020B0503020204020204" charset="-122"/>
              <a:sym typeface="Calibri" panose="020F0502020204030204"/>
            </a:endParaRPr>
          </a:p>
        </p:txBody>
      </p:sp>
      <p:sp>
        <p:nvSpPr>
          <p:cNvPr id="11" name="圆角矩形 10"/>
          <p:cNvSpPr/>
          <p:nvPr/>
        </p:nvSpPr>
        <p:spPr bwMode="auto">
          <a:xfrm>
            <a:off x="8420418" y="2859723"/>
            <a:ext cx="2298700" cy="958850"/>
          </a:xfrm>
          <a:prstGeom prst="roundRect">
            <a:avLst/>
          </a:prstGeom>
          <a:noFill/>
          <a:ln w="9525" cap="flat" cmpd="sng" algn="ctr">
            <a:noFill/>
            <a:prstDash val="solid"/>
            <a:round/>
            <a:headEnd type="none" w="med" len="med"/>
            <a:tailEnd type="none" w="med" len="med"/>
          </a:ln>
          <a:effectLst/>
        </p:spPr>
        <p:txBody>
          <a:bodyPr lIns="68580" tIns="34290" rIns="68580" bIns="34290"/>
          <a:lstStyle/>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一键点击上网</a:t>
            </a:r>
            <a:endParaRPr lang="en-US" altLang="zh-CN" sz="1400">
              <a:solidFill>
                <a:srgbClr val="404040"/>
              </a:solidFill>
              <a:latin typeface="微软雅黑" panose="020B0503020204020204" charset="-122"/>
              <a:ea typeface="微软雅黑" panose="020B0503020204020204" charset="-122"/>
            </a:endParaRPr>
          </a:p>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可限制流量或者上网时长</a:t>
            </a:r>
            <a:endParaRPr lang="en-US" altLang="zh-CN" sz="1400">
              <a:solidFill>
                <a:srgbClr val="404040"/>
              </a:solidFill>
              <a:latin typeface="微软雅黑" panose="020B0503020204020204" charset="-122"/>
              <a:ea typeface="微软雅黑" panose="020B0503020204020204" charset="-122"/>
            </a:endParaRPr>
          </a:p>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可设置免费上网门槛</a:t>
            </a:r>
          </a:p>
          <a:p>
            <a:pPr marL="171450" indent="-171450" algn="just" defTabSz="755650">
              <a:spcAft>
                <a:spcPts val="1200"/>
              </a:spcAft>
              <a:buFont typeface="Wingdings" panose="05000000000000000000" pitchFamily="2" charset="2"/>
              <a:buChar char="n"/>
            </a:pPr>
            <a:r>
              <a:rPr lang="zh-CN" altLang="en-US" sz="1400">
                <a:solidFill>
                  <a:srgbClr val="404040"/>
                </a:solidFill>
                <a:latin typeface="微软雅黑" panose="020B0503020204020204" charset="-122"/>
                <a:ea typeface="微软雅黑" panose="020B0503020204020204" charset="-122"/>
              </a:rPr>
              <a:t>上网用户信息统计</a:t>
            </a:r>
          </a:p>
        </p:txBody>
      </p:sp>
      <p:sp>
        <p:nvSpPr>
          <p:cNvPr id="12" name="矩形 15"/>
          <p:cNvSpPr>
            <a:spLocks noChangeArrowheads="1"/>
          </p:cNvSpPr>
          <p:nvPr/>
        </p:nvSpPr>
        <p:spPr bwMode="auto">
          <a:xfrm>
            <a:off x="2372279" y="1408429"/>
            <a:ext cx="8226425" cy="306705"/>
          </a:xfrm>
          <a:prstGeom prst="rect">
            <a:avLst/>
          </a:prstGeom>
          <a:noFill/>
          <a:ln w="9525">
            <a:noFill/>
            <a:miter lim="800000"/>
          </a:ln>
        </p:spPr>
        <p:txBody>
          <a:bodyPr>
            <a:spAutoFit/>
          </a:bodyPr>
          <a:lstStyle/>
          <a:p>
            <a:pPr algn="ctr" defTabSz="914400"/>
            <a:r>
              <a:rPr lang="zh-CN" altLang="en-US" sz="1400" b="1" dirty="0">
                <a:solidFill>
                  <a:srgbClr val="404040"/>
                </a:solidFill>
                <a:latin typeface="微软雅黑" panose="020B0503020204020204" charset="-122"/>
                <a:ea typeface="微软雅黑" panose="020B0503020204020204" charset="-122"/>
                <a:cs typeface="微软雅黑" panose="020B0503020204020204" charset="-122"/>
              </a:rPr>
              <a:t>建设覆盖</a:t>
            </a:r>
            <a:r>
              <a:rPr lang="zh-CN" altLang="en-US" sz="1400" b="1" dirty="0" smtClean="0">
                <a:solidFill>
                  <a:srgbClr val="404040"/>
                </a:solidFill>
                <a:latin typeface="微软雅黑" panose="020B0503020204020204" charset="-122"/>
                <a:ea typeface="微软雅黑" panose="020B0503020204020204" charset="-122"/>
                <a:cs typeface="微软雅黑" panose="020B0503020204020204" charset="-122"/>
              </a:rPr>
              <a:t>全校的</a:t>
            </a:r>
            <a:r>
              <a:rPr lang="en-US" altLang="zh-CN" sz="1400" b="1" dirty="0">
                <a:solidFill>
                  <a:srgbClr val="404040"/>
                </a:solidFill>
                <a:latin typeface="微软雅黑" panose="020B0503020204020204" charset="-122"/>
                <a:ea typeface="微软雅黑" panose="020B0503020204020204" charset="-122"/>
                <a:cs typeface="微软雅黑" panose="020B0503020204020204" charset="-122"/>
              </a:rPr>
              <a:t>WIFI</a:t>
            </a:r>
            <a:r>
              <a:rPr lang="zh-CN" altLang="en-US" sz="1400" b="1" dirty="0">
                <a:solidFill>
                  <a:srgbClr val="404040"/>
                </a:solidFill>
                <a:latin typeface="微软雅黑" panose="020B0503020204020204" charset="-122"/>
                <a:ea typeface="微软雅黑" panose="020B0503020204020204" charset="-122"/>
                <a:cs typeface="微软雅黑" panose="020B0503020204020204" charset="-122"/>
              </a:rPr>
              <a:t>网络，</a:t>
            </a:r>
            <a:r>
              <a:rPr lang="zh-CN" altLang="en-US" sz="1400" b="1" dirty="0" smtClean="0">
                <a:solidFill>
                  <a:srgbClr val="404040"/>
                </a:solidFill>
                <a:latin typeface="微软雅黑" panose="020B0503020204020204" charset="-122"/>
                <a:ea typeface="微软雅黑" panose="020B0503020204020204" charset="-122"/>
                <a:cs typeface="微软雅黑" panose="020B0503020204020204" charset="-122"/>
              </a:rPr>
              <a:t>为师生在公共</a:t>
            </a:r>
            <a:r>
              <a:rPr lang="zh-CN" altLang="en-US" sz="1400" b="1" dirty="0">
                <a:solidFill>
                  <a:srgbClr val="404040"/>
                </a:solidFill>
                <a:latin typeface="微软雅黑" panose="020B0503020204020204" charset="-122"/>
                <a:ea typeface="微软雅黑" panose="020B0503020204020204" charset="-122"/>
                <a:cs typeface="微软雅黑" panose="020B0503020204020204" charset="-122"/>
              </a:rPr>
              <a:t>区域提供便捷的上网环境。</a:t>
            </a:r>
          </a:p>
        </p:txBody>
      </p:sp>
      <p:grpSp>
        <p:nvGrpSpPr>
          <p:cNvPr id="13" name="组合 12"/>
          <p:cNvGrpSpPr/>
          <p:nvPr/>
        </p:nvGrpSpPr>
        <p:grpSpPr>
          <a:xfrm>
            <a:off x="680720" y="2195830"/>
            <a:ext cx="3774440" cy="3340100"/>
            <a:chOff x="1055" y="2865"/>
            <a:chExt cx="4575" cy="3953"/>
          </a:xfrm>
        </p:grpSpPr>
        <p:grpSp>
          <p:nvGrpSpPr>
            <p:cNvPr id="14" name="组 49"/>
            <p:cNvGrpSpPr/>
            <p:nvPr/>
          </p:nvGrpSpPr>
          <p:grpSpPr bwMode="auto">
            <a:xfrm>
              <a:off x="1055" y="6208"/>
              <a:ext cx="1278" cy="610"/>
              <a:chOff x="3775303" y="782236"/>
              <a:chExt cx="954424" cy="389186"/>
            </a:xfrm>
          </p:grpSpPr>
          <p:sp>
            <p:nvSpPr>
              <p:cNvPr id="24" name="圆角矩形 23"/>
              <p:cNvSpPr/>
              <p:nvPr/>
            </p:nvSpPr>
            <p:spPr>
              <a:xfrm>
                <a:off x="3775303" y="782236"/>
                <a:ext cx="954424" cy="389186"/>
              </a:xfrm>
              <a:prstGeom prst="roundRect">
                <a:avLst/>
              </a:prstGeom>
              <a:solidFill>
                <a:sysClr val="window" lastClr="FFFFFF"/>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kumimoji="1" lang="zh-CN" altLang="en-US" kern="0">
                  <a:solidFill>
                    <a:sysClr val="window" lastClr="FFFFFF"/>
                  </a:solidFill>
                  <a:latin typeface="Calibri" panose="020F0502020204030204"/>
                  <a:ea typeface="宋体" panose="02010600030101010101" pitchFamily="2" charset="-122"/>
                  <a:sym typeface="Calibri" panose="020F0502020204030204"/>
                </a:endParaRPr>
              </a:p>
            </p:txBody>
          </p:sp>
          <p:pic>
            <p:nvPicPr>
              <p:cNvPr id="25" name="图片 51"/>
              <p:cNvPicPr>
                <a:picLocks noChangeAspect="1"/>
              </p:cNvPicPr>
              <p:nvPr/>
            </p:nvPicPr>
            <p:blipFill>
              <a:blip r:embed="rId3" cstate="print"/>
              <a:srcRect/>
              <a:stretch>
                <a:fillRect/>
              </a:stretch>
            </p:blipFill>
            <p:spPr bwMode="auto">
              <a:xfrm>
                <a:off x="3852681" y="837597"/>
                <a:ext cx="817189" cy="267575"/>
              </a:xfrm>
              <a:prstGeom prst="rect">
                <a:avLst/>
              </a:prstGeom>
              <a:noFill/>
              <a:ln w="9525">
                <a:noFill/>
                <a:miter lim="800000"/>
                <a:headEnd/>
                <a:tailEnd/>
              </a:ln>
            </p:spPr>
          </p:pic>
        </p:grpSp>
        <p:pic>
          <p:nvPicPr>
            <p:cNvPr id="15" name="图片 52"/>
            <p:cNvPicPr>
              <a:picLocks noChangeAspect="1"/>
            </p:cNvPicPr>
            <p:nvPr/>
          </p:nvPicPr>
          <p:blipFill>
            <a:blip r:embed="rId4" cstate="print"/>
            <a:srcRect/>
            <a:stretch>
              <a:fillRect/>
            </a:stretch>
          </p:blipFill>
          <p:spPr bwMode="auto">
            <a:xfrm>
              <a:off x="1068" y="2865"/>
              <a:ext cx="4562" cy="2178"/>
            </a:xfrm>
            <a:prstGeom prst="rect">
              <a:avLst/>
            </a:prstGeom>
            <a:noFill/>
            <a:ln w="9525">
              <a:noFill/>
              <a:miter lim="800000"/>
              <a:headEnd/>
              <a:tailEnd/>
            </a:ln>
          </p:spPr>
        </p:pic>
        <p:grpSp>
          <p:nvGrpSpPr>
            <p:cNvPr id="16" name="组 43"/>
            <p:cNvGrpSpPr/>
            <p:nvPr/>
          </p:nvGrpSpPr>
          <p:grpSpPr bwMode="auto">
            <a:xfrm>
              <a:off x="2568" y="6228"/>
              <a:ext cx="1380" cy="555"/>
              <a:chOff x="769698" y="796148"/>
              <a:chExt cx="954424" cy="389186"/>
            </a:xfrm>
          </p:grpSpPr>
          <p:sp>
            <p:nvSpPr>
              <p:cNvPr id="22" name="圆角矩形 21"/>
              <p:cNvSpPr/>
              <p:nvPr/>
            </p:nvSpPr>
            <p:spPr>
              <a:xfrm>
                <a:off x="769698" y="796148"/>
                <a:ext cx="954424" cy="389186"/>
              </a:xfrm>
              <a:prstGeom prst="roundRect">
                <a:avLst/>
              </a:prstGeom>
              <a:solidFill>
                <a:sysClr val="window" lastClr="FFFFFF"/>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kumimoji="1" lang="zh-CN" altLang="en-US" kern="0">
                  <a:solidFill>
                    <a:sysClr val="window" lastClr="FFFFFF"/>
                  </a:solidFill>
                  <a:latin typeface="Calibri" panose="020F0502020204030204"/>
                  <a:ea typeface="宋体" panose="02010600030101010101" pitchFamily="2" charset="-122"/>
                  <a:sym typeface="Calibri" panose="020F0502020204030204"/>
                </a:endParaRPr>
              </a:p>
            </p:txBody>
          </p:sp>
          <p:pic>
            <p:nvPicPr>
              <p:cNvPr id="23" name="图片 45"/>
              <p:cNvPicPr>
                <a:picLocks noChangeAspect="1"/>
              </p:cNvPicPr>
              <p:nvPr/>
            </p:nvPicPr>
            <p:blipFill>
              <a:blip r:embed="rId5" cstate="print"/>
              <a:srcRect/>
              <a:stretch>
                <a:fillRect/>
              </a:stretch>
            </p:blipFill>
            <p:spPr bwMode="auto">
              <a:xfrm>
                <a:off x="894772" y="818555"/>
                <a:ext cx="667712" cy="360564"/>
              </a:xfrm>
              <a:prstGeom prst="rect">
                <a:avLst/>
              </a:prstGeom>
              <a:noFill/>
              <a:ln w="9525">
                <a:noFill/>
                <a:miter lim="800000"/>
                <a:headEnd/>
                <a:tailEnd/>
              </a:ln>
            </p:spPr>
          </p:pic>
        </p:grpSp>
        <p:grpSp>
          <p:nvGrpSpPr>
            <p:cNvPr id="17" name="组 46"/>
            <p:cNvGrpSpPr/>
            <p:nvPr/>
          </p:nvGrpSpPr>
          <p:grpSpPr bwMode="auto">
            <a:xfrm>
              <a:off x="4295" y="6218"/>
              <a:ext cx="1335" cy="565"/>
              <a:chOff x="1922705" y="810858"/>
              <a:chExt cx="954424" cy="389186"/>
            </a:xfrm>
          </p:grpSpPr>
          <p:sp>
            <p:nvSpPr>
              <p:cNvPr id="20" name="圆角矩形 19"/>
              <p:cNvSpPr/>
              <p:nvPr/>
            </p:nvSpPr>
            <p:spPr>
              <a:xfrm>
                <a:off x="1922705" y="810858"/>
                <a:ext cx="954424" cy="389186"/>
              </a:xfrm>
              <a:prstGeom prst="roundRect">
                <a:avLst/>
              </a:prstGeom>
              <a:solidFill>
                <a:sysClr val="window" lastClr="FFFFFF"/>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kumimoji="1" lang="zh-CN" altLang="en-US" kern="0">
                  <a:solidFill>
                    <a:sysClr val="window" lastClr="FFFFFF"/>
                  </a:solidFill>
                  <a:latin typeface="Calibri" panose="020F0502020204030204"/>
                  <a:ea typeface="宋体" panose="02010600030101010101" pitchFamily="2" charset="-122"/>
                  <a:sym typeface="Calibri" panose="020F0502020204030204"/>
                </a:endParaRPr>
              </a:p>
            </p:txBody>
          </p:sp>
          <p:pic>
            <p:nvPicPr>
              <p:cNvPr id="21" name="图片 48"/>
              <p:cNvPicPr>
                <a:picLocks noChangeAspect="1"/>
              </p:cNvPicPr>
              <p:nvPr/>
            </p:nvPicPr>
            <p:blipFill>
              <a:blip r:embed="rId6" cstate="print"/>
              <a:srcRect t="16135" r="60957" b="12296"/>
              <a:stretch>
                <a:fillRect/>
              </a:stretch>
            </p:blipFill>
            <p:spPr bwMode="auto">
              <a:xfrm>
                <a:off x="2144761" y="820770"/>
                <a:ext cx="526087" cy="372262"/>
              </a:xfrm>
              <a:prstGeom prst="rect">
                <a:avLst/>
              </a:prstGeom>
              <a:noFill/>
              <a:ln w="9525">
                <a:noFill/>
                <a:miter lim="800000"/>
                <a:headEnd/>
                <a:tailEnd/>
              </a:ln>
            </p:spPr>
          </p:pic>
        </p:grpSp>
        <p:pic>
          <p:nvPicPr>
            <p:cNvPr id="18" name="图片 54"/>
            <p:cNvPicPr>
              <a:picLocks noChangeAspect="1"/>
            </p:cNvPicPr>
            <p:nvPr/>
          </p:nvPicPr>
          <p:blipFill>
            <a:blip r:embed="rId7" cstate="print"/>
            <a:srcRect/>
            <a:stretch>
              <a:fillRect/>
            </a:stretch>
          </p:blipFill>
          <p:spPr bwMode="auto">
            <a:xfrm>
              <a:off x="3825" y="5043"/>
              <a:ext cx="1805" cy="1015"/>
            </a:xfrm>
            <a:prstGeom prst="rect">
              <a:avLst/>
            </a:prstGeom>
            <a:noFill/>
            <a:ln w="9525">
              <a:noFill/>
              <a:miter lim="800000"/>
              <a:headEnd/>
              <a:tailEnd/>
            </a:ln>
          </p:spPr>
        </p:pic>
        <p:pic>
          <p:nvPicPr>
            <p:cNvPr id="19" name="图片 53"/>
            <p:cNvPicPr>
              <a:picLocks noChangeAspect="1"/>
            </p:cNvPicPr>
            <p:nvPr/>
          </p:nvPicPr>
          <p:blipFill>
            <a:blip r:embed="rId8" cstate="print"/>
            <a:srcRect/>
            <a:stretch>
              <a:fillRect/>
            </a:stretch>
          </p:blipFill>
          <p:spPr bwMode="auto">
            <a:xfrm>
              <a:off x="1928" y="5043"/>
              <a:ext cx="1105" cy="982"/>
            </a:xfrm>
            <a:prstGeom prst="rect">
              <a:avLst/>
            </a:prstGeom>
            <a:noFill/>
            <a:ln w="9525">
              <a:noFill/>
              <a:miter lim="800000"/>
              <a:headEnd/>
              <a:tailEnd/>
            </a:ln>
          </p:spPr>
        </p:pic>
      </p:grpSp>
    </p:spTree>
    <p:extLst>
      <p:ext uri="{BB962C8B-B14F-4D97-AF65-F5344CB8AC3E}">
        <p14:creationId xmlns:p14="http://schemas.microsoft.com/office/powerpoint/2010/main" val="2583868120"/>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管理   </a:t>
            </a:r>
            <a:r>
              <a:rPr lang="zh-CN" altLang="en-US" sz="1600" dirty="0" smtClean="0">
                <a:solidFill>
                  <a:srgbClr val="C00000"/>
                </a:solidFill>
                <a:latin typeface="+mn-lt"/>
                <a:ea typeface="+mn-ea"/>
                <a:cs typeface="+mn-ea"/>
                <a:sym typeface="+mn-lt"/>
              </a:rPr>
              <a:t>能耗管理</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29" name="圆角矩形 28"/>
          <p:cNvSpPr/>
          <p:nvPr/>
        </p:nvSpPr>
        <p:spPr>
          <a:xfrm>
            <a:off x="548248" y="1977777"/>
            <a:ext cx="2298700" cy="331788"/>
          </a:xfrm>
          <a:prstGeom prst="roundRect">
            <a:avLst/>
          </a:prstGeom>
          <a:solidFill>
            <a:srgbClr val="E46C0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a:r>
              <a:rPr kumimoji="1" lang="zh-CN" altLang="en-US" sz="1400" b="1" dirty="0" smtClean="0">
                <a:solidFill>
                  <a:srgbClr val="FFFFFF"/>
                </a:solidFill>
                <a:latin typeface="微软雅黑" panose="020B0503020204020204" charset="-122"/>
                <a:ea typeface="微软雅黑" panose="020B0503020204020204" charset="-122"/>
              </a:rPr>
              <a:t>数据采集</a:t>
            </a:r>
            <a:r>
              <a:rPr kumimoji="1" lang="en-US" altLang="zh-CN" sz="1400" b="1" dirty="0" smtClean="0">
                <a:solidFill>
                  <a:srgbClr val="FFFFFF"/>
                </a:solidFill>
                <a:latin typeface="微软雅黑" panose="020B0503020204020204" charset="-122"/>
                <a:ea typeface="微软雅黑" panose="020B0503020204020204" charset="-122"/>
              </a:rPr>
              <a:t>/</a:t>
            </a:r>
            <a:r>
              <a:rPr kumimoji="1" lang="zh-CN" altLang="en-US" sz="1400" b="1" dirty="0" smtClean="0">
                <a:solidFill>
                  <a:srgbClr val="FFFFFF"/>
                </a:solidFill>
                <a:latin typeface="微软雅黑" panose="020B0503020204020204" charset="-122"/>
                <a:ea typeface="微软雅黑" panose="020B0503020204020204" charset="-122"/>
              </a:rPr>
              <a:t>分析</a:t>
            </a:r>
            <a:endParaRPr kumimoji="1" lang="zh-CN" altLang="en-US" sz="1400" b="1" dirty="0">
              <a:solidFill>
                <a:srgbClr val="FFFFFF"/>
              </a:solidFill>
              <a:latin typeface="微软雅黑" panose="020B0503020204020204" charset="-122"/>
              <a:ea typeface="微软雅黑" panose="020B0503020204020204" charset="-122"/>
            </a:endParaRPr>
          </a:p>
        </p:txBody>
      </p:sp>
      <p:sp>
        <p:nvSpPr>
          <p:cNvPr id="30" name="矩形 29"/>
          <p:cNvSpPr/>
          <p:nvPr/>
        </p:nvSpPr>
        <p:spPr>
          <a:xfrm>
            <a:off x="548248" y="2455615"/>
            <a:ext cx="2298700" cy="2217737"/>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marL="214630" indent="-214630" defTabSz="914400" fontAlgn="auto">
              <a:lnSpc>
                <a:spcPct val="150000"/>
              </a:lnSpc>
              <a:spcBef>
                <a:spcPts val="0"/>
              </a:spcBef>
              <a:spcAft>
                <a:spcPts val="0"/>
              </a:spcAft>
              <a:buFont typeface="Wingdings" panose="05000000000000000000" pitchFamily="2" charset="2"/>
              <a:buChar char="l"/>
              <a:defRPr/>
            </a:pPr>
            <a:endParaRPr lang="zh-CN" altLang="en-US" sz="1400" kern="0" dirty="0">
              <a:solidFill>
                <a:sysClr val="window" lastClr="FFFFFF"/>
              </a:solidFill>
              <a:latin typeface="FrutigerNext LT Regular" pitchFamily="34" charset="0"/>
              <a:ea typeface="微软雅黑" panose="020B0503020204020204" charset="-122"/>
              <a:sym typeface="Calibri" panose="020F0502020204030204"/>
            </a:endParaRPr>
          </a:p>
        </p:txBody>
      </p:sp>
      <p:sp>
        <p:nvSpPr>
          <p:cNvPr id="31" name="圆角矩形 30"/>
          <p:cNvSpPr/>
          <p:nvPr/>
        </p:nvSpPr>
        <p:spPr bwMode="auto">
          <a:xfrm>
            <a:off x="548248" y="2706440"/>
            <a:ext cx="2230150" cy="958850"/>
          </a:xfrm>
          <a:prstGeom prst="roundRect">
            <a:avLst/>
          </a:prstGeom>
          <a:noFill/>
          <a:ln w="9525" cap="flat" cmpd="sng" algn="ctr">
            <a:noFill/>
            <a:prstDash val="solid"/>
            <a:round/>
            <a:headEnd type="none" w="med" len="med"/>
            <a:tailEnd type="none" w="med" len="med"/>
          </a:ln>
          <a:effectLst/>
        </p:spPr>
        <p:txBody>
          <a:bodyPr lIns="68580" tIns="34290" rIns="68580" bIns="34290"/>
          <a:lstStyle/>
          <a:p>
            <a:pPr marL="171450" indent="-171450" algn="just" defTabSz="755650">
              <a:lnSpc>
                <a:spcPct val="150000"/>
              </a:lnSpc>
              <a:spcAft>
                <a:spcPts val="1200"/>
              </a:spcAft>
              <a:buFont typeface="Wingdings" panose="05000000000000000000" pitchFamily="2" charset="2"/>
              <a:buChar char="n"/>
            </a:pPr>
            <a:r>
              <a:rPr lang="zh-CN" altLang="en-US" sz="1400" dirty="0">
                <a:solidFill>
                  <a:srgbClr val="404040"/>
                </a:solidFill>
                <a:latin typeface="微软雅黑" panose="020B0503020204020204" charset="-122"/>
                <a:ea typeface="微软雅黑" panose="020B0503020204020204" charset="-122"/>
              </a:rPr>
              <a:t>对校园内的水、电、气、热、空调等能耗数据进行分类</a:t>
            </a:r>
            <a:r>
              <a:rPr lang="en-US" altLang="zh-CN" sz="1400" dirty="0">
                <a:solidFill>
                  <a:srgbClr val="404040"/>
                </a:solidFill>
                <a:latin typeface="微软雅黑" panose="020B0503020204020204" charset="-122"/>
                <a:ea typeface="微软雅黑" panose="020B0503020204020204" charset="-122"/>
              </a:rPr>
              <a:t>/</a:t>
            </a:r>
            <a:r>
              <a:rPr lang="zh-CN" altLang="en-US" sz="1400" dirty="0">
                <a:solidFill>
                  <a:srgbClr val="404040"/>
                </a:solidFill>
                <a:latin typeface="微软雅黑" panose="020B0503020204020204" charset="-122"/>
                <a:ea typeface="微软雅黑" panose="020B0503020204020204" charset="-122"/>
              </a:rPr>
              <a:t>分项采集和统计分析</a:t>
            </a:r>
          </a:p>
        </p:txBody>
      </p:sp>
      <p:sp>
        <p:nvSpPr>
          <p:cNvPr id="32" name="圆角矩形 31"/>
          <p:cNvSpPr/>
          <p:nvPr/>
        </p:nvSpPr>
        <p:spPr>
          <a:xfrm>
            <a:off x="3098791" y="1984127"/>
            <a:ext cx="2298700" cy="331788"/>
          </a:xfrm>
          <a:prstGeom prst="roundRect">
            <a:avLst/>
          </a:prstGeom>
          <a:solidFill>
            <a:srgbClr val="E46C0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a:r>
              <a:rPr kumimoji="1" lang="zh-CN" altLang="en-US" sz="1400" b="1" dirty="0" smtClean="0">
                <a:solidFill>
                  <a:srgbClr val="FFFFFF"/>
                </a:solidFill>
                <a:latin typeface="微软雅黑" panose="020B0503020204020204" charset="-122"/>
                <a:ea typeface="微软雅黑" panose="020B0503020204020204" charset="-122"/>
              </a:rPr>
              <a:t>能耗曲线</a:t>
            </a:r>
            <a:endParaRPr kumimoji="1" lang="zh-CN" altLang="en-US" sz="1400" b="1" dirty="0">
              <a:solidFill>
                <a:srgbClr val="FFFFFF"/>
              </a:solidFill>
              <a:latin typeface="微软雅黑" panose="020B0503020204020204" charset="-122"/>
              <a:ea typeface="微软雅黑" panose="020B0503020204020204" charset="-122"/>
            </a:endParaRPr>
          </a:p>
        </p:txBody>
      </p:sp>
      <p:sp>
        <p:nvSpPr>
          <p:cNvPr id="33" name="矩形 32"/>
          <p:cNvSpPr/>
          <p:nvPr/>
        </p:nvSpPr>
        <p:spPr>
          <a:xfrm>
            <a:off x="3098791" y="2461965"/>
            <a:ext cx="2298700" cy="2217737"/>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marL="214630" indent="-214630" defTabSz="914400" fontAlgn="auto">
              <a:lnSpc>
                <a:spcPct val="150000"/>
              </a:lnSpc>
              <a:spcBef>
                <a:spcPts val="0"/>
              </a:spcBef>
              <a:spcAft>
                <a:spcPts val="0"/>
              </a:spcAft>
              <a:buFont typeface="Wingdings" panose="05000000000000000000" pitchFamily="2" charset="2"/>
              <a:buChar char="l"/>
              <a:defRPr/>
            </a:pPr>
            <a:endParaRPr lang="zh-CN" altLang="en-US" sz="1400" kern="0" dirty="0">
              <a:solidFill>
                <a:sysClr val="window" lastClr="FFFFFF"/>
              </a:solidFill>
              <a:latin typeface="FrutigerNext LT Regular" pitchFamily="34" charset="0"/>
              <a:ea typeface="微软雅黑" panose="020B0503020204020204" charset="-122"/>
              <a:sym typeface="Calibri" panose="020F0502020204030204"/>
            </a:endParaRPr>
          </a:p>
        </p:txBody>
      </p:sp>
      <p:sp>
        <p:nvSpPr>
          <p:cNvPr id="34" name="圆角矩形 33"/>
          <p:cNvSpPr/>
          <p:nvPr/>
        </p:nvSpPr>
        <p:spPr bwMode="auto">
          <a:xfrm>
            <a:off x="3098791" y="2712790"/>
            <a:ext cx="2230150" cy="958850"/>
          </a:xfrm>
          <a:prstGeom prst="roundRect">
            <a:avLst/>
          </a:prstGeom>
          <a:noFill/>
          <a:ln w="9525" cap="flat" cmpd="sng" algn="ctr">
            <a:noFill/>
            <a:prstDash val="solid"/>
            <a:round/>
            <a:headEnd type="none" w="med" len="med"/>
            <a:tailEnd type="none" w="med" len="med"/>
          </a:ln>
          <a:effectLst/>
        </p:spPr>
        <p:txBody>
          <a:bodyPr lIns="68580" tIns="34290" rIns="68580" bIns="34290"/>
          <a:lstStyle/>
          <a:p>
            <a:pPr marL="171450" indent="-171450" algn="just" defTabSz="755650">
              <a:lnSpc>
                <a:spcPct val="150000"/>
              </a:lnSpc>
              <a:spcAft>
                <a:spcPts val="1200"/>
              </a:spcAft>
              <a:buFont typeface="Wingdings" panose="05000000000000000000" pitchFamily="2" charset="2"/>
              <a:buChar char="n"/>
            </a:pPr>
            <a:r>
              <a:rPr lang="zh-CN" altLang="en-US" sz="1400" dirty="0" smtClean="0">
                <a:solidFill>
                  <a:srgbClr val="404040"/>
                </a:solidFill>
                <a:latin typeface="微软雅黑" panose="020B0503020204020204" charset="-122"/>
                <a:ea typeface="微软雅黑" panose="020B0503020204020204" charset="-122"/>
              </a:rPr>
              <a:t>形成</a:t>
            </a:r>
            <a:r>
              <a:rPr lang="zh-CN" altLang="en-US" sz="1400" dirty="0">
                <a:solidFill>
                  <a:srgbClr val="404040"/>
                </a:solidFill>
                <a:latin typeface="微软雅黑" panose="020B0503020204020204" charset="-122"/>
                <a:ea typeface="微软雅黑" panose="020B0503020204020204" charset="-122"/>
              </a:rPr>
              <a:t>各个监测单元的年度、月度、每日、每时乃至每分钟的能耗曲线</a:t>
            </a:r>
          </a:p>
        </p:txBody>
      </p:sp>
      <p:pic>
        <p:nvPicPr>
          <p:cNvPr id="174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408" y="1003450"/>
            <a:ext cx="615315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286381"/>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smtClean="0"/>
              <a:t>五</a:t>
            </a:r>
            <a:endParaRPr lang="zh-CN" altLang="en-US" b="1" dirty="0"/>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 name="TextBox 10"/>
          <p:cNvSpPr txBox="1"/>
          <p:nvPr/>
        </p:nvSpPr>
        <p:spPr>
          <a:xfrm>
            <a:off x="7116791" y="2264309"/>
            <a:ext cx="4718649" cy="461665"/>
          </a:xfrm>
          <a:prstGeom prst="rect">
            <a:avLst/>
          </a:prstGeom>
          <a:noFill/>
        </p:spPr>
        <p:txBody>
          <a:bodyPr wrap="square" rtlCol="0">
            <a:spAutoFit/>
          </a:bodyPr>
          <a:lstStyle/>
          <a:p>
            <a:r>
              <a:rPr lang="zh-CN" altLang="en-US" sz="2400" dirty="0">
                <a:solidFill>
                  <a:schemeClr val="bg1">
                    <a:lumMod val="10000"/>
                  </a:schemeClr>
                </a:solidFill>
              </a:rPr>
              <a:t>智慧校园平安校园</a:t>
            </a:r>
            <a:endParaRPr lang="en-US" altLang="zh-CN" sz="2400" dirty="0">
              <a:solidFill>
                <a:schemeClr val="bg1">
                  <a:lumMod val="10000"/>
                </a:schemeClr>
              </a:solidFill>
            </a:endParaRPr>
          </a:p>
        </p:txBody>
      </p:sp>
    </p:spTree>
    <p:extLst>
      <p:ext uri="{BB962C8B-B14F-4D97-AF65-F5344CB8AC3E}">
        <p14:creationId xmlns:p14="http://schemas.microsoft.com/office/powerpoint/2010/main" val="38879096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4381328" cy="523220"/>
          </a:xfrm>
        </p:spPr>
        <p:txBody>
          <a:bodyPr/>
          <a:lstStyle/>
          <a:p>
            <a:r>
              <a:rPr lang="zh-CN" altLang="en-US" dirty="0">
                <a:latin typeface="+mn-lt"/>
                <a:ea typeface="+mn-ea"/>
                <a:cs typeface="+mn-ea"/>
                <a:sym typeface="+mn-lt"/>
              </a:rPr>
              <a:t>平安校园</a:t>
            </a:r>
            <a:r>
              <a:rPr lang="zh-CN" altLang="en-US" dirty="0" smtClean="0">
                <a:latin typeface="+mn-lt"/>
                <a:ea typeface="+mn-ea"/>
                <a:cs typeface="+mn-ea"/>
                <a:sym typeface="+mn-lt"/>
              </a:rPr>
              <a:t>   </a:t>
            </a:r>
            <a:r>
              <a:rPr lang="zh-CN" altLang="en-US" sz="1600" dirty="0" smtClean="0">
                <a:solidFill>
                  <a:srgbClr val="C00000"/>
                </a:solidFill>
                <a:latin typeface="+mn-lt"/>
                <a:ea typeface="+mn-ea"/>
                <a:cs typeface="+mn-ea"/>
                <a:sym typeface="+mn-lt"/>
              </a:rPr>
              <a:t>校园监控全覆盖，平安校园</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5" name="TextBox 4"/>
          <p:cNvSpPr txBox="1"/>
          <p:nvPr/>
        </p:nvSpPr>
        <p:spPr>
          <a:xfrm>
            <a:off x="828135" y="1095555"/>
            <a:ext cx="10248181" cy="1142620"/>
          </a:xfrm>
          <a:prstGeom prst="rect">
            <a:avLst/>
          </a:prstGeom>
          <a:noFill/>
        </p:spPr>
        <p:txBody>
          <a:bodyPr wrap="square" rtlCol="0">
            <a:spAutoFit/>
          </a:bodyPr>
          <a:lstStyle/>
          <a:p>
            <a:pPr>
              <a:lnSpc>
                <a:spcPct val="150000"/>
              </a:lnSpc>
            </a:pPr>
            <a:r>
              <a:rPr lang="zh-CN" altLang="en-US" sz="1600" dirty="0" smtClean="0">
                <a:latin typeface="宋体" panose="02010600030101010101" pitchFamily="2" charset="-122"/>
                <a:ea typeface="宋体" panose="02010600030101010101" pitchFamily="2" charset="-122"/>
              </a:rPr>
              <a:t>发</a:t>
            </a:r>
            <a:r>
              <a:rPr lang="zh-CN" altLang="en-US" sz="1600" dirty="0">
                <a:latin typeface="宋体" panose="02010600030101010101" pitchFamily="2" charset="-122"/>
                <a:ea typeface="宋体" panose="02010600030101010101" pitchFamily="2" charset="-122"/>
              </a:rPr>
              <a:t>改委、交通部等部门联合印发</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关于加强公共安全视频监控建设联网应用工作的若干意见</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要求，基本实现“全域覆盖、全网共享、全时可用、全程可控”的公共安全视频监控建设联网应用，在加强治安防控、优化交通出行、服务城市管理、创新社会治理等方面取得显著</a:t>
            </a:r>
            <a:r>
              <a:rPr lang="zh-CN" altLang="en-US" sz="1600" dirty="0" smtClean="0">
                <a:latin typeface="宋体" panose="02010600030101010101" pitchFamily="2" charset="-122"/>
                <a:ea typeface="宋体" panose="02010600030101010101" pitchFamily="2" charset="-122"/>
              </a:rPr>
              <a:t>成效。</a:t>
            </a:r>
            <a:endParaRPr lang="zh-CN" altLang="en-US" sz="1600"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170" y="2643444"/>
            <a:ext cx="1842218" cy="122737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577" y="2643444"/>
            <a:ext cx="1874808" cy="1227378"/>
          </a:xfrm>
          <a:prstGeom prst="rect">
            <a:avLst/>
          </a:prstGeom>
        </p:spPr>
      </p:pic>
      <p:grpSp>
        <p:nvGrpSpPr>
          <p:cNvPr id="21" name="Group 19"/>
          <p:cNvGrpSpPr/>
          <p:nvPr/>
        </p:nvGrpSpPr>
        <p:grpSpPr bwMode="auto">
          <a:xfrm>
            <a:off x="6019371" y="2938472"/>
            <a:ext cx="5759450" cy="3422650"/>
            <a:chOff x="482" y="664"/>
            <a:chExt cx="4682" cy="2882"/>
          </a:xfrm>
        </p:grpSpPr>
        <p:pic>
          <p:nvPicPr>
            <p:cNvPr id="22" name="Picture 7"/>
            <p:cNvPicPr>
              <a:picLocks noChangeAspect="1" noChangeArrowheads="1"/>
            </p:cNvPicPr>
            <p:nvPr/>
          </p:nvPicPr>
          <p:blipFill>
            <a:blip r:embed="rId5"/>
            <a:srcRect/>
            <a:stretch>
              <a:fillRect/>
            </a:stretch>
          </p:blipFill>
          <p:spPr bwMode="gray">
            <a:xfrm>
              <a:off x="503" y="1046"/>
              <a:ext cx="1559" cy="882"/>
            </a:xfrm>
            <a:prstGeom prst="rect">
              <a:avLst/>
            </a:prstGeom>
            <a:noFill/>
            <a:ln w="25400" algn="ctr">
              <a:noFill/>
              <a:miter lim="800000"/>
              <a:headEnd/>
              <a:tailEnd/>
            </a:ln>
          </p:spPr>
        </p:pic>
        <p:pic>
          <p:nvPicPr>
            <p:cNvPr id="23" name="Picture 8"/>
            <p:cNvPicPr>
              <a:picLocks noChangeAspect="1" noChangeArrowheads="1"/>
            </p:cNvPicPr>
            <p:nvPr/>
          </p:nvPicPr>
          <p:blipFill>
            <a:blip r:embed="rId6"/>
            <a:srcRect/>
            <a:stretch>
              <a:fillRect/>
            </a:stretch>
          </p:blipFill>
          <p:spPr bwMode="gray">
            <a:xfrm>
              <a:off x="482" y="2484"/>
              <a:ext cx="1558" cy="911"/>
            </a:xfrm>
            <a:prstGeom prst="rect">
              <a:avLst/>
            </a:prstGeom>
            <a:noFill/>
            <a:ln w="25400" algn="ctr">
              <a:noFill/>
              <a:miter lim="800000"/>
              <a:headEnd/>
              <a:tailEnd/>
            </a:ln>
          </p:spPr>
        </p:pic>
        <p:pic>
          <p:nvPicPr>
            <p:cNvPr id="24" name="Picture 9"/>
            <p:cNvPicPr>
              <a:picLocks noChangeAspect="1" noChangeArrowheads="1"/>
            </p:cNvPicPr>
            <p:nvPr/>
          </p:nvPicPr>
          <p:blipFill>
            <a:blip r:embed="rId7"/>
            <a:srcRect/>
            <a:stretch>
              <a:fillRect/>
            </a:stretch>
          </p:blipFill>
          <p:spPr bwMode="gray">
            <a:xfrm>
              <a:off x="4054" y="2934"/>
              <a:ext cx="1110" cy="612"/>
            </a:xfrm>
            <a:prstGeom prst="rect">
              <a:avLst/>
            </a:prstGeom>
            <a:noFill/>
            <a:ln w="25400" algn="ctr">
              <a:noFill/>
              <a:miter lim="800000"/>
              <a:headEnd/>
              <a:tailEnd/>
            </a:ln>
          </p:spPr>
        </p:pic>
        <p:pic>
          <p:nvPicPr>
            <p:cNvPr id="25" name="Picture 10"/>
            <p:cNvPicPr>
              <a:picLocks noChangeAspect="1" noChangeArrowheads="1"/>
            </p:cNvPicPr>
            <p:nvPr/>
          </p:nvPicPr>
          <p:blipFill>
            <a:blip r:embed="rId8"/>
            <a:srcRect/>
            <a:stretch>
              <a:fillRect/>
            </a:stretch>
          </p:blipFill>
          <p:spPr bwMode="gray">
            <a:xfrm>
              <a:off x="4011" y="664"/>
              <a:ext cx="1116" cy="648"/>
            </a:xfrm>
            <a:prstGeom prst="rect">
              <a:avLst/>
            </a:prstGeom>
            <a:noFill/>
            <a:ln w="25400" algn="ctr">
              <a:noFill/>
              <a:miter lim="800000"/>
              <a:headEnd/>
              <a:tailEnd/>
            </a:ln>
          </p:spPr>
        </p:pic>
        <p:pic>
          <p:nvPicPr>
            <p:cNvPr id="26" name="Picture 11"/>
            <p:cNvPicPr>
              <a:picLocks noChangeAspect="1" noChangeArrowheads="1"/>
            </p:cNvPicPr>
            <p:nvPr/>
          </p:nvPicPr>
          <p:blipFill>
            <a:blip r:embed="rId9"/>
            <a:srcRect t="22537"/>
            <a:stretch>
              <a:fillRect/>
            </a:stretch>
          </p:blipFill>
          <p:spPr bwMode="gray">
            <a:xfrm>
              <a:off x="4048" y="1866"/>
              <a:ext cx="1028" cy="519"/>
            </a:xfrm>
            <a:prstGeom prst="rect">
              <a:avLst/>
            </a:prstGeom>
            <a:noFill/>
            <a:ln w="25400" algn="ctr">
              <a:noFill/>
              <a:miter lim="800000"/>
              <a:headEnd/>
              <a:tailEnd/>
            </a:ln>
          </p:spPr>
        </p:pic>
        <p:pic>
          <p:nvPicPr>
            <p:cNvPr id="27" name="Picture 13" descr="xin"/>
            <p:cNvPicPr>
              <a:picLocks noChangeAspect="1" noChangeArrowheads="1"/>
            </p:cNvPicPr>
            <p:nvPr/>
          </p:nvPicPr>
          <p:blipFill>
            <a:blip r:embed="rId10"/>
            <a:srcRect b="17484"/>
            <a:stretch>
              <a:fillRect/>
            </a:stretch>
          </p:blipFill>
          <p:spPr bwMode="auto">
            <a:xfrm>
              <a:off x="2612" y="1858"/>
              <a:ext cx="851" cy="741"/>
            </a:xfrm>
            <a:prstGeom prst="rect">
              <a:avLst/>
            </a:prstGeom>
            <a:noFill/>
            <a:ln w="9525">
              <a:noFill/>
              <a:miter lim="800000"/>
              <a:headEnd/>
              <a:tailEnd/>
            </a:ln>
          </p:spPr>
        </p:pic>
        <p:sp>
          <p:nvSpPr>
            <p:cNvPr id="28" name="AutoShape 14"/>
            <p:cNvSpPr>
              <a:spLocks noChangeArrowheads="1"/>
            </p:cNvSpPr>
            <p:nvPr/>
          </p:nvSpPr>
          <p:spPr bwMode="gray">
            <a:xfrm rot="1111761">
              <a:off x="2142" y="1796"/>
              <a:ext cx="422" cy="261"/>
            </a:xfrm>
            <a:custGeom>
              <a:avLst/>
              <a:gdLst>
                <a:gd name="T0" fmla="*/ 317 w 21600"/>
                <a:gd name="T1" fmla="*/ 0 h 21600"/>
                <a:gd name="T2" fmla="*/ 0 w 21600"/>
                <a:gd name="T3" fmla="*/ 131 h 21600"/>
                <a:gd name="T4" fmla="*/ 317 w 21600"/>
                <a:gd name="T5" fmla="*/ 261 h 21600"/>
                <a:gd name="T6" fmla="*/ 423 w 21600"/>
                <a:gd name="T7" fmla="*/ 131 h 21600"/>
                <a:gd name="T8" fmla="*/ 17694720 60000 65536"/>
                <a:gd name="T9" fmla="*/ 11796480 60000 65536"/>
                <a:gd name="T10" fmla="*/ 5898240 60000 65536"/>
                <a:gd name="T11" fmla="*/ 0 60000 65536"/>
                <a:gd name="T12" fmla="*/ 3370 w 21600"/>
                <a:gd name="T13" fmla="*/ 5379 h 21600"/>
                <a:gd name="T14" fmla="*/ 18894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bg1"/>
                </a:gs>
              </a:gsLst>
              <a:lin ang="5400000" scaled="1"/>
            </a:gradFill>
            <a:ln w="25400" algn="ctr">
              <a:solidFill>
                <a:schemeClr val="tx1"/>
              </a:solidFill>
              <a:miter lim="800000"/>
            </a:ln>
            <a:effectLst>
              <a:outerShdw algn="ctr" rotWithShape="0">
                <a:schemeClr val="bg2">
                  <a:alpha val="50000"/>
                </a:schemeClr>
              </a:outerShdw>
            </a:effectLst>
          </p:spPr>
          <p:txBody>
            <a:bodyPr wrap="none" anchor="ctr"/>
            <a:lstStyle/>
            <a:p>
              <a:pPr>
                <a:defRPr/>
              </a:pPr>
              <a:endParaRPr lang="zh-CN" altLang="en-US"/>
            </a:p>
          </p:txBody>
        </p:sp>
        <p:sp>
          <p:nvSpPr>
            <p:cNvPr id="29" name="AutoShape 15"/>
            <p:cNvSpPr>
              <a:spLocks noChangeArrowheads="1"/>
            </p:cNvSpPr>
            <p:nvPr/>
          </p:nvSpPr>
          <p:spPr bwMode="gray">
            <a:xfrm rot="-1243630">
              <a:off x="2135" y="2403"/>
              <a:ext cx="423" cy="261"/>
            </a:xfrm>
            <a:custGeom>
              <a:avLst/>
              <a:gdLst>
                <a:gd name="T0" fmla="*/ 317 w 21600"/>
                <a:gd name="T1" fmla="*/ 0 h 21600"/>
                <a:gd name="T2" fmla="*/ 0 w 21600"/>
                <a:gd name="T3" fmla="*/ 131 h 21600"/>
                <a:gd name="T4" fmla="*/ 317 w 21600"/>
                <a:gd name="T5" fmla="*/ 261 h 21600"/>
                <a:gd name="T6" fmla="*/ 423 w 21600"/>
                <a:gd name="T7" fmla="*/ 131 h 21600"/>
                <a:gd name="T8" fmla="*/ 17694720 60000 65536"/>
                <a:gd name="T9" fmla="*/ 11796480 60000 65536"/>
                <a:gd name="T10" fmla="*/ 5898240 60000 65536"/>
                <a:gd name="T11" fmla="*/ 0 60000 65536"/>
                <a:gd name="T12" fmla="*/ 3370 w 21600"/>
                <a:gd name="T13" fmla="*/ 5379 h 21600"/>
                <a:gd name="T14" fmla="*/ 18894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bg1"/>
                </a:gs>
              </a:gsLst>
              <a:lin ang="5400000" scaled="1"/>
            </a:gradFill>
            <a:ln w="25400" algn="ctr">
              <a:solidFill>
                <a:schemeClr val="tx1"/>
              </a:solidFill>
              <a:miter lim="800000"/>
            </a:ln>
            <a:effectLst>
              <a:outerShdw algn="ctr" rotWithShape="0">
                <a:schemeClr val="bg2">
                  <a:alpha val="50000"/>
                </a:schemeClr>
              </a:outerShdw>
            </a:effectLst>
          </p:spPr>
          <p:txBody>
            <a:bodyPr wrap="none" anchor="ctr"/>
            <a:lstStyle/>
            <a:p>
              <a:pPr>
                <a:defRPr/>
              </a:pPr>
              <a:endParaRPr lang="zh-CN" altLang="en-US"/>
            </a:p>
          </p:txBody>
        </p:sp>
        <p:sp>
          <p:nvSpPr>
            <p:cNvPr id="30" name="AutoShape 16"/>
            <p:cNvSpPr>
              <a:spLocks noChangeArrowheads="1"/>
            </p:cNvSpPr>
            <p:nvPr/>
          </p:nvSpPr>
          <p:spPr bwMode="gray">
            <a:xfrm rot="8111928">
              <a:off x="3308" y="1348"/>
              <a:ext cx="778" cy="261"/>
            </a:xfrm>
            <a:custGeom>
              <a:avLst/>
              <a:gdLst>
                <a:gd name="T0" fmla="*/ 584 w 21600"/>
                <a:gd name="T1" fmla="*/ 0 h 21600"/>
                <a:gd name="T2" fmla="*/ 0 w 21600"/>
                <a:gd name="T3" fmla="*/ 131 h 21600"/>
                <a:gd name="T4" fmla="*/ 584 w 21600"/>
                <a:gd name="T5" fmla="*/ 261 h 21600"/>
                <a:gd name="T6" fmla="*/ 779 w 21600"/>
                <a:gd name="T7" fmla="*/ 131 h 21600"/>
                <a:gd name="T8" fmla="*/ 17694720 60000 65536"/>
                <a:gd name="T9" fmla="*/ 11796480 60000 65536"/>
                <a:gd name="T10" fmla="*/ 5898240 60000 65536"/>
                <a:gd name="T11" fmla="*/ 0 60000 65536"/>
                <a:gd name="T12" fmla="*/ 3383 w 21600"/>
                <a:gd name="T13" fmla="*/ 5379 h 21600"/>
                <a:gd name="T14" fmla="*/ 18910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bg1"/>
                </a:gs>
              </a:gsLst>
              <a:lin ang="5400000" scaled="1"/>
            </a:gradFill>
            <a:ln w="25400" algn="ctr">
              <a:solidFill>
                <a:schemeClr val="tx1"/>
              </a:solidFill>
              <a:miter lim="800000"/>
            </a:ln>
            <a:effectLst>
              <a:outerShdw algn="ctr" rotWithShape="0">
                <a:schemeClr val="bg2">
                  <a:alpha val="50000"/>
                </a:schemeClr>
              </a:outerShdw>
            </a:effectLst>
          </p:spPr>
          <p:txBody>
            <a:bodyPr wrap="none" anchor="ctr"/>
            <a:lstStyle/>
            <a:p>
              <a:pPr>
                <a:defRPr/>
              </a:pPr>
              <a:endParaRPr lang="zh-CN" altLang="en-US"/>
            </a:p>
          </p:txBody>
        </p:sp>
        <p:sp>
          <p:nvSpPr>
            <p:cNvPr id="31" name="AutoShape 17"/>
            <p:cNvSpPr>
              <a:spLocks noChangeArrowheads="1"/>
            </p:cNvSpPr>
            <p:nvPr/>
          </p:nvSpPr>
          <p:spPr bwMode="gray">
            <a:xfrm rot="-8384764">
              <a:off x="3337" y="2660"/>
              <a:ext cx="778" cy="261"/>
            </a:xfrm>
            <a:custGeom>
              <a:avLst/>
              <a:gdLst>
                <a:gd name="T0" fmla="*/ 584 w 21600"/>
                <a:gd name="T1" fmla="*/ 0 h 21600"/>
                <a:gd name="T2" fmla="*/ 0 w 21600"/>
                <a:gd name="T3" fmla="*/ 131 h 21600"/>
                <a:gd name="T4" fmla="*/ 584 w 21600"/>
                <a:gd name="T5" fmla="*/ 261 h 21600"/>
                <a:gd name="T6" fmla="*/ 779 w 21600"/>
                <a:gd name="T7" fmla="*/ 131 h 21600"/>
                <a:gd name="T8" fmla="*/ 17694720 60000 65536"/>
                <a:gd name="T9" fmla="*/ 11796480 60000 65536"/>
                <a:gd name="T10" fmla="*/ 5898240 60000 65536"/>
                <a:gd name="T11" fmla="*/ 0 60000 65536"/>
                <a:gd name="T12" fmla="*/ 3383 w 21600"/>
                <a:gd name="T13" fmla="*/ 5379 h 21600"/>
                <a:gd name="T14" fmla="*/ 18910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bg1"/>
                </a:gs>
              </a:gsLst>
              <a:lin ang="5400000" scaled="1"/>
            </a:gradFill>
            <a:ln w="25400" algn="ctr">
              <a:solidFill>
                <a:schemeClr val="tx1"/>
              </a:solidFill>
              <a:miter lim="800000"/>
            </a:ln>
            <a:effectLst>
              <a:outerShdw algn="ctr" rotWithShape="0">
                <a:schemeClr val="bg2">
                  <a:alpha val="50000"/>
                </a:schemeClr>
              </a:outerShdw>
            </a:effectLst>
          </p:spPr>
          <p:txBody>
            <a:bodyPr wrap="none" anchor="ctr"/>
            <a:lstStyle/>
            <a:p>
              <a:pPr>
                <a:defRPr/>
              </a:pPr>
              <a:endParaRPr lang="zh-CN" altLang="en-US"/>
            </a:p>
          </p:txBody>
        </p:sp>
        <p:sp>
          <p:nvSpPr>
            <p:cNvPr id="32" name="AutoShape 18"/>
            <p:cNvSpPr>
              <a:spLocks noChangeArrowheads="1"/>
            </p:cNvSpPr>
            <p:nvPr/>
          </p:nvSpPr>
          <p:spPr bwMode="gray">
            <a:xfrm rot="10800000">
              <a:off x="3522" y="2019"/>
              <a:ext cx="422" cy="262"/>
            </a:xfrm>
            <a:custGeom>
              <a:avLst/>
              <a:gdLst>
                <a:gd name="T0" fmla="*/ 317 w 21600"/>
                <a:gd name="T1" fmla="*/ 0 h 21600"/>
                <a:gd name="T2" fmla="*/ 0 w 21600"/>
                <a:gd name="T3" fmla="*/ 131 h 21600"/>
                <a:gd name="T4" fmla="*/ 317 w 21600"/>
                <a:gd name="T5" fmla="*/ 261 h 21600"/>
                <a:gd name="T6" fmla="*/ 423 w 21600"/>
                <a:gd name="T7" fmla="*/ 131 h 21600"/>
                <a:gd name="T8" fmla="*/ 17694720 60000 65536"/>
                <a:gd name="T9" fmla="*/ 11796480 60000 65536"/>
                <a:gd name="T10" fmla="*/ 5898240 60000 65536"/>
                <a:gd name="T11" fmla="*/ 0 60000 65536"/>
                <a:gd name="T12" fmla="*/ 3370 w 21600"/>
                <a:gd name="T13" fmla="*/ 5379 h 21600"/>
                <a:gd name="T14" fmla="*/ 18894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bg1"/>
                </a:gs>
              </a:gsLst>
              <a:lin ang="5400000" scaled="1"/>
            </a:gradFill>
            <a:ln w="25400" algn="ctr">
              <a:solidFill>
                <a:schemeClr val="tx1"/>
              </a:solidFill>
              <a:miter lim="800000"/>
            </a:ln>
            <a:effectLst>
              <a:outerShdw algn="ctr" rotWithShape="0">
                <a:schemeClr val="bg2">
                  <a:alpha val="50000"/>
                </a:schemeClr>
              </a:outerShdw>
            </a:effectLst>
          </p:spPr>
          <p:txBody>
            <a:bodyPr wrap="none" anchor="ctr"/>
            <a:lstStyle/>
            <a:p>
              <a:pPr>
                <a:defRPr/>
              </a:pPr>
              <a:endParaRPr lang="zh-CN" altLang="en-US"/>
            </a:p>
          </p:txBody>
        </p:sp>
      </p:grpSp>
      <p:sp>
        <p:nvSpPr>
          <p:cNvPr id="33" name="Text Box 24"/>
          <p:cNvSpPr txBox="1">
            <a:spLocks noChangeArrowheads="1"/>
          </p:cNvSpPr>
          <p:nvPr/>
        </p:nvSpPr>
        <p:spPr bwMode="gray">
          <a:xfrm>
            <a:off x="10419603" y="3670944"/>
            <a:ext cx="1663700" cy="337185"/>
          </a:xfrm>
          <a:prstGeom prst="rect">
            <a:avLst/>
          </a:prstGeom>
          <a:noFill/>
          <a:ln w="25400" algn="ctr">
            <a:noFill/>
            <a:miter lim="800000"/>
          </a:ln>
          <a:effectLst>
            <a:prstShdw prst="shdw12">
              <a:schemeClr val="bg2">
                <a:alpha val="50000"/>
              </a:schemeClr>
            </a:prstShdw>
          </a:effectLst>
        </p:spPr>
        <p:txBody>
          <a:bodyPr>
            <a:spAutoFit/>
          </a:bodyPr>
          <a:lstStyle/>
          <a:p>
            <a:pPr>
              <a:spcBef>
                <a:spcPct val="50000"/>
              </a:spcBef>
            </a:pPr>
            <a:r>
              <a:rPr lang="zh-CN" altLang="en-US" sz="1600">
                <a:latin typeface="楷体" panose="02010609060101010101" charset="-122"/>
                <a:ea typeface="楷体" panose="02010609060101010101" charset="-122"/>
              </a:rPr>
              <a:t>教育管理机构</a:t>
            </a:r>
          </a:p>
        </p:txBody>
      </p:sp>
      <p:sp>
        <p:nvSpPr>
          <p:cNvPr id="34" name="Text Box 25"/>
          <p:cNvSpPr txBox="1">
            <a:spLocks noChangeArrowheads="1"/>
          </p:cNvSpPr>
          <p:nvPr/>
        </p:nvSpPr>
        <p:spPr bwMode="gray">
          <a:xfrm>
            <a:off x="10354516" y="5021907"/>
            <a:ext cx="1663700" cy="336550"/>
          </a:xfrm>
          <a:prstGeom prst="rect">
            <a:avLst/>
          </a:prstGeom>
          <a:noFill/>
          <a:ln w="25400" algn="ctr">
            <a:noFill/>
            <a:miter lim="800000"/>
          </a:ln>
          <a:effectLst>
            <a:prstShdw prst="shdw12">
              <a:schemeClr val="bg2">
                <a:alpha val="50000"/>
              </a:schemeClr>
            </a:prstShdw>
          </a:effectLst>
        </p:spPr>
        <p:txBody>
          <a:bodyPr>
            <a:spAutoFit/>
          </a:bodyPr>
          <a:lstStyle/>
          <a:p>
            <a:pPr>
              <a:spcBef>
                <a:spcPct val="50000"/>
              </a:spcBef>
            </a:pPr>
            <a:r>
              <a:rPr lang="zh-CN" altLang="en-US" sz="1600" dirty="0">
                <a:latin typeface="楷体" panose="02010609060101010101" charset="-122"/>
                <a:ea typeface="楷体" panose="02010609060101010101" charset="-122"/>
              </a:rPr>
              <a:t>公安系统</a:t>
            </a:r>
          </a:p>
        </p:txBody>
      </p:sp>
      <p:sp>
        <p:nvSpPr>
          <p:cNvPr id="35" name="Text Box 26"/>
          <p:cNvSpPr txBox="1">
            <a:spLocks noChangeArrowheads="1"/>
          </p:cNvSpPr>
          <p:nvPr/>
        </p:nvSpPr>
        <p:spPr bwMode="gray">
          <a:xfrm>
            <a:off x="10441828" y="6337944"/>
            <a:ext cx="1663700" cy="337185"/>
          </a:xfrm>
          <a:prstGeom prst="rect">
            <a:avLst/>
          </a:prstGeom>
          <a:noFill/>
          <a:ln w="25400" algn="ctr">
            <a:noFill/>
            <a:miter lim="800000"/>
          </a:ln>
          <a:effectLst>
            <a:prstShdw prst="shdw12">
              <a:schemeClr val="bg2">
                <a:alpha val="50000"/>
              </a:schemeClr>
            </a:prstShdw>
          </a:effectLst>
        </p:spPr>
        <p:txBody>
          <a:bodyPr>
            <a:spAutoFit/>
          </a:bodyPr>
          <a:lstStyle/>
          <a:p>
            <a:pPr>
              <a:spcBef>
                <a:spcPct val="50000"/>
              </a:spcBef>
            </a:pPr>
            <a:r>
              <a:rPr lang="zh-CN" altLang="en-US" sz="1600">
                <a:latin typeface="楷体" panose="02010609060101010101" charset="-122"/>
                <a:ea typeface="楷体" panose="02010609060101010101" charset="-122"/>
              </a:rPr>
              <a:t>家长</a:t>
            </a:r>
          </a:p>
        </p:txBody>
      </p:sp>
      <p:sp>
        <p:nvSpPr>
          <p:cNvPr id="8" name="矩形 7"/>
          <p:cNvSpPr/>
          <p:nvPr/>
        </p:nvSpPr>
        <p:spPr>
          <a:xfrm>
            <a:off x="500332" y="4352924"/>
            <a:ext cx="4779034" cy="457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6" name="矩形 35"/>
          <p:cNvSpPr/>
          <p:nvPr/>
        </p:nvSpPr>
        <p:spPr>
          <a:xfrm>
            <a:off x="572219" y="4636304"/>
            <a:ext cx="4822166" cy="1938992"/>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1600" dirty="0">
                <a:latin typeface="宋体" panose="02010600030101010101" pitchFamily="2" charset="-122"/>
                <a:ea typeface="宋体" panose="02010600030101010101" pitchFamily="2" charset="-122"/>
              </a:rPr>
              <a:t>发生紧急事件时，警方能够即时得到现场图像信息和声音信息以使得警方可以针对现场的实际情青况做出快速</a:t>
            </a:r>
            <a:r>
              <a:rPr lang="zh-CN" altLang="en-US" sz="1600" dirty="0" smtClean="0">
                <a:latin typeface="宋体" panose="02010600030101010101" pitchFamily="2" charset="-122"/>
                <a:ea typeface="宋体" panose="02010600030101010101" pitchFamily="2" charset="-122"/>
              </a:rPr>
              <a:t>反应；</a:t>
            </a:r>
            <a:endParaRPr lang="en-US" altLang="zh-CN" sz="1600" dirty="0" smtClean="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保障</a:t>
            </a:r>
            <a:r>
              <a:rPr lang="zh-CN" altLang="en-US" sz="1600" dirty="0">
                <a:latin typeface="宋体" panose="02010600030101010101" pitchFamily="2" charset="-122"/>
                <a:ea typeface="宋体" panose="02010600030101010101" pitchFamily="2" charset="-122"/>
              </a:rPr>
              <a:t>师生财产和人身的安全，达到预防犯罪和打击犯罪等</a:t>
            </a:r>
            <a:r>
              <a:rPr lang="zh-CN" altLang="en-US" sz="1600" dirty="0" smtClean="0">
                <a:latin typeface="宋体" panose="02010600030101010101" pitchFamily="2" charset="-122"/>
                <a:ea typeface="宋体" panose="02010600030101010101" pitchFamily="2" charset="-122"/>
              </a:rPr>
              <a:t>作用；</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052862079"/>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a:latin typeface="+mn-lt"/>
                <a:ea typeface="+mn-ea"/>
                <a:cs typeface="+mn-ea"/>
                <a:sym typeface="+mn-lt"/>
              </a:rPr>
              <a:t>平安</a:t>
            </a:r>
            <a:r>
              <a:rPr lang="zh-CN" altLang="en-US" dirty="0" smtClean="0">
                <a:latin typeface="+mn-lt"/>
                <a:ea typeface="+mn-ea"/>
                <a:cs typeface="+mn-ea"/>
                <a:sym typeface="+mn-lt"/>
              </a:rPr>
              <a:t>校园   </a:t>
            </a:r>
            <a:r>
              <a:rPr lang="zh-CN" altLang="en-US" sz="1600" dirty="0">
                <a:solidFill>
                  <a:srgbClr val="C00000"/>
                </a:solidFill>
                <a:latin typeface="+mn-lt"/>
                <a:ea typeface="+mn-ea"/>
                <a:cs typeface="+mn-ea"/>
                <a:sym typeface="+mn-lt"/>
              </a:rPr>
              <a:t>周界报警</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37" name="矩形 36"/>
          <p:cNvSpPr/>
          <p:nvPr/>
        </p:nvSpPr>
        <p:spPr>
          <a:xfrm>
            <a:off x="620395" y="1106756"/>
            <a:ext cx="4812030" cy="2308324"/>
          </a:xfrm>
          <a:prstGeom prst="rect">
            <a:avLst/>
          </a:prstGeom>
          <a:noFill/>
        </p:spPr>
        <p:txBody>
          <a:bodyPr wrap="square" rtlCol="0">
            <a:spAutoFit/>
          </a:bodyPr>
          <a:lstStyle/>
          <a:p>
            <a:pPr>
              <a:lnSpc>
                <a:spcPct val="150000"/>
              </a:lnSpc>
            </a:pPr>
            <a:r>
              <a:rPr lang="zh-CN" altLang="en-US" sz="1600" dirty="0">
                <a:latin typeface="宋体" panose="02010600030101010101" pitchFamily="2" charset="-122"/>
                <a:ea typeface="宋体" panose="02010600030101010101" pitchFamily="2" charset="-122"/>
                <a:sym typeface="+mn-ea"/>
              </a:rPr>
              <a:t>周界报警系统是由前端信息采集、中间信息传输、监控中心信息处理以及视频、声光联动等组成，具有</a:t>
            </a:r>
            <a:r>
              <a:rPr lang="zh-CN" altLang="en-US" sz="1600" b="1" dirty="0">
                <a:solidFill>
                  <a:srgbClr val="C00000"/>
                </a:solidFill>
                <a:latin typeface="宋体" panose="02010600030101010101" pitchFamily="2" charset="-122"/>
                <a:ea typeface="宋体" panose="02010600030101010101" pitchFamily="2" charset="-122"/>
                <a:sym typeface="+mn-ea"/>
              </a:rPr>
              <a:t>威慑、阻挡、预警、报警四重功能 </a:t>
            </a:r>
            <a:r>
              <a:rPr lang="zh-CN" altLang="en-US" sz="1600" dirty="0">
                <a:latin typeface="宋体" panose="02010600030101010101" pitchFamily="2" charset="-122"/>
                <a:ea typeface="宋体" panose="02010600030101010101" pitchFamily="2" charset="-122"/>
                <a:sym typeface="+mn-ea"/>
              </a:rPr>
              <a:t>。当入侵行为触发报警时，系统立即联动相应区域声光警报设备，发出声光，对入侵者进行恐吓，并将预警信号传入物业中心，进行人员提醒。</a:t>
            </a:r>
          </a:p>
        </p:txBody>
      </p:sp>
      <p:pic>
        <p:nvPicPr>
          <p:cNvPr id="38" name="图片 37" descr="未命名"/>
          <p:cNvPicPr>
            <a:picLocks noChangeAspect="1"/>
          </p:cNvPicPr>
          <p:nvPr/>
        </p:nvPicPr>
        <p:blipFill>
          <a:blip r:embed="rId3"/>
          <a:srcRect r="8438" b="26167"/>
          <a:stretch>
            <a:fillRect/>
          </a:stretch>
        </p:blipFill>
        <p:spPr>
          <a:xfrm>
            <a:off x="610870" y="3533140"/>
            <a:ext cx="4821555" cy="2870835"/>
          </a:xfrm>
          <a:prstGeom prst="rect">
            <a:avLst/>
          </a:prstGeom>
          <a:noFill/>
          <a:ln w="9525">
            <a:noFill/>
          </a:ln>
        </p:spPr>
      </p:pic>
      <p:sp>
        <p:nvSpPr>
          <p:cNvPr id="39" name="矩形 38"/>
          <p:cNvSpPr/>
          <p:nvPr/>
        </p:nvSpPr>
        <p:spPr>
          <a:xfrm>
            <a:off x="6645275" y="4176585"/>
            <a:ext cx="4090670" cy="1200329"/>
          </a:xfrm>
          <a:prstGeom prst="rect">
            <a:avLst/>
          </a:prstGeom>
          <a:noFill/>
        </p:spPr>
        <p:txBody>
          <a:bodyPr wrap="square" rtlCol="0">
            <a:spAutoFit/>
          </a:bodyPr>
          <a:lstStyle/>
          <a:p>
            <a:pPr>
              <a:lnSpc>
                <a:spcPct val="150000"/>
              </a:lnSpc>
            </a:pPr>
            <a:r>
              <a:rPr lang="zh-CN" altLang="en-US" sz="1600" dirty="0">
                <a:latin typeface="宋体" panose="02010600030101010101" pitchFamily="2" charset="-122"/>
                <a:ea typeface="宋体" panose="02010600030101010101" pitchFamily="2" charset="-122"/>
                <a:sym typeface="+mn-ea"/>
              </a:rPr>
              <a:t>联动相应区域摄像机预置位，通过视频在调出的视频图像里值班人员可迅速直观的看到现场的实际情况；</a:t>
            </a:r>
          </a:p>
        </p:txBody>
      </p:sp>
      <p:pic>
        <p:nvPicPr>
          <p:cNvPr id="41" name="图片 40" descr="6bc58120c80e761aa8ccadb7a239ec32"/>
          <p:cNvPicPr>
            <a:picLocks noChangeAspect="1"/>
          </p:cNvPicPr>
          <p:nvPr/>
        </p:nvPicPr>
        <p:blipFill>
          <a:blip r:embed="rId4"/>
          <a:stretch>
            <a:fillRect/>
          </a:stretch>
        </p:blipFill>
        <p:spPr>
          <a:xfrm>
            <a:off x="6470015" y="1330325"/>
            <a:ext cx="4441190" cy="2530475"/>
          </a:xfrm>
          <a:prstGeom prst="rect">
            <a:avLst/>
          </a:prstGeom>
        </p:spPr>
      </p:pic>
    </p:spTree>
    <p:extLst>
      <p:ext uri="{BB962C8B-B14F-4D97-AF65-F5344CB8AC3E}">
        <p14:creationId xmlns:p14="http://schemas.microsoft.com/office/powerpoint/2010/main" val="1014311838"/>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765774" cy="523220"/>
          </a:xfrm>
        </p:spPr>
        <p:txBody>
          <a:bodyPr/>
          <a:lstStyle/>
          <a:p>
            <a:r>
              <a:rPr lang="zh-CN" altLang="en-US" dirty="0">
                <a:latin typeface="+mn-lt"/>
                <a:ea typeface="+mn-ea"/>
                <a:cs typeface="+mn-ea"/>
                <a:sym typeface="+mn-lt"/>
              </a:rPr>
              <a:t>平安校园</a:t>
            </a:r>
            <a:r>
              <a:rPr lang="zh-CN" altLang="en-US" dirty="0" smtClean="0">
                <a:latin typeface="+mn-lt"/>
                <a:ea typeface="+mn-ea"/>
                <a:cs typeface="+mn-ea"/>
                <a:sym typeface="+mn-lt"/>
              </a:rPr>
              <a:t>   </a:t>
            </a:r>
            <a:r>
              <a:rPr lang="zh-CN" altLang="en-US" sz="1600" dirty="0" smtClean="0">
                <a:solidFill>
                  <a:srgbClr val="C00000"/>
                </a:solidFill>
                <a:latin typeface="+mn-lt"/>
                <a:ea typeface="+mn-ea"/>
                <a:cs typeface="+mn-ea"/>
                <a:sym typeface="+mn-lt"/>
              </a:rPr>
              <a:t>体温监测，疫情防控</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5" name="TextBox 4"/>
          <p:cNvSpPr txBox="1"/>
          <p:nvPr/>
        </p:nvSpPr>
        <p:spPr>
          <a:xfrm>
            <a:off x="828135" y="1095555"/>
            <a:ext cx="10248181" cy="403957"/>
          </a:xfrm>
          <a:prstGeom prst="rect">
            <a:avLst/>
          </a:prstGeom>
          <a:noFill/>
        </p:spPr>
        <p:txBody>
          <a:bodyPr wrap="square" rtlCol="0">
            <a:spAutoFit/>
          </a:bodyPr>
          <a:lstStyle/>
          <a:p>
            <a:pPr algn="ctr">
              <a:lnSpc>
                <a:spcPct val="150000"/>
              </a:lnSpc>
            </a:pPr>
            <a:r>
              <a:rPr lang="zh-CN" altLang="en-US" sz="1600" b="1" dirty="0" smtClean="0">
                <a:latin typeface="宋体" panose="02010600030101010101" pitchFamily="2" charset="-122"/>
                <a:ea typeface="宋体" panose="02010600030101010101" pitchFamily="2" charset="-122"/>
              </a:rPr>
              <a:t>体温检测：学校关键场所非接触式红外体温检测，及时防范风险人群</a:t>
            </a:r>
            <a:endParaRPr lang="zh-CN" altLang="en-US" sz="1600" b="1" dirty="0">
              <a:latin typeface="宋体" panose="02010600030101010101" pitchFamily="2" charset="-122"/>
              <a:ea typeface="宋体" panose="02010600030101010101" pitchFamily="2" charset="-122"/>
            </a:endParaRPr>
          </a:p>
        </p:txBody>
      </p:sp>
      <p:sp>
        <p:nvSpPr>
          <p:cNvPr id="2" name="TextBox 1"/>
          <p:cNvSpPr txBox="1"/>
          <p:nvPr/>
        </p:nvSpPr>
        <p:spPr>
          <a:xfrm>
            <a:off x="7354036" y="2407401"/>
            <a:ext cx="1802920" cy="307777"/>
          </a:xfrm>
          <a:prstGeom prst="rect">
            <a:avLst/>
          </a:prstGeom>
          <a:noFill/>
        </p:spPr>
        <p:txBody>
          <a:bodyPr wrap="square" rtlCol="0">
            <a:spAutoFit/>
          </a:bodyPr>
          <a:lstStyle/>
          <a:p>
            <a:pPr algn="ctr"/>
            <a:r>
              <a:rPr lang="zh-CN" altLang="en-US" sz="1400" b="1" dirty="0" smtClean="0">
                <a:latin typeface="宋体" panose="02010600030101010101" pitchFamily="2" charset="-122"/>
                <a:ea typeface="宋体" panose="02010600030101010101" pitchFamily="2" charset="-122"/>
              </a:rPr>
              <a:t>告警中心</a:t>
            </a:r>
            <a:endParaRPr lang="zh-CN" altLang="en-US" sz="1400" b="1" dirty="0">
              <a:latin typeface="宋体" panose="02010600030101010101" pitchFamily="2" charset="-122"/>
              <a:ea typeface="宋体" panose="02010600030101010101" pitchFamily="2" charset="-122"/>
            </a:endParaRPr>
          </a:p>
        </p:txBody>
      </p:sp>
      <p:sp>
        <p:nvSpPr>
          <p:cNvPr id="3" name="矩形 2"/>
          <p:cNvSpPr/>
          <p:nvPr/>
        </p:nvSpPr>
        <p:spPr>
          <a:xfrm>
            <a:off x="6836450" y="2763839"/>
            <a:ext cx="2838091" cy="3381555"/>
          </a:xfrm>
          <a:prstGeom prst="rect">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15362" name="Picture 2" descr="https://timgsa.baidu.com/timg?image&amp;quality=80&amp;size=b9999_10000&amp;sec=1600175430547&amp;di=0da717082cdb5d93442d106ae028b907&amp;imgtype=0&amp;src=http%3A%2F%2Fwww.enping.gov.cn%2Fimg%2F0%2F200%2F200219%2F204459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0519" y="3942335"/>
            <a:ext cx="1885470" cy="181633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087626" y="2855733"/>
            <a:ext cx="2613805" cy="954107"/>
          </a:xfrm>
          <a:prstGeom prst="rect">
            <a:avLst/>
          </a:prstGeom>
        </p:spPr>
        <p:txBody>
          <a:bodyPr wrap="square">
            <a:spAutoFit/>
          </a:bodyPr>
          <a:lstStyle/>
          <a:p>
            <a:r>
              <a:rPr lang="zh-CN" altLang="en-US" sz="1400" dirty="0">
                <a:latin typeface="宋体" panose="02010600030101010101" pitchFamily="2" charset="-122"/>
                <a:ea typeface="宋体" panose="02010600030101010101" pitchFamily="2" charset="-122"/>
              </a:rPr>
              <a:t>当人员经过体温检测摄像机覆盖范围，会进行</a:t>
            </a:r>
            <a:r>
              <a:rPr lang="zh-CN" altLang="en-US" sz="1400" dirty="0">
                <a:solidFill>
                  <a:srgbClr val="C00000"/>
                </a:solidFill>
                <a:latin typeface="宋体" panose="02010600030101010101" pitchFamily="2" charset="-122"/>
                <a:ea typeface="宋体" panose="02010600030101010101" pitchFamily="2" charset="-122"/>
              </a:rPr>
              <a:t>红外实时体温检测</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温度超过阈值立即生成告警</a:t>
            </a:r>
          </a:p>
        </p:txBody>
      </p:sp>
      <p:sp>
        <p:nvSpPr>
          <p:cNvPr id="37" name="TextBox 36"/>
          <p:cNvSpPr txBox="1"/>
          <p:nvPr/>
        </p:nvSpPr>
        <p:spPr>
          <a:xfrm>
            <a:off x="2493069" y="2306249"/>
            <a:ext cx="1802920" cy="307777"/>
          </a:xfrm>
          <a:prstGeom prst="rect">
            <a:avLst/>
          </a:prstGeom>
          <a:noFill/>
        </p:spPr>
        <p:txBody>
          <a:bodyPr wrap="square" rtlCol="0">
            <a:spAutoFit/>
          </a:bodyPr>
          <a:lstStyle/>
          <a:p>
            <a:pPr algn="ctr"/>
            <a:r>
              <a:rPr lang="zh-CN" altLang="en-US" sz="1400" b="1" dirty="0" smtClean="0">
                <a:latin typeface="宋体" panose="02010600030101010101" pitchFamily="2" charset="-122"/>
                <a:ea typeface="宋体" panose="02010600030101010101" pitchFamily="2" charset="-122"/>
              </a:rPr>
              <a:t>体温实时检测</a:t>
            </a:r>
            <a:endParaRPr lang="zh-CN" altLang="en-US" sz="1400" b="1" dirty="0">
              <a:latin typeface="宋体" panose="02010600030101010101" pitchFamily="2" charset="-122"/>
              <a:ea typeface="宋体" panose="02010600030101010101" pitchFamily="2" charset="-122"/>
            </a:endParaRPr>
          </a:p>
        </p:txBody>
      </p:sp>
      <p:sp>
        <p:nvSpPr>
          <p:cNvPr id="38" name="矩形 37"/>
          <p:cNvSpPr/>
          <p:nvPr/>
        </p:nvSpPr>
        <p:spPr>
          <a:xfrm>
            <a:off x="1975483" y="2754823"/>
            <a:ext cx="2838091" cy="3381555"/>
          </a:xfrm>
          <a:prstGeom prst="rect">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 name="矩形 9"/>
          <p:cNvSpPr/>
          <p:nvPr/>
        </p:nvSpPr>
        <p:spPr>
          <a:xfrm>
            <a:off x="6974472" y="2956886"/>
            <a:ext cx="2562046" cy="738664"/>
          </a:xfrm>
          <a:prstGeom prst="rect">
            <a:avLst/>
          </a:prstGeom>
        </p:spPr>
        <p:txBody>
          <a:bodyPr wrap="square">
            <a:spAutoFit/>
          </a:bodyPr>
          <a:lstStyle/>
          <a:p>
            <a:r>
              <a:rPr lang="zh-CN" altLang="en-US" sz="1400" dirty="0">
                <a:latin typeface="宋体" panose="02010600030101010101" pitchFamily="2" charset="-122"/>
                <a:ea typeface="宋体" panose="02010600030101010101" pitchFamily="2" charset="-122"/>
              </a:rPr>
              <a:t>防控人员收到告警信息，可查看告警详情，包括</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照片、视频、姓名</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班级、</a:t>
            </a:r>
            <a:r>
              <a:rPr lang="zh-CN" altLang="en-US" sz="1400" dirty="0">
                <a:latin typeface="宋体" panose="02010600030101010101" pitchFamily="2" charset="-122"/>
                <a:ea typeface="宋体" panose="02010600030101010101" pitchFamily="2" charset="-122"/>
              </a:rPr>
              <a:t>温度等</a:t>
            </a:r>
          </a:p>
        </p:txBody>
      </p:sp>
      <p:pic>
        <p:nvPicPr>
          <p:cNvPr id="15364" name="Picture 4" descr="https://ss0.bdstatic.com/70cFuHSh_Q1YnxGkpoWK1HF6hhy/it/u=3259246136,27048292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759" y="4005028"/>
            <a:ext cx="2471471" cy="185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03064"/>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a:latin typeface="+mn-lt"/>
                <a:ea typeface="+mn-ea"/>
                <a:cs typeface="+mn-ea"/>
                <a:sym typeface="+mn-lt"/>
              </a:rPr>
              <a:t>平安校园</a:t>
            </a:r>
            <a:r>
              <a:rPr lang="zh-CN" altLang="en-US" dirty="0" smtClean="0">
                <a:latin typeface="+mn-lt"/>
                <a:ea typeface="+mn-ea"/>
                <a:cs typeface="+mn-ea"/>
                <a:sym typeface="+mn-lt"/>
              </a:rPr>
              <a:t>   </a:t>
            </a:r>
            <a:r>
              <a:rPr lang="zh-CN" altLang="en-US" sz="1600" dirty="0" smtClean="0">
                <a:solidFill>
                  <a:srgbClr val="C00000"/>
                </a:solidFill>
                <a:latin typeface="+mn-lt"/>
                <a:ea typeface="+mn-ea"/>
                <a:cs typeface="+mn-ea"/>
                <a:sym typeface="+mn-lt"/>
              </a:rPr>
              <a:t>校园访客管理</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37" name="Text Box 6"/>
          <p:cNvSpPr txBox="1"/>
          <p:nvPr/>
        </p:nvSpPr>
        <p:spPr>
          <a:xfrm>
            <a:off x="1895475" y="1249045"/>
            <a:ext cx="7696200" cy="336550"/>
          </a:xfrm>
          <a:prstGeom prst="rect">
            <a:avLst/>
          </a:prstGeom>
          <a:noFill/>
          <a:ln w="9525">
            <a:noFill/>
          </a:ln>
        </p:spPr>
        <p:txBody>
          <a:bodyPr>
            <a:spAutoFit/>
          </a:bodyPr>
          <a:lstStyle/>
          <a:p>
            <a:pPr eaLnBrk="0" hangingPunct="0"/>
            <a:r>
              <a:rPr lang="zh-CN" altLang="en-US" sz="1600" b="1" dirty="0">
                <a:solidFill>
                  <a:schemeClr val="bg1">
                    <a:lumMod val="10000"/>
                  </a:schemeClr>
                </a:solidFill>
                <a:latin typeface="Verdana" panose="020B0604030504040204" pitchFamily="34" charset="0"/>
              </a:rPr>
              <a:t>采用</a:t>
            </a:r>
            <a:r>
              <a:rPr lang="zh-CN" altLang="en-US" sz="1600" b="1" dirty="0">
                <a:solidFill>
                  <a:schemeClr val="bg1">
                    <a:lumMod val="10000"/>
                  </a:schemeClr>
                </a:solidFill>
                <a:latin typeface="宋体" panose="02010600030101010101" pitchFamily="2" charset="-122"/>
              </a:rPr>
              <a:t>“</a:t>
            </a:r>
            <a:r>
              <a:rPr lang="zh-CN" altLang="en-US" sz="1600" b="1" dirty="0">
                <a:solidFill>
                  <a:schemeClr val="bg1">
                    <a:lumMod val="10000"/>
                  </a:schemeClr>
                </a:solidFill>
                <a:latin typeface="Verdana" panose="020B0604030504040204" pitchFamily="34" charset="0"/>
              </a:rPr>
              <a:t>访客管理系统</a:t>
            </a:r>
            <a:r>
              <a:rPr lang="zh-CN" altLang="en-US" sz="1600" b="1" dirty="0">
                <a:solidFill>
                  <a:schemeClr val="bg1">
                    <a:lumMod val="10000"/>
                  </a:schemeClr>
                </a:solidFill>
                <a:latin typeface="宋体" panose="02010600030101010101" pitchFamily="2" charset="-122"/>
              </a:rPr>
              <a:t>”</a:t>
            </a:r>
            <a:r>
              <a:rPr lang="zh-CN" altLang="en-US" sz="1600" b="1" dirty="0">
                <a:solidFill>
                  <a:schemeClr val="bg1">
                    <a:lumMod val="10000"/>
                  </a:schemeClr>
                </a:solidFill>
                <a:latin typeface="Verdana" panose="020B0604030504040204" pitchFamily="34" charset="0"/>
              </a:rPr>
              <a:t>，预防外来突发事件，加强外来人员的身份登记和校内监管</a:t>
            </a:r>
          </a:p>
        </p:txBody>
      </p:sp>
      <p:sp>
        <p:nvSpPr>
          <p:cNvPr id="38" name="Rectangle 7"/>
          <p:cNvSpPr/>
          <p:nvPr/>
        </p:nvSpPr>
        <p:spPr>
          <a:xfrm>
            <a:off x="991730" y="1733083"/>
            <a:ext cx="9916160" cy="830997"/>
          </a:xfrm>
          <a:prstGeom prst="rect">
            <a:avLst/>
          </a:prstGeom>
          <a:noFill/>
        </p:spPr>
        <p:txBody>
          <a:bodyPr wrap="square" rtlCol="0">
            <a:spAutoFit/>
          </a:bodyPr>
          <a:lstStyle/>
          <a:p>
            <a:pPr>
              <a:lnSpc>
                <a:spcPct val="150000"/>
              </a:lnSpc>
            </a:pP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访客管理系统”采用三辊闸机控制进出，访客需经过身份识别授权后方可进去，进出记录查询报表，访客超时报警。</a:t>
            </a:r>
          </a:p>
        </p:txBody>
      </p:sp>
      <p:pic>
        <p:nvPicPr>
          <p:cNvPr id="39" name="Picture 8" descr="访客-自行车通道副本"/>
          <p:cNvPicPr>
            <a:picLocks noChangeAspect="1"/>
          </p:cNvPicPr>
          <p:nvPr/>
        </p:nvPicPr>
        <p:blipFill>
          <a:blip r:embed="rId3"/>
          <a:stretch>
            <a:fillRect/>
          </a:stretch>
        </p:blipFill>
        <p:spPr>
          <a:xfrm>
            <a:off x="1895475" y="3297555"/>
            <a:ext cx="2743200" cy="1676400"/>
          </a:xfrm>
          <a:prstGeom prst="rect">
            <a:avLst/>
          </a:prstGeom>
          <a:noFill/>
          <a:ln w="9525">
            <a:noFill/>
          </a:ln>
        </p:spPr>
      </p:pic>
      <p:pic>
        <p:nvPicPr>
          <p:cNvPr id="41" name="Picture 9" descr="华视二代证图片"/>
          <p:cNvPicPr>
            <a:picLocks noChangeAspect="1"/>
          </p:cNvPicPr>
          <p:nvPr/>
        </p:nvPicPr>
        <p:blipFill>
          <a:blip r:embed="rId4"/>
          <a:stretch>
            <a:fillRect/>
          </a:stretch>
        </p:blipFill>
        <p:spPr>
          <a:xfrm>
            <a:off x="6163310" y="3297555"/>
            <a:ext cx="2743200" cy="1828800"/>
          </a:xfrm>
          <a:prstGeom prst="rect">
            <a:avLst/>
          </a:prstGeom>
          <a:noFill/>
          <a:ln w="9525">
            <a:noFill/>
          </a:ln>
        </p:spPr>
      </p:pic>
    </p:spTree>
    <p:extLst>
      <p:ext uri="{BB962C8B-B14F-4D97-AF65-F5344CB8AC3E}">
        <p14:creationId xmlns:p14="http://schemas.microsoft.com/office/powerpoint/2010/main" val="2094060638"/>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a:latin typeface="+mn-lt"/>
                <a:ea typeface="+mn-ea"/>
                <a:cs typeface="+mn-ea"/>
                <a:sym typeface="+mn-lt"/>
              </a:rPr>
              <a:t>平安校园</a:t>
            </a:r>
            <a:r>
              <a:rPr lang="zh-CN" altLang="en-US" dirty="0" smtClean="0">
                <a:latin typeface="+mn-lt"/>
                <a:ea typeface="+mn-ea"/>
                <a:cs typeface="+mn-ea"/>
                <a:sym typeface="+mn-lt"/>
              </a:rPr>
              <a:t>   </a:t>
            </a:r>
            <a:r>
              <a:rPr lang="zh-CN" altLang="en-US" sz="1600" dirty="0">
                <a:solidFill>
                  <a:srgbClr val="C00000"/>
                </a:solidFill>
                <a:latin typeface="+mn-lt"/>
                <a:ea typeface="+mn-ea"/>
                <a:cs typeface="+mn-ea"/>
                <a:sym typeface="+mn-lt"/>
              </a:rPr>
              <a:t>明厨亮灶</a:t>
            </a: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6" name="TextBox 5"/>
          <p:cNvSpPr txBox="1"/>
          <p:nvPr/>
        </p:nvSpPr>
        <p:spPr>
          <a:xfrm>
            <a:off x="1026543" y="1207698"/>
            <a:ext cx="9592574" cy="830997"/>
          </a:xfrm>
          <a:prstGeom prst="rect">
            <a:avLst/>
          </a:prstGeom>
          <a:noFill/>
        </p:spPr>
        <p:txBody>
          <a:bodyPr wrap="square" rtlCol="0">
            <a:spAutoFit/>
          </a:bodyPr>
          <a:lstStyle>
            <a:defPPr>
              <a:defRPr lang="zh-CN"/>
            </a:defPPr>
            <a:lvl1pPr>
              <a:lnSpc>
                <a:spcPct val="150000"/>
              </a:lnSpc>
              <a:defRPr sz="1600">
                <a:latin typeface="宋体" panose="02010600030101010101" pitchFamily="2" charset="-122"/>
                <a:ea typeface="宋体" panose="02010600030101010101" pitchFamily="2" charset="-122"/>
              </a:defRPr>
            </a:lvl1pPr>
          </a:lstStyle>
          <a:p>
            <a:r>
              <a:rPr lang="zh-CN" altLang="en-US" dirty="0"/>
              <a:t>结合影像光谱技术，监管学校食品加工区、用餐区，方便管理部门、家长监督员随时查看，有利于强化学校自律行为，内抓管理，外塑形象。</a:t>
            </a:r>
          </a:p>
        </p:txBody>
      </p:sp>
      <p:pic>
        <p:nvPicPr>
          <p:cNvPr id="2050" name="Picture 2" descr="https://timgsa.baidu.com/timg?image&amp;quality=80&amp;size=b9999_10000&amp;sec=1600166542619&amp;di=d529fbfaa40d43ae51887f824a619855&amp;imgtype=0&amp;src=http%3A%2F%2Fxianqu.lyd.com.cn%2Fpic%2F003%2F000%2F624%2F00300062417_1489a96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881" y="2564592"/>
            <a:ext cx="3403296" cy="25524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s3.bdstatic.com/70cFv8Sh_Q1YnxGkpoWK1HF6hhy/it/u=1725219260,2911541099&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485" y="2569872"/>
            <a:ext cx="3389218" cy="25419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72279" y="5391507"/>
            <a:ext cx="1338828" cy="369332"/>
          </a:xfrm>
          <a:prstGeom prst="rect">
            <a:avLst/>
          </a:prstGeom>
          <a:noFill/>
        </p:spPr>
        <p:txBody>
          <a:bodyPr wrap="none" rtlCol="0">
            <a:spAutoFit/>
          </a:bodyPr>
          <a:lstStyle/>
          <a:p>
            <a:r>
              <a:rPr lang="zh-CN" altLang="en-US" dirty="0" smtClean="0"/>
              <a:t>食品加工区</a:t>
            </a:r>
            <a:endParaRPr lang="zh-CN" altLang="en-US" dirty="0"/>
          </a:p>
        </p:txBody>
      </p:sp>
      <p:sp>
        <p:nvSpPr>
          <p:cNvPr id="11" name="TextBox 10"/>
          <p:cNvSpPr txBox="1"/>
          <p:nvPr/>
        </p:nvSpPr>
        <p:spPr>
          <a:xfrm>
            <a:off x="7562505" y="5348377"/>
            <a:ext cx="1338828" cy="369332"/>
          </a:xfrm>
          <a:prstGeom prst="rect">
            <a:avLst/>
          </a:prstGeom>
          <a:noFill/>
        </p:spPr>
        <p:txBody>
          <a:bodyPr wrap="none" rtlCol="0">
            <a:spAutoFit/>
          </a:bodyPr>
          <a:lstStyle/>
          <a:p>
            <a:r>
              <a:rPr lang="zh-CN" altLang="en-US" dirty="0" smtClean="0"/>
              <a:t>学生就餐区</a:t>
            </a:r>
            <a:endParaRPr lang="zh-CN" altLang="en-US" dirty="0"/>
          </a:p>
        </p:txBody>
      </p:sp>
    </p:spTree>
    <p:extLst>
      <p:ext uri="{BB962C8B-B14F-4D97-AF65-F5344CB8AC3E}">
        <p14:creationId xmlns:p14="http://schemas.microsoft.com/office/powerpoint/2010/main" val="162560770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1620957" cy="523220"/>
          </a:xfrm>
        </p:spPr>
        <p:txBody>
          <a:bodyPr/>
          <a:lstStyle/>
          <a:p>
            <a:r>
              <a:rPr lang="zh-CN" altLang="en-US" dirty="0">
                <a:latin typeface="+mn-lt"/>
                <a:ea typeface="+mn-ea"/>
                <a:cs typeface="+mn-ea"/>
                <a:sym typeface="+mn-lt"/>
              </a:rPr>
              <a:t>政策背景</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15" y="997503"/>
            <a:ext cx="2367149" cy="240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070" y="1000666"/>
            <a:ext cx="2389760" cy="238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7654" y="1001736"/>
            <a:ext cx="2367149" cy="23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3328" y="1014295"/>
            <a:ext cx="2389760" cy="23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矩形 51"/>
          <p:cNvSpPr/>
          <p:nvPr/>
        </p:nvSpPr>
        <p:spPr>
          <a:xfrm>
            <a:off x="1134291" y="3658224"/>
            <a:ext cx="9389077" cy="2677656"/>
          </a:xfrm>
          <a:prstGeom prst="rect">
            <a:avLst/>
          </a:prstGeom>
        </p:spPr>
        <p:txBody>
          <a:bodyPr wrap="square">
            <a:spAutoFit/>
          </a:bodyPr>
          <a:lstStyle/>
          <a:p>
            <a:pPr marL="285750" indent="-285750">
              <a:lnSpc>
                <a:spcPct val="150000"/>
              </a:lnSpc>
              <a:buFont typeface="Wingdings" panose="05000000000000000000" pitchFamily="2" charset="2"/>
              <a:buChar char="n"/>
            </a:pP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教育部关于印发</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教育信息化十年发展规划（</a:t>
            </a:r>
            <a:r>
              <a:rPr lang="en-US" altLang="zh-CN" sz="1400" dirty="0" smtClean="0">
                <a:latin typeface="宋体" panose="02010600030101010101" pitchFamily="2" charset="-122"/>
                <a:ea typeface="宋体" panose="02010600030101010101" pitchFamily="2" charset="-122"/>
              </a:rPr>
              <a:t>2011-2020</a:t>
            </a:r>
            <a:r>
              <a:rPr lang="zh-CN" altLang="en-US" sz="1400" dirty="0" smtClean="0">
                <a:latin typeface="宋体" panose="02010600030101010101" pitchFamily="2" charset="-122"/>
                <a:ea typeface="宋体" panose="02010600030101010101" pitchFamily="2" charset="-122"/>
              </a:rPr>
              <a:t>年）</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的通知</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（教技</a:t>
            </a:r>
            <a:r>
              <a:rPr lang="en-US" altLang="zh-CN" sz="1400" dirty="0" smtClean="0">
                <a:latin typeface="宋体" panose="02010600030101010101" pitchFamily="2" charset="-122"/>
                <a:ea typeface="宋体" panose="02010600030101010101" pitchFamily="2" charset="-122"/>
              </a:rPr>
              <a:t>〔2012〕5</a:t>
            </a:r>
            <a:r>
              <a:rPr lang="zh-CN" altLang="en-US" sz="1400" dirty="0" smtClean="0">
                <a:latin typeface="宋体" panose="02010600030101010101" pitchFamily="2" charset="-122"/>
                <a:ea typeface="宋体" panose="02010600030101010101" pitchFamily="2" charset="-122"/>
              </a:rPr>
              <a:t>号）</a:t>
            </a:r>
            <a:endParaRPr lang="en-US" altLang="zh-CN" sz="1400" dirty="0" smtClean="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n"/>
            </a:pPr>
            <a:r>
              <a:rPr lang="en-US" altLang="zh-CN" sz="1400" dirty="0" smtClean="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教育信息化</a:t>
            </a:r>
            <a:r>
              <a:rPr lang="en-US" altLang="zh-CN" sz="1400" dirty="0">
                <a:latin typeface="宋体" panose="02010600030101010101" pitchFamily="2" charset="-122"/>
                <a:ea typeface="宋体" panose="02010600030101010101" pitchFamily="2" charset="-122"/>
              </a:rPr>
              <a:t>2.0</a:t>
            </a:r>
            <a:r>
              <a:rPr lang="zh-CN" altLang="en-US" sz="1400" dirty="0">
                <a:latin typeface="宋体" panose="02010600030101010101" pitchFamily="2" charset="-122"/>
                <a:ea typeface="宋体" panose="02010600030101010101" pitchFamily="2" charset="-122"/>
              </a:rPr>
              <a:t>行动计划</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（教技</a:t>
            </a:r>
            <a:r>
              <a:rPr lang="en-US" altLang="zh-CN" sz="1400" dirty="0">
                <a:latin typeface="宋体" panose="02010600030101010101" pitchFamily="2" charset="-122"/>
                <a:ea typeface="宋体" panose="02010600030101010101" pitchFamily="2" charset="-122"/>
              </a:rPr>
              <a:t>〔2018〕6</a:t>
            </a:r>
            <a:r>
              <a:rPr lang="zh-CN" altLang="en-US" sz="1400" dirty="0">
                <a:latin typeface="宋体" panose="02010600030101010101" pitchFamily="2" charset="-122"/>
                <a:ea typeface="宋体" panose="02010600030101010101" pitchFamily="2" charset="-122"/>
              </a:rPr>
              <a:t>号） </a:t>
            </a:r>
          </a:p>
          <a:p>
            <a:pPr marL="285750" indent="-285750">
              <a:lnSpc>
                <a:spcPct val="150000"/>
              </a:lnSpc>
              <a:buFont typeface="Wingdings" panose="05000000000000000000" pitchFamily="2" charset="2"/>
              <a:buChar char="n"/>
            </a:pP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中小学数字校园建设规范（试行）</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（教技</a:t>
            </a:r>
            <a:r>
              <a:rPr lang="en-US" altLang="zh-CN" sz="1400" dirty="0">
                <a:latin typeface="宋体" panose="02010600030101010101" pitchFamily="2" charset="-122"/>
                <a:ea typeface="宋体" panose="02010600030101010101" pitchFamily="2" charset="-122"/>
              </a:rPr>
              <a:t>〔2018〕5</a:t>
            </a:r>
            <a:r>
              <a:rPr lang="zh-CN" altLang="en-US" sz="1400" dirty="0">
                <a:latin typeface="宋体" panose="02010600030101010101" pitchFamily="2" charset="-122"/>
                <a:ea typeface="宋体" panose="02010600030101010101" pitchFamily="2" charset="-122"/>
              </a:rPr>
              <a:t>号） </a:t>
            </a:r>
          </a:p>
          <a:p>
            <a:pPr marL="285750" indent="-285750">
              <a:lnSpc>
                <a:spcPct val="150000"/>
              </a:lnSpc>
              <a:buFont typeface="Wingdings" panose="05000000000000000000" pitchFamily="2" charset="2"/>
              <a:buChar char="n"/>
            </a:pPr>
            <a:r>
              <a:rPr lang="en-US" altLang="zh-CN" sz="1400" dirty="0">
                <a:latin typeface="宋体" panose="02010600030101010101" pitchFamily="2" charset="-122"/>
                <a:ea typeface="宋体" panose="02010600030101010101" pitchFamily="2" charset="-122"/>
              </a:rPr>
              <a:t>《2018</a:t>
            </a:r>
            <a:r>
              <a:rPr lang="zh-CN" altLang="en-US" sz="1400" dirty="0">
                <a:latin typeface="宋体" panose="02010600030101010101" pitchFamily="2" charset="-122"/>
                <a:ea typeface="宋体" panose="02010600030101010101" pitchFamily="2" charset="-122"/>
              </a:rPr>
              <a:t>年教育信息化和网络安全工作要点</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（教技厅</a:t>
            </a:r>
            <a:r>
              <a:rPr lang="en-US" altLang="zh-CN" sz="1400" dirty="0">
                <a:latin typeface="宋体" panose="02010600030101010101" pitchFamily="2" charset="-122"/>
                <a:ea typeface="宋体" panose="02010600030101010101" pitchFamily="2" charset="-122"/>
              </a:rPr>
              <a:t>〔2018〕1</a:t>
            </a:r>
            <a:r>
              <a:rPr lang="zh-CN" altLang="en-US" sz="1400" dirty="0">
                <a:latin typeface="宋体" panose="02010600030101010101" pitchFamily="2" charset="-122"/>
                <a:ea typeface="宋体" panose="02010600030101010101" pitchFamily="2" charset="-122"/>
              </a:rPr>
              <a:t>号） </a:t>
            </a:r>
          </a:p>
          <a:p>
            <a:pPr marL="285750" indent="-285750">
              <a:lnSpc>
                <a:spcPct val="150000"/>
              </a:lnSpc>
              <a:buFont typeface="Wingdings" panose="05000000000000000000" pitchFamily="2" charset="2"/>
              <a:buChar char="n"/>
            </a:pP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教育信息化专项</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教育业务管理信息系统子项目管理细则（试行）</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（教技厅函</a:t>
            </a:r>
            <a:r>
              <a:rPr lang="en-US" altLang="zh-CN" sz="1400" dirty="0">
                <a:latin typeface="宋体" panose="02010600030101010101" pitchFamily="2" charset="-122"/>
                <a:ea typeface="宋体" panose="02010600030101010101" pitchFamily="2" charset="-122"/>
              </a:rPr>
              <a:t>〔2017〕4</a:t>
            </a:r>
            <a:r>
              <a:rPr lang="zh-CN" altLang="en-US" sz="1400" dirty="0">
                <a:latin typeface="宋体" panose="02010600030101010101" pitchFamily="2" charset="-122"/>
                <a:ea typeface="宋体" panose="02010600030101010101" pitchFamily="2" charset="-122"/>
              </a:rPr>
              <a:t>号） </a:t>
            </a:r>
          </a:p>
          <a:p>
            <a:pPr marL="285750" indent="-285750">
              <a:lnSpc>
                <a:spcPct val="150000"/>
              </a:lnSpc>
              <a:buFont typeface="Wingdings" panose="05000000000000000000" pitchFamily="2" charset="2"/>
              <a:buChar char="n"/>
            </a:pP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国务院关于印发国家教育事业发展“十三五”规划的通知</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国发</a:t>
            </a:r>
            <a:r>
              <a:rPr lang="en-US" altLang="zh-CN" sz="1400" dirty="0">
                <a:latin typeface="宋体" panose="02010600030101010101" pitchFamily="2" charset="-122"/>
                <a:ea typeface="宋体" panose="02010600030101010101" pitchFamily="2" charset="-122"/>
              </a:rPr>
              <a:t>〔2017〕4</a:t>
            </a:r>
            <a:r>
              <a:rPr lang="zh-CN" altLang="en-US" sz="1400" dirty="0">
                <a:latin typeface="宋体" panose="02010600030101010101" pitchFamily="2" charset="-122"/>
                <a:ea typeface="宋体" panose="02010600030101010101" pitchFamily="2" charset="-122"/>
              </a:rPr>
              <a:t>号）</a:t>
            </a:r>
          </a:p>
          <a:p>
            <a:pPr marL="285750" indent="-285750">
              <a:lnSpc>
                <a:spcPct val="150000"/>
              </a:lnSpc>
              <a:buFont typeface="Wingdings" panose="05000000000000000000" pitchFamily="2" charset="2"/>
              <a:buChar char="n"/>
            </a:pPr>
            <a:r>
              <a:rPr lang="en-US" altLang="zh-CN" sz="1400" dirty="0">
                <a:latin typeface="宋体" panose="02010600030101010101" pitchFamily="2" charset="-122"/>
                <a:ea typeface="宋体" panose="02010600030101010101" pitchFamily="2" charset="-122"/>
              </a:rPr>
              <a:t>《2017</a:t>
            </a:r>
            <a:r>
              <a:rPr lang="zh-CN" altLang="en-US" sz="1400" dirty="0">
                <a:latin typeface="宋体" panose="02010600030101010101" pitchFamily="2" charset="-122"/>
                <a:ea typeface="宋体" panose="02010600030101010101" pitchFamily="2" charset="-122"/>
              </a:rPr>
              <a:t>年教育信息化工作要点</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（教技厅</a:t>
            </a:r>
            <a:r>
              <a:rPr lang="en-US" altLang="zh-CN" sz="1400" dirty="0">
                <a:latin typeface="宋体" panose="02010600030101010101" pitchFamily="2" charset="-122"/>
                <a:ea typeface="宋体" panose="02010600030101010101" pitchFamily="2" charset="-122"/>
              </a:rPr>
              <a:t>〔2017〕2</a:t>
            </a:r>
            <a:r>
              <a:rPr lang="zh-CN" altLang="en-US" sz="1400" dirty="0">
                <a:latin typeface="宋体" panose="02010600030101010101" pitchFamily="2" charset="-122"/>
                <a:ea typeface="宋体" panose="02010600030101010101" pitchFamily="2" charset="-122"/>
              </a:rPr>
              <a:t>号）</a:t>
            </a:r>
          </a:p>
          <a:p>
            <a:pPr marL="285750" indent="-285750">
              <a:lnSpc>
                <a:spcPct val="150000"/>
              </a:lnSpc>
              <a:buFont typeface="Wingdings" panose="05000000000000000000" pitchFamily="2" charset="2"/>
              <a:buChar char="n"/>
            </a:pP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教育部关于印发</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教育信息化“十三五”规划</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的通知</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（教技</a:t>
            </a:r>
            <a:r>
              <a:rPr lang="en-US" altLang="zh-CN" sz="1400" dirty="0">
                <a:latin typeface="宋体" panose="02010600030101010101" pitchFamily="2" charset="-122"/>
                <a:ea typeface="宋体" panose="02010600030101010101" pitchFamily="2" charset="-122"/>
              </a:rPr>
              <a:t>〔2016〕2</a:t>
            </a:r>
            <a:r>
              <a:rPr lang="zh-CN" altLang="en-US" sz="1400" dirty="0">
                <a:latin typeface="宋体" panose="02010600030101010101" pitchFamily="2" charset="-122"/>
                <a:ea typeface="宋体" panose="02010600030101010101" pitchFamily="2" charset="-122"/>
              </a:rPr>
              <a:t>号</a:t>
            </a:r>
            <a:r>
              <a:rPr lang="zh-CN" altLang="en-US" sz="1400" dirty="0" smtClean="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9280584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smtClean="0"/>
              <a:t>六</a:t>
            </a:r>
            <a:endParaRPr lang="zh-CN" altLang="en-US" b="1" dirty="0"/>
          </a:p>
        </p:txBody>
      </p:sp>
      <p:sp>
        <p:nvSpPr>
          <p:cNvPr id="9" name="TextBox 8"/>
          <p:cNvSpPr txBox="1"/>
          <p:nvPr/>
        </p:nvSpPr>
        <p:spPr>
          <a:xfrm>
            <a:off x="7116791" y="2264309"/>
            <a:ext cx="4718649" cy="461665"/>
          </a:xfrm>
          <a:prstGeom prst="rect">
            <a:avLst/>
          </a:prstGeom>
          <a:noFill/>
        </p:spPr>
        <p:txBody>
          <a:bodyPr wrap="square" rtlCol="0">
            <a:spAutoFit/>
          </a:bodyPr>
          <a:lstStyle/>
          <a:p>
            <a:r>
              <a:rPr lang="zh-CN" altLang="en-US" sz="2400" dirty="0" smtClean="0">
                <a:solidFill>
                  <a:schemeClr val="bg1">
                    <a:lumMod val="10000"/>
                  </a:schemeClr>
                </a:solidFill>
              </a:rPr>
              <a:t>智慧校园智慧服务</a:t>
            </a:r>
            <a:endParaRPr lang="en-US" altLang="zh-CN" sz="2400" dirty="0">
              <a:solidFill>
                <a:schemeClr val="bg1">
                  <a:lumMod val="10000"/>
                </a:schemeClr>
              </a:solidFill>
            </a:endParaRPr>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2156543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2739853"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服务   </a:t>
            </a:r>
            <a:r>
              <a:rPr lang="zh-CN" altLang="en-US" sz="1600" dirty="0" smtClean="0">
                <a:solidFill>
                  <a:srgbClr val="C00000"/>
                </a:solidFill>
                <a:latin typeface="+mn-lt"/>
                <a:ea typeface="+mn-ea"/>
                <a:cs typeface="+mn-ea"/>
                <a:sym typeface="+mn-lt"/>
              </a:rPr>
              <a:t>智能食堂</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065" y="1111728"/>
            <a:ext cx="9650088" cy="5428174"/>
          </a:xfrm>
          <a:prstGeom prst="rect">
            <a:avLst/>
          </a:prstGeom>
        </p:spPr>
      </p:pic>
    </p:spTree>
    <p:extLst>
      <p:ext uri="{BB962C8B-B14F-4D97-AF65-F5344CB8AC3E}">
        <p14:creationId xmlns:p14="http://schemas.microsoft.com/office/powerpoint/2010/main" val="2444328997"/>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150221" cy="523220"/>
          </a:xfrm>
        </p:spPr>
        <p:txBody>
          <a:bodyPr/>
          <a:lstStyle/>
          <a:p>
            <a:r>
              <a:rPr lang="zh-CN" altLang="en-US" dirty="0">
                <a:latin typeface="+mn-lt"/>
                <a:ea typeface="+mn-ea"/>
                <a:cs typeface="+mn-ea"/>
                <a:sym typeface="+mn-lt"/>
              </a:rPr>
              <a:t>智慧</a:t>
            </a:r>
            <a:r>
              <a:rPr lang="zh-CN" altLang="en-US" dirty="0" smtClean="0">
                <a:latin typeface="+mn-lt"/>
                <a:ea typeface="+mn-ea"/>
                <a:cs typeface="+mn-ea"/>
                <a:sym typeface="+mn-lt"/>
              </a:rPr>
              <a:t>服务   </a:t>
            </a:r>
            <a:r>
              <a:rPr lang="zh-CN" altLang="en-US" sz="1600" dirty="0" smtClean="0">
                <a:solidFill>
                  <a:srgbClr val="C00000"/>
                </a:solidFill>
                <a:latin typeface="+mn-lt"/>
                <a:ea typeface="+mn-ea"/>
                <a:cs typeface="+mn-ea"/>
                <a:sym typeface="+mn-lt"/>
              </a:rPr>
              <a:t>公寓智能服务</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733" y="1426865"/>
            <a:ext cx="9499235" cy="4539108"/>
          </a:xfrm>
          <a:prstGeom prst="rect">
            <a:avLst/>
          </a:prstGeom>
        </p:spPr>
      </p:pic>
    </p:spTree>
    <p:extLst>
      <p:ext uri="{BB962C8B-B14F-4D97-AF65-F5344CB8AC3E}">
        <p14:creationId xmlns:p14="http://schemas.microsoft.com/office/powerpoint/2010/main" val="1225513048"/>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PicturePlaceholder 4"/>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sharpenSoften amount="21000"/>
                    </a14:imgEffect>
                    <a14:imgEffect>
                      <a14:brightnessContrast bright="-23000" contrast="-7000"/>
                    </a14:imgEffect>
                  </a14:imgLayer>
                </a14:imgProps>
              </a:ext>
            </a:extLst>
          </a:blip>
          <a:srcRect/>
          <a:stretch>
            <a:fillRect/>
          </a:stretch>
        </p:blipFill>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pic>
      <p:sp>
        <p:nvSpPr>
          <p:cNvPr id="8" name="矩形 7">
            <a:extLst>
              <a:ext uri="{FF2B5EF4-FFF2-40B4-BE49-F238E27FC236}">
                <a16:creationId xmlns:a16="http://schemas.microsoft.com/office/drawing/2014/main" xmlns="" id="{C67F0F99-A45E-4B2E-8F2A-5C6DD407783B}"/>
              </a:ext>
            </a:extLst>
          </p:cNvPr>
          <p:cNvSpPr/>
          <p:nvPr/>
        </p:nvSpPr>
        <p:spPr>
          <a:xfrm>
            <a:off x="5210681" y="2868881"/>
            <a:ext cx="6985261" cy="89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3" name="矩形 2"/>
          <p:cNvSpPr/>
          <p:nvPr/>
        </p:nvSpPr>
        <p:spPr>
          <a:xfrm>
            <a:off x="5969479" y="2027210"/>
            <a:ext cx="862642" cy="843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smtClean="0"/>
              <a:t>七</a:t>
            </a:r>
            <a:endParaRPr lang="zh-CN" altLang="en-US" b="1" dirty="0"/>
          </a:p>
        </p:txBody>
      </p:sp>
      <p:sp>
        <p:nvSpPr>
          <p:cNvPr id="9" name="TextBox 8"/>
          <p:cNvSpPr txBox="1"/>
          <p:nvPr/>
        </p:nvSpPr>
        <p:spPr>
          <a:xfrm>
            <a:off x="7116791" y="2264309"/>
            <a:ext cx="4718649" cy="461665"/>
          </a:xfrm>
          <a:prstGeom prst="rect">
            <a:avLst/>
          </a:prstGeom>
          <a:noFill/>
        </p:spPr>
        <p:txBody>
          <a:bodyPr wrap="square" rtlCol="0">
            <a:spAutoFit/>
          </a:bodyPr>
          <a:lstStyle/>
          <a:p>
            <a:r>
              <a:rPr lang="zh-CN" altLang="en-US" sz="2400" dirty="0" smtClean="0">
                <a:solidFill>
                  <a:schemeClr val="bg1">
                    <a:lumMod val="10000"/>
                  </a:schemeClr>
                </a:solidFill>
              </a:rPr>
              <a:t>智慧校园基于</a:t>
            </a:r>
            <a:r>
              <a:rPr lang="en-US" altLang="zh-CN" sz="2400" dirty="0" smtClean="0">
                <a:solidFill>
                  <a:schemeClr val="bg1">
                    <a:lumMod val="10000"/>
                  </a:schemeClr>
                </a:solidFill>
              </a:rPr>
              <a:t>APP</a:t>
            </a:r>
            <a:r>
              <a:rPr lang="zh-CN" altLang="en-US" sz="2400" dirty="0" smtClean="0">
                <a:solidFill>
                  <a:schemeClr val="bg1">
                    <a:lumMod val="10000"/>
                  </a:schemeClr>
                </a:solidFill>
              </a:rPr>
              <a:t>家校互通</a:t>
            </a:r>
            <a:endParaRPr lang="en-US" altLang="zh-CN" sz="2400" dirty="0">
              <a:solidFill>
                <a:schemeClr val="bg1">
                  <a:lumMod val="10000"/>
                </a:schemeClr>
              </a:solidFill>
            </a:endParaRPr>
          </a:p>
        </p:txBody>
      </p:sp>
      <p:sp>
        <p:nvSpPr>
          <p:cNvPr id="10" name="矩形 9"/>
          <p:cNvSpPr/>
          <p:nvPr/>
        </p:nvSpPr>
        <p:spPr>
          <a:xfrm>
            <a:off x="-8626" y="0"/>
            <a:ext cx="5215364"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extLst>
      <p:ext uri="{BB962C8B-B14F-4D97-AF65-F5344CB8AC3E}">
        <p14:creationId xmlns:p14="http://schemas.microsoft.com/office/powerpoint/2010/main" val="12392665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627916" cy="523220"/>
          </a:xfrm>
        </p:spPr>
        <p:txBody>
          <a:bodyPr/>
          <a:lstStyle/>
          <a:p>
            <a:r>
              <a:rPr lang="zh-CN" altLang="en-US" dirty="0">
                <a:latin typeface="+mn-lt"/>
                <a:ea typeface="+mn-ea"/>
                <a:cs typeface="+mn-ea"/>
                <a:sym typeface="+mn-lt"/>
              </a:rPr>
              <a:t>家</a:t>
            </a:r>
            <a:r>
              <a:rPr lang="zh-CN" altLang="en-US" dirty="0" smtClean="0">
                <a:latin typeface="+mn-lt"/>
                <a:ea typeface="+mn-ea"/>
                <a:cs typeface="+mn-ea"/>
                <a:sym typeface="+mn-lt"/>
              </a:rPr>
              <a:t>校互通   </a:t>
            </a:r>
            <a:r>
              <a:rPr lang="zh-CN" altLang="en-US" sz="1600" dirty="0" smtClean="0">
                <a:solidFill>
                  <a:srgbClr val="C00000"/>
                </a:solidFill>
                <a:latin typeface="+mn-lt"/>
                <a:ea typeface="+mn-ea"/>
                <a:cs typeface="+mn-ea"/>
                <a:sym typeface="+mn-lt"/>
              </a:rPr>
              <a:t>家校互通</a:t>
            </a:r>
            <a:r>
              <a:rPr lang="en-US" altLang="zh-CN" sz="1600" dirty="0" smtClean="0">
                <a:solidFill>
                  <a:srgbClr val="C00000"/>
                </a:solidFill>
                <a:latin typeface="+mn-lt"/>
                <a:ea typeface="+mn-ea"/>
                <a:cs typeface="+mn-ea"/>
                <a:sym typeface="+mn-lt"/>
              </a:rPr>
              <a:t>-</a:t>
            </a:r>
            <a:r>
              <a:rPr lang="zh-CN" altLang="en-US" sz="1600" dirty="0" smtClean="0">
                <a:solidFill>
                  <a:srgbClr val="C00000"/>
                </a:solidFill>
                <a:latin typeface="+mn-lt"/>
                <a:ea typeface="+mn-ea"/>
                <a:cs typeface="+mn-ea"/>
                <a:sym typeface="+mn-lt"/>
              </a:rPr>
              <a:t>教职</a:t>
            </a:r>
            <a:r>
              <a:rPr lang="en-US" altLang="zh-CN" sz="1600" dirty="0" smtClean="0">
                <a:solidFill>
                  <a:srgbClr val="C00000"/>
                </a:solidFill>
                <a:latin typeface="+mn-lt"/>
                <a:ea typeface="+mn-ea"/>
                <a:cs typeface="+mn-ea"/>
                <a:sym typeface="+mn-lt"/>
              </a:rPr>
              <a:t>APP</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14" name="文本框 10"/>
          <p:cNvSpPr txBox="1"/>
          <p:nvPr/>
        </p:nvSpPr>
        <p:spPr>
          <a:xfrm>
            <a:off x="591185" y="819785"/>
            <a:ext cx="11038840" cy="922020"/>
          </a:xfrm>
          <a:prstGeom prst="rect">
            <a:avLst/>
          </a:prstGeom>
          <a:noFill/>
        </p:spPr>
        <p:txBody>
          <a:bodyPr wrap="square" rtlCol="0">
            <a:spAutoFit/>
          </a:bodyPr>
          <a:lstStyle/>
          <a:p>
            <a:pPr lvl="0" indent="457200" algn="l" fontAlgn="auto">
              <a:lnSpc>
                <a:spcPct val="150000"/>
              </a:lnSpc>
              <a:buClrTx/>
              <a:buSzTx/>
              <a:buFontTx/>
              <a:extLst>
                <a:ext uri="{35155182-B16C-46BC-9424-99874614C6A1}">
                  <wpsdc:indentchars xmlns="" xmlns:wpsdc="http://www.wps.cn/officeDocument/2017/drawingmlCustomData" val="200" checksum="59296752"/>
                </a:ext>
              </a:extLst>
            </a:pPr>
            <a:r>
              <a:rPr>
                <a:latin typeface="楷体" panose="02010609060101010101" charset="-122"/>
                <a:ea typeface="楷体" panose="02010609060101010101" charset="-122"/>
                <a:cs typeface="楷体" panose="02010609060101010101" charset="-122"/>
                <a:sym typeface="+mn-ea"/>
              </a:rPr>
              <a:t>针对校领导、教师等角色的实际需求,统一身份认证和权限管理，合理规划移动信息提供内容,确保用户获得最佳体验与交互效果。</a:t>
            </a:r>
          </a:p>
        </p:txBody>
      </p:sp>
      <p:pic>
        <p:nvPicPr>
          <p:cNvPr id="15" name="图片 14" descr="20200108122535699"/>
          <p:cNvPicPr>
            <a:picLocks noChangeAspect="1"/>
          </p:cNvPicPr>
          <p:nvPr/>
        </p:nvPicPr>
        <p:blipFill>
          <a:blip r:embed="rId3"/>
          <a:stretch>
            <a:fillRect/>
          </a:stretch>
        </p:blipFill>
        <p:spPr>
          <a:xfrm>
            <a:off x="4098290" y="2373630"/>
            <a:ext cx="3416300" cy="2830830"/>
          </a:xfrm>
          <a:prstGeom prst="rect">
            <a:avLst/>
          </a:prstGeom>
        </p:spPr>
      </p:pic>
      <p:grpSp>
        <p:nvGrpSpPr>
          <p:cNvPr id="16" name="组合 15"/>
          <p:cNvGrpSpPr/>
          <p:nvPr/>
        </p:nvGrpSpPr>
        <p:grpSpPr>
          <a:xfrm>
            <a:off x="810260" y="2058035"/>
            <a:ext cx="763270" cy="763270"/>
            <a:chOff x="1967" y="2378"/>
            <a:chExt cx="1202" cy="1202"/>
          </a:xfrm>
        </p:grpSpPr>
        <p:grpSp>
          <p:nvGrpSpPr>
            <p:cNvPr id="17" name="组合 16"/>
            <p:cNvGrpSpPr/>
            <p:nvPr/>
          </p:nvGrpSpPr>
          <p:grpSpPr>
            <a:xfrm>
              <a:off x="1967" y="2378"/>
              <a:ext cx="1202" cy="1202"/>
              <a:chOff x="4184106" y="2952206"/>
              <a:chExt cx="3823790" cy="3823790"/>
            </a:xfrm>
          </p:grpSpPr>
          <p:sp>
            <p:nvSpPr>
              <p:cNvPr id="19" name="椭圆 1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20" name="组合 19"/>
              <p:cNvGrpSpPr/>
              <p:nvPr/>
            </p:nvGrpSpPr>
            <p:grpSpPr>
              <a:xfrm>
                <a:off x="4710169" y="3478269"/>
                <a:ext cx="2771663" cy="2771663"/>
                <a:chOff x="2193191" y="1899415"/>
                <a:chExt cx="2421376" cy="2421376"/>
              </a:xfrm>
              <a:effectLst/>
            </p:grpSpPr>
            <p:sp>
              <p:nvSpPr>
                <p:cNvPr id="21" name="椭圆 20"/>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22" name="八边形 2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pic>
          <p:nvPicPr>
            <p:cNvPr id="18" name="图片 17" descr="手机"/>
            <p:cNvPicPr>
              <a:picLocks noChangeAspect="1"/>
            </p:cNvPicPr>
            <p:nvPr/>
          </p:nvPicPr>
          <p:blipFill>
            <a:blip r:embed="rId4"/>
            <a:stretch>
              <a:fillRect/>
            </a:stretch>
          </p:blipFill>
          <p:spPr>
            <a:xfrm flipV="1">
              <a:off x="2256" y="2674"/>
              <a:ext cx="624" cy="624"/>
            </a:xfrm>
            <a:prstGeom prst="rect">
              <a:avLst/>
            </a:prstGeom>
          </p:spPr>
        </p:pic>
      </p:grpSp>
      <p:sp>
        <p:nvSpPr>
          <p:cNvPr id="23" name="文本框 78"/>
          <p:cNvSpPr txBox="1"/>
          <p:nvPr/>
        </p:nvSpPr>
        <p:spPr>
          <a:xfrm>
            <a:off x="1573530" y="2273935"/>
            <a:ext cx="995680" cy="337185"/>
          </a:xfrm>
          <a:prstGeom prst="rect">
            <a:avLst/>
          </a:prstGeom>
          <a:noFill/>
        </p:spPr>
        <p:txBody>
          <a:bodyPr wrap="none" rtlCol="0">
            <a:spAutoFit/>
          </a:bodyPr>
          <a:lstStyle/>
          <a:p>
            <a:r>
              <a:rPr lang="zh-CN" altLang="en-US" sz="1600" b="1"/>
              <a:t>移动办公</a:t>
            </a:r>
          </a:p>
        </p:txBody>
      </p:sp>
      <p:sp>
        <p:nvSpPr>
          <p:cNvPr id="24" name="文本框 79"/>
          <p:cNvSpPr txBox="1"/>
          <p:nvPr/>
        </p:nvSpPr>
        <p:spPr>
          <a:xfrm>
            <a:off x="889635" y="2821305"/>
            <a:ext cx="2585085" cy="737235"/>
          </a:xfrm>
          <a:prstGeom prst="rect">
            <a:avLst/>
          </a:prstGeom>
          <a:noFill/>
        </p:spPr>
        <p:txBody>
          <a:bodyPr wrap="square" rtlCol="0">
            <a:spAutoFit/>
          </a:bodyPr>
          <a:lstStyle/>
          <a:p>
            <a:r>
              <a:rPr sz="1400">
                <a:latin typeface="楷体" panose="02010609060101010101" charset="-122"/>
                <a:ea typeface="楷体" panose="02010609060101010101" charset="-122"/>
                <a:cs typeface="楷体" panose="02010609060101010101" charset="-122"/>
              </a:rPr>
              <a:t>移动办公涵盖各系部主要行政办公人员在内的,以办工事务为核心的行政事务</a:t>
            </a:r>
            <a:r>
              <a:rPr lang="zh-CN" sz="1400">
                <a:latin typeface="楷体" panose="02010609060101010101" charset="-122"/>
                <a:ea typeface="楷体" panose="02010609060101010101" charset="-122"/>
                <a:cs typeface="楷体" panose="02010609060101010101" charset="-122"/>
              </a:rPr>
              <a:t>；</a:t>
            </a:r>
          </a:p>
        </p:txBody>
      </p:sp>
      <p:grpSp>
        <p:nvGrpSpPr>
          <p:cNvPr id="25" name="组合 24"/>
          <p:cNvGrpSpPr/>
          <p:nvPr/>
        </p:nvGrpSpPr>
        <p:grpSpPr>
          <a:xfrm>
            <a:off x="810260" y="3510915"/>
            <a:ext cx="763270" cy="763270"/>
            <a:chOff x="4184106" y="2952206"/>
            <a:chExt cx="3823790" cy="3823790"/>
          </a:xfrm>
        </p:grpSpPr>
        <p:sp>
          <p:nvSpPr>
            <p:cNvPr id="26" name="椭圆 2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27" name="组合 26"/>
            <p:cNvGrpSpPr/>
            <p:nvPr/>
          </p:nvGrpSpPr>
          <p:grpSpPr>
            <a:xfrm>
              <a:off x="4710169" y="3478269"/>
              <a:ext cx="2771663" cy="2771663"/>
              <a:chOff x="2193191" y="1899415"/>
              <a:chExt cx="2421376" cy="2421376"/>
            </a:xfrm>
            <a:effectLst/>
          </p:grpSpPr>
          <p:sp>
            <p:nvSpPr>
              <p:cNvPr id="28" name="椭圆 27"/>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29" name="八边形 28"/>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30" name="文本框 87"/>
          <p:cNvSpPr txBox="1"/>
          <p:nvPr/>
        </p:nvSpPr>
        <p:spPr>
          <a:xfrm>
            <a:off x="1573530" y="3726815"/>
            <a:ext cx="995680" cy="337185"/>
          </a:xfrm>
          <a:prstGeom prst="rect">
            <a:avLst/>
          </a:prstGeom>
          <a:noFill/>
        </p:spPr>
        <p:txBody>
          <a:bodyPr wrap="none" rtlCol="0">
            <a:spAutoFit/>
          </a:bodyPr>
          <a:lstStyle/>
          <a:p>
            <a:pPr algn="l"/>
            <a:r>
              <a:rPr lang="zh-CN" altLang="en-US" sz="1600" b="1"/>
              <a:t>移动教务</a:t>
            </a:r>
          </a:p>
        </p:txBody>
      </p:sp>
      <p:sp>
        <p:nvSpPr>
          <p:cNvPr id="31" name="文本框 88"/>
          <p:cNvSpPr txBox="1"/>
          <p:nvPr/>
        </p:nvSpPr>
        <p:spPr>
          <a:xfrm>
            <a:off x="1015365" y="4291330"/>
            <a:ext cx="2585085" cy="521970"/>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包含考试安排、监考安排、课表查询、考试成绩等功能。</a:t>
            </a:r>
          </a:p>
        </p:txBody>
      </p:sp>
      <p:pic>
        <p:nvPicPr>
          <p:cNvPr id="32" name="图片 31" descr="投诉建议"/>
          <p:cNvPicPr>
            <a:picLocks noChangeAspect="1"/>
          </p:cNvPicPr>
          <p:nvPr/>
        </p:nvPicPr>
        <p:blipFill>
          <a:blip r:embed="rId5"/>
          <a:stretch>
            <a:fillRect/>
          </a:stretch>
        </p:blipFill>
        <p:spPr>
          <a:xfrm>
            <a:off x="999490" y="3707765"/>
            <a:ext cx="380365" cy="380365"/>
          </a:xfrm>
          <a:prstGeom prst="rect">
            <a:avLst/>
          </a:prstGeom>
        </p:spPr>
      </p:pic>
      <p:grpSp>
        <p:nvGrpSpPr>
          <p:cNvPr id="33" name="组合 32"/>
          <p:cNvGrpSpPr/>
          <p:nvPr/>
        </p:nvGrpSpPr>
        <p:grpSpPr>
          <a:xfrm>
            <a:off x="810260" y="4922520"/>
            <a:ext cx="763270" cy="763270"/>
            <a:chOff x="4184106" y="2952206"/>
            <a:chExt cx="3823790" cy="3823790"/>
          </a:xfrm>
        </p:grpSpPr>
        <p:sp>
          <p:nvSpPr>
            <p:cNvPr id="34" name="椭圆 3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35" name="组合 34"/>
            <p:cNvGrpSpPr/>
            <p:nvPr/>
          </p:nvGrpSpPr>
          <p:grpSpPr>
            <a:xfrm>
              <a:off x="4710169" y="3478269"/>
              <a:ext cx="2771663" cy="2771663"/>
              <a:chOff x="2193191" y="1899415"/>
              <a:chExt cx="2421376" cy="2421376"/>
            </a:xfrm>
            <a:effectLst/>
          </p:grpSpPr>
          <p:sp>
            <p:nvSpPr>
              <p:cNvPr id="36" name="椭圆 35"/>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37" name="八边形 36"/>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38" name="文本框 27"/>
          <p:cNvSpPr txBox="1"/>
          <p:nvPr/>
        </p:nvSpPr>
        <p:spPr>
          <a:xfrm>
            <a:off x="1573530" y="5138420"/>
            <a:ext cx="995680" cy="337185"/>
          </a:xfrm>
          <a:prstGeom prst="rect">
            <a:avLst/>
          </a:prstGeom>
          <a:noFill/>
        </p:spPr>
        <p:txBody>
          <a:bodyPr wrap="none" rtlCol="0">
            <a:spAutoFit/>
          </a:bodyPr>
          <a:lstStyle/>
          <a:p>
            <a:pPr algn="l"/>
            <a:r>
              <a:rPr lang="zh-CN" altLang="en-US" sz="1600" b="1"/>
              <a:t>学生管理</a:t>
            </a:r>
          </a:p>
        </p:txBody>
      </p:sp>
      <p:sp>
        <p:nvSpPr>
          <p:cNvPr id="39" name="文本框 12"/>
          <p:cNvSpPr txBox="1"/>
          <p:nvPr/>
        </p:nvSpPr>
        <p:spPr>
          <a:xfrm>
            <a:off x="1015365" y="5702935"/>
            <a:ext cx="2585085" cy="737235"/>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包含家访信息查询、活动信息查询、宿舍信息查询、家校沟通等。</a:t>
            </a:r>
          </a:p>
        </p:txBody>
      </p:sp>
      <p:pic>
        <p:nvPicPr>
          <p:cNvPr id="41" name="图片 40" descr="任务"/>
          <p:cNvPicPr>
            <a:picLocks noChangeAspect="1"/>
          </p:cNvPicPr>
          <p:nvPr/>
        </p:nvPicPr>
        <p:blipFill>
          <a:blip r:embed="rId6"/>
          <a:stretch>
            <a:fillRect/>
          </a:stretch>
        </p:blipFill>
        <p:spPr>
          <a:xfrm>
            <a:off x="1002665" y="5111750"/>
            <a:ext cx="391160" cy="391160"/>
          </a:xfrm>
          <a:prstGeom prst="rect">
            <a:avLst/>
          </a:prstGeom>
        </p:spPr>
      </p:pic>
      <p:grpSp>
        <p:nvGrpSpPr>
          <p:cNvPr id="42" name="组合 41"/>
          <p:cNvGrpSpPr/>
          <p:nvPr/>
        </p:nvGrpSpPr>
        <p:grpSpPr>
          <a:xfrm>
            <a:off x="8395970" y="2066925"/>
            <a:ext cx="763270" cy="763270"/>
            <a:chOff x="4184106" y="2952206"/>
            <a:chExt cx="3823790" cy="3823790"/>
          </a:xfrm>
        </p:grpSpPr>
        <p:sp>
          <p:nvSpPr>
            <p:cNvPr id="43" name="椭圆 42"/>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44" name="组合 43"/>
            <p:cNvGrpSpPr/>
            <p:nvPr/>
          </p:nvGrpSpPr>
          <p:grpSpPr>
            <a:xfrm>
              <a:off x="4710169" y="3478269"/>
              <a:ext cx="2771663" cy="2771663"/>
              <a:chOff x="2193191" y="1899415"/>
              <a:chExt cx="2421376" cy="2421376"/>
            </a:xfrm>
            <a:effectLst/>
          </p:grpSpPr>
          <p:sp>
            <p:nvSpPr>
              <p:cNvPr id="45" name="椭圆 44"/>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46" name="八边形 45"/>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47" name="文本框 114"/>
          <p:cNvSpPr txBox="1"/>
          <p:nvPr/>
        </p:nvSpPr>
        <p:spPr>
          <a:xfrm>
            <a:off x="9159240" y="2282825"/>
            <a:ext cx="1402080" cy="337185"/>
          </a:xfrm>
          <a:prstGeom prst="rect">
            <a:avLst/>
          </a:prstGeom>
          <a:noFill/>
        </p:spPr>
        <p:txBody>
          <a:bodyPr wrap="none" rtlCol="0">
            <a:spAutoFit/>
          </a:bodyPr>
          <a:lstStyle/>
          <a:p>
            <a:pPr algn="l"/>
            <a:r>
              <a:rPr lang="zh-CN" altLang="en-US" sz="1600" b="1"/>
              <a:t>移动资源门户</a:t>
            </a:r>
          </a:p>
        </p:txBody>
      </p:sp>
      <p:sp>
        <p:nvSpPr>
          <p:cNvPr id="48" name="文本框 115"/>
          <p:cNvSpPr txBox="1"/>
          <p:nvPr/>
        </p:nvSpPr>
        <p:spPr>
          <a:xfrm>
            <a:off x="8586470" y="2724785"/>
            <a:ext cx="2585085" cy="737235"/>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实现移动资源订阅、浏览，使教师随时随地都可利用学校资源。</a:t>
            </a:r>
          </a:p>
        </p:txBody>
      </p:sp>
      <p:pic>
        <p:nvPicPr>
          <p:cNvPr id="49" name="图片 48" descr="公告"/>
          <p:cNvPicPr>
            <a:picLocks noChangeAspect="1"/>
          </p:cNvPicPr>
          <p:nvPr/>
        </p:nvPicPr>
        <p:blipFill>
          <a:blip r:embed="rId7"/>
          <a:stretch>
            <a:fillRect/>
          </a:stretch>
        </p:blipFill>
        <p:spPr>
          <a:xfrm>
            <a:off x="8586470" y="2282825"/>
            <a:ext cx="373380" cy="373380"/>
          </a:xfrm>
          <a:prstGeom prst="rect">
            <a:avLst/>
          </a:prstGeom>
        </p:spPr>
      </p:pic>
      <p:grpSp>
        <p:nvGrpSpPr>
          <p:cNvPr id="50" name="组合 49"/>
          <p:cNvGrpSpPr/>
          <p:nvPr/>
        </p:nvGrpSpPr>
        <p:grpSpPr>
          <a:xfrm>
            <a:off x="8422005" y="3510280"/>
            <a:ext cx="763270" cy="763270"/>
            <a:chOff x="4184106" y="2952206"/>
            <a:chExt cx="3823790" cy="3823790"/>
          </a:xfrm>
        </p:grpSpPr>
        <p:sp>
          <p:nvSpPr>
            <p:cNvPr id="51" name="椭圆 50"/>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52" name="组合 51"/>
            <p:cNvGrpSpPr/>
            <p:nvPr/>
          </p:nvGrpSpPr>
          <p:grpSpPr>
            <a:xfrm>
              <a:off x="4710169" y="3478269"/>
              <a:ext cx="2771663" cy="2771663"/>
              <a:chOff x="2193191" y="1899415"/>
              <a:chExt cx="2421376" cy="2421376"/>
            </a:xfrm>
            <a:effectLst/>
          </p:grpSpPr>
          <p:sp>
            <p:nvSpPr>
              <p:cNvPr id="53" name="椭圆 52"/>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54" name="八边形 53"/>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55" name="文本框 41"/>
          <p:cNvSpPr txBox="1"/>
          <p:nvPr/>
        </p:nvSpPr>
        <p:spPr>
          <a:xfrm>
            <a:off x="9185275" y="3726180"/>
            <a:ext cx="995680" cy="337185"/>
          </a:xfrm>
          <a:prstGeom prst="rect">
            <a:avLst/>
          </a:prstGeom>
          <a:noFill/>
        </p:spPr>
        <p:txBody>
          <a:bodyPr wrap="none" rtlCol="0">
            <a:spAutoFit/>
          </a:bodyPr>
          <a:lstStyle/>
          <a:p>
            <a:pPr algn="l"/>
            <a:r>
              <a:rPr lang="zh-CN" altLang="en-US" sz="1600" b="1"/>
              <a:t>移动查询</a:t>
            </a:r>
          </a:p>
        </p:txBody>
      </p:sp>
      <p:sp>
        <p:nvSpPr>
          <p:cNvPr id="56" name="文本框 42"/>
          <p:cNvSpPr txBox="1"/>
          <p:nvPr/>
        </p:nvSpPr>
        <p:spPr>
          <a:xfrm>
            <a:off x="8630920" y="4254500"/>
            <a:ext cx="2585085" cy="737235"/>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包含教职工信息查询、毕业生信息查询、学生基本信息查询等内容。</a:t>
            </a:r>
          </a:p>
        </p:txBody>
      </p:sp>
      <p:pic>
        <p:nvPicPr>
          <p:cNvPr id="57" name="图片 56" descr="预警"/>
          <p:cNvPicPr>
            <a:picLocks noChangeAspect="1"/>
          </p:cNvPicPr>
          <p:nvPr/>
        </p:nvPicPr>
        <p:blipFill>
          <a:blip r:embed="rId8"/>
          <a:stretch>
            <a:fillRect/>
          </a:stretch>
        </p:blipFill>
        <p:spPr>
          <a:xfrm>
            <a:off x="8612505" y="3695700"/>
            <a:ext cx="392430" cy="392430"/>
          </a:xfrm>
          <a:prstGeom prst="rect">
            <a:avLst/>
          </a:prstGeom>
        </p:spPr>
      </p:pic>
      <p:grpSp>
        <p:nvGrpSpPr>
          <p:cNvPr id="58" name="组合 57"/>
          <p:cNvGrpSpPr/>
          <p:nvPr/>
        </p:nvGrpSpPr>
        <p:grpSpPr>
          <a:xfrm>
            <a:off x="8481695" y="4911090"/>
            <a:ext cx="763270" cy="763270"/>
            <a:chOff x="4184106" y="2952206"/>
            <a:chExt cx="3823790" cy="3823790"/>
          </a:xfrm>
        </p:grpSpPr>
        <p:sp>
          <p:nvSpPr>
            <p:cNvPr id="59" name="椭圆 5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0" name="组合 59"/>
            <p:cNvGrpSpPr/>
            <p:nvPr/>
          </p:nvGrpSpPr>
          <p:grpSpPr>
            <a:xfrm>
              <a:off x="4710169" y="3478269"/>
              <a:ext cx="2771663" cy="2771663"/>
              <a:chOff x="2193191" y="1899415"/>
              <a:chExt cx="2421376" cy="2421376"/>
            </a:xfrm>
            <a:effectLst/>
          </p:grpSpPr>
          <p:sp>
            <p:nvSpPr>
              <p:cNvPr id="61" name="椭圆 60"/>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2" name="八边形 6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63" name="文本框 33"/>
          <p:cNvSpPr txBox="1"/>
          <p:nvPr/>
        </p:nvSpPr>
        <p:spPr>
          <a:xfrm>
            <a:off x="9221470" y="5204460"/>
            <a:ext cx="995680" cy="337185"/>
          </a:xfrm>
          <a:prstGeom prst="rect">
            <a:avLst/>
          </a:prstGeom>
          <a:noFill/>
        </p:spPr>
        <p:txBody>
          <a:bodyPr wrap="none" rtlCol="0">
            <a:spAutoFit/>
          </a:bodyPr>
          <a:lstStyle/>
          <a:p>
            <a:r>
              <a:rPr lang="zh-CN" altLang="en-US" sz="1600" b="1"/>
              <a:t>任务审批</a:t>
            </a:r>
          </a:p>
        </p:txBody>
      </p:sp>
      <p:sp>
        <p:nvSpPr>
          <p:cNvPr id="64" name="文本框 36"/>
          <p:cNvSpPr txBox="1"/>
          <p:nvPr/>
        </p:nvSpPr>
        <p:spPr>
          <a:xfrm>
            <a:off x="8630920" y="5751830"/>
            <a:ext cx="2585085" cy="521970"/>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通过APP进行平台的任务流程审批；</a:t>
            </a:r>
          </a:p>
        </p:txBody>
      </p:sp>
      <p:pic>
        <p:nvPicPr>
          <p:cNvPr id="65" name="图片 64" descr="任务switch"/>
          <p:cNvPicPr>
            <a:picLocks noChangeAspect="1"/>
          </p:cNvPicPr>
          <p:nvPr/>
        </p:nvPicPr>
        <p:blipFill>
          <a:blip r:embed="rId9"/>
          <a:stretch>
            <a:fillRect/>
          </a:stretch>
        </p:blipFill>
        <p:spPr>
          <a:xfrm>
            <a:off x="8660130" y="5086985"/>
            <a:ext cx="410210" cy="410210"/>
          </a:xfrm>
          <a:prstGeom prst="rect">
            <a:avLst/>
          </a:prstGeom>
        </p:spPr>
      </p:pic>
    </p:spTree>
    <p:extLst>
      <p:ext uri="{BB962C8B-B14F-4D97-AF65-F5344CB8AC3E}">
        <p14:creationId xmlns:p14="http://schemas.microsoft.com/office/powerpoint/2010/main" val="2744717141"/>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3627916" cy="523220"/>
          </a:xfrm>
        </p:spPr>
        <p:txBody>
          <a:bodyPr/>
          <a:lstStyle/>
          <a:p>
            <a:r>
              <a:rPr lang="zh-CN" altLang="en-US" dirty="0">
                <a:latin typeface="+mn-lt"/>
                <a:ea typeface="+mn-ea"/>
                <a:cs typeface="+mn-ea"/>
                <a:sym typeface="+mn-lt"/>
              </a:rPr>
              <a:t>家</a:t>
            </a:r>
            <a:r>
              <a:rPr lang="zh-CN" altLang="en-US" dirty="0" smtClean="0">
                <a:latin typeface="+mn-lt"/>
                <a:ea typeface="+mn-ea"/>
                <a:cs typeface="+mn-ea"/>
                <a:sym typeface="+mn-lt"/>
              </a:rPr>
              <a:t>校互通   </a:t>
            </a:r>
            <a:r>
              <a:rPr lang="zh-CN" altLang="en-US" sz="1600" dirty="0" smtClean="0">
                <a:solidFill>
                  <a:srgbClr val="C00000"/>
                </a:solidFill>
                <a:latin typeface="+mn-lt"/>
                <a:ea typeface="+mn-ea"/>
                <a:cs typeface="+mn-ea"/>
                <a:sym typeface="+mn-lt"/>
              </a:rPr>
              <a:t>家校互通</a:t>
            </a:r>
            <a:r>
              <a:rPr lang="en-US" altLang="zh-CN" sz="1600" dirty="0" smtClean="0">
                <a:solidFill>
                  <a:srgbClr val="C00000"/>
                </a:solidFill>
                <a:latin typeface="+mn-lt"/>
                <a:ea typeface="+mn-ea"/>
                <a:cs typeface="+mn-ea"/>
                <a:sym typeface="+mn-lt"/>
              </a:rPr>
              <a:t>-</a:t>
            </a:r>
            <a:r>
              <a:rPr lang="zh-CN" altLang="en-US" sz="1600" dirty="0">
                <a:solidFill>
                  <a:srgbClr val="C00000"/>
                </a:solidFill>
                <a:latin typeface="+mn-lt"/>
                <a:ea typeface="+mn-ea"/>
                <a:cs typeface="+mn-ea"/>
                <a:sym typeface="+mn-lt"/>
              </a:rPr>
              <a:t>家长</a:t>
            </a:r>
            <a:r>
              <a:rPr lang="en-US" altLang="zh-CN" sz="1600" dirty="0" smtClean="0">
                <a:solidFill>
                  <a:srgbClr val="C00000"/>
                </a:solidFill>
                <a:latin typeface="+mn-lt"/>
                <a:ea typeface="+mn-ea"/>
                <a:cs typeface="+mn-ea"/>
                <a:sym typeface="+mn-lt"/>
              </a:rPr>
              <a:t>APP</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66" name="文本框 10"/>
          <p:cNvSpPr txBox="1"/>
          <p:nvPr/>
        </p:nvSpPr>
        <p:spPr>
          <a:xfrm>
            <a:off x="591185" y="819785"/>
            <a:ext cx="11038840" cy="922020"/>
          </a:xfrm>
          <a:prstGeom prst="rect">
            <a:avLst/>
          </a:prstGeom>
          <a:noFill/>
        </p:spPr>
        <p:txBody>
          <a:bodyPr wrap="square" rtlCol="0">
            <a:spAutoFit/>
          </a:bodyPr>
          <a:lstStyle/>
          <a:p>
            <a:pPr lvl="0" indent="457200" algn="l" fontAlgn="auto">
              <a:lnSpc>
                <a:spcPct val="150000"/>
              </a:lnSpc>
              <a:buClrTx/>
              <a:buSzTx/>
              <a:buFontTx/>
              <a:extLst>
                <a:ext uri="{35155182-B16C-46BC-9424-99874614C6A1}">
                  <wpsdc:indentchars xmlns="" xmlns:wpsdc="http://www.wps.cn/officeDocument/2017/drawingmlCustomData" val="200" checksum="59296752"/>
                </a:ext>
              </a:extLst>
            </a:pPr>
            <a:r>
              <a:rPr dirty="0" err="1">
                <a:latin typeface="楷体" panose="02010609060101010101" charset="-122"/>
                <a:ea typeface="楷体" panose="02010609060101010101" charset="-122"/>
                <a:cs typeface="楷体" panose="02010609060101010101" charset="-122"/>
                <a:sym typeface="+mn-ea"/>
              </a:rPr>
              <a:t>针对</a:t>
            </a:r>
            <a:r>
              <a:rPr lang="zh-CN" dirty="0">
                <a:latin typeface="楷体" panose="02010609060101010101" charset="-122"/>
                <a:ea typeface="楷体" panose="02010609060101010101" charset="-122"/>
                <a:cs typeface="楷体" panose="02010609060101010101" charset="-122"/>
                <a:sym typeface="+mn-ea"/>
              </a:rPr>
              <a:t>学生家长</a:t>
            </a:r>
            <a:r>
              <a:rPr dirty="0" err="1">
                <a:latin typeface="楷体" panose="02010609060101010101" charset="-122"/>
                <a:ea typeface="楷体" panose="02010609060101010101" charset="-122"/>
                <a:cs typeface="楷体" panose="02010609060101010101" charset="-122"/>
                <a:sym typeface="+mn-ea"/>
              </a:rPr>
              <a:t>的实际需求,统一身份认证和权限管理，合理规划移动信息提供内容,确保用户获得最佳体验与交互效果</a:t>
            </a:r>
            <a:r>
              <a:rPr dirty="0">
                <a:latin typeface="楷体" panose="02010609060101010101" charset="-122"/>
                <a:ea typeface="楷体" panose="02010609060101010101" charset="-122"/>
                <a:cs typeface="楷体" panose="02010609060101010101" charset="-122"/>
                <a:sym typeface="+mn-ea"/>
              </a:rPr>
              <a:t>。</a:t>
            </a:r>
          </a:p>
        </p:txBody>
      </p:sp>
      <p:pic>
        <p:nvPicPr>
          <p:cNvPr id="67" name="图片 66" descr="20200108122535699"/>
          <p:cNvPicPr>
            <a:picLocks noChangeAspect="1"/>
          </p:cNvPicPr>
          <p:nvPr/>
        </p:nvPicPr>
        <p:blipFill>
          <a:blip r:embed="rId3"/>
          <a:stretch>
            <a:fillRect/>
          </a:stretch>
        </p:blipFill>
        <p:spPr>
          <a:xfrm>
            <a:off x="4187190" y="2216150"/>
            <a:ext cx="3416300" cy="2830830"/>
          </a:xfrm>
          <a:prstGeom prst="rect">
            <a:avLst/>
          </a:prstGeom>
        </p:spPr>
      </p:pic>
      <p:grpSp>
        <p:nvGrpSpPr>
          <p:cNvPr id="68" name="组合 67"/>
          <p:cNvGrpSpPr/>
          <p:nvPr/>
        </p:nvGrpSpPr>
        <p:grpSpPr>
          <a:xfrm>
            <a:off x="899160" y="1900555"/>
            <a:ext cx="763270" cy="763270"/>
            <a:chOff x="1967" y="2378"/>
            <a:chExt cx="1202" cy="1202"/>
          </a:xfrm>
        </p:grpSpPr>
        <p:grpSp>
          <p:nvGrpSpPr>
            <p:cNvPr id="69" name="组合 68"/>
            <p:cNvGrpSpPr/>
            <p:nvPr/>
          </p:nvGrpSpPr>
          <p:grpSpPr>
            <a:xfrm>
              <a:off x="1967" y="2378"/>
              <a:ext cx="1202" cy="1202"/>
              <a:chOff x="4184106" y="2952206"/>
              <a:chExt cx="3823790" cy="3823790"/>
            </a:xfrm>
          </p:grpSpPr>
          <p:sp>
            <p:nvSpPr>
              <p:cNvPr id="71" name="椭圆 70"/>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2" name="组合 71"/>
              <p:cNvGrpSpPr/>
              <p:nvPr/>
            </p:nvGrpSpPr>
            <p:grpSpPr>
              <a:xfrm>
                <a:off x="4710169" y="3478269"/>
                <a:ext cx="2771663" cy="2771663"/>
                <a:chOff x="2193191" y="1899415"/>
                <a:chExt cx="2421376" cy="2421376"/>
              </a:xfrm>
              <a:effectLst/>
            </p:grpSpPr>
            <p:sp>
              <p:nvSpPr>
                <p:cNvPr id="73" name="椭圆 72"/>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4" name="八边形 73"/>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pic>
          <p:nvPicPr>
            <p:cNvPr id="70" name="图片 69" descr="手机"/>
            <p:cNvPicPr>
              <a:picLocks noChangeAspect="1"/>
            </p:cNvPicPr>
            <p:nvPr/>
          </p:nvPicPr>
          <p:blipFill>
            <a:blip r:embed="rId4"/>
            <a:stretch>
              <a:fillRect/>
            </a:stretch>
          </p:blipFill>
          <p:spPr>
            <a:xfrm flipV="1">
              <a:off x="2256" y="2674"/>
              <a:ext cx="624" cy="624"/>
            </a:xfrm>
            <a:prstGeom prst="rect">
              <a:avLst/>
            </a:prstGeom>
          </p:spPr>
        </p:pic>
      </p:grpSp>
      <p:sp>
        <p:nvSpPr>
          <p:cNvPr id="75" name="文本框 78"/>
          <p:cNvSpPr txBox="1"/>
          <p:nvPr/>
        </p:nvSpPr>
        <p:spPr>
          <a:xfrm>
            <a:off x="1662430" y="2116455"/>
            <a:ext cx="995680" cy="337185"/>
          </a:xfrm>
          <a:prstGeom prst="rect">
            <a:avLst/>
          </a:prstGeom>
          <a:noFill/>
        </p:spPr>
        <p:txBody>
          <a:bodyPr wrap="none" rtlCol="0">
            <a:spAutoFit/>
          </a:bodyPr>
          <a:lstStyle/>
          <a:p>
            <a:r>
              <a:rPr lang="zh-CN" altLang="en-US" sz="1600" b="1"/>
              <a:t>在线缴费</a:t>
            </a:r>
          </a:p>
        </p:txBody>
      </p:sp>
      <p:sp>
        <p:nvSpPr>
          <p:cNvPr id="76" name="文本框 79"/>
          <p:cNvSpPr txBox="1"/>
          <p:nvPr/>
        </p:nvSpPr>
        <p:spPr>
          <a:xfrm>
            <a:off x="978535" y="2663825"/>
            <a:ext cx="2585085" cy="306705"/>
          </a:xfrm>
          <a:prstGeom prst="rect">
            <a:avLst/>
          </a:prstGeom>
          <a:noFill/>
        </p:spPr>
        <p:txBody>
          <a:bodyPr wrap="square" rtlCol="0">
            <a:spAutoFit/>
          </a:bodyPr>
          <a:lstStyle/>
          <a:p>
            <a:r>
              <a:rPr lang="zh-CN" sz="1400">
                <a:latin typeface="楷体" panose="02010609060101010101" charset="-122"/>
                <a:ea typeface="楷体" panose="02010609060101010101" charset="-122"/>
                <a:cs typeface="楷体" panose="02010609060101010101" charset="-122"/>
              </a:rPr>
              <a:t>实现学杂费的在线缴纳</a:t>
            </a:r>
          </a:p>
        </p:txBody>
      </p:sp>
      <p:grpSp>
        <p:nvGrpSpPr>
          <p:cNvPr id="77" name="组合 76"/>
          <p:cNvGrpSpPr/>
          <p:nvPr/>
        </p:nvGrpSpPr>
        <p:grpSpPr>
          <a:xfrm>
            <a:off x="899160" y="3315335"/>
            <a:ext cx="763270" cy="763270"/>
            <a:chOff x="4184106" y="2952206"/>
            <a:chExt cx="3823790" cy="3823790"/>
          </a:xfrm>
        </p:grpSpPr>
        <p:sp>
          <p:nvSpPr>
            <p:cNvPr id="78" name="椭圆 77"/>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9" name="组合 78"/>
            <p:cNvGrpSpPr/>
            <p:nvPr/>
          </p:nvGrpSpPr>
          <p:grpSpPr>
            <a:xfrm>
              <a:off x="4710169" y="3478269"/>
              <a:ext cx="2771663" cy="2771663"/>
              <a:chOff x="2193191" y="1899415"/>
              <a:chExt cx="2421376" cy="2421376"/>
            </a:xfrm>
            <a:effectLst/>
          </p:grpSpPr>
          <p:sp>
            <p:nvSpPr>
              <p:cNvPr id="80" name="椭圆 79"/>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1" name="八边形 80"/>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82" name="文本框 87"/>
          <p:cNvSpPr txBox="1"/>
          <p:nvPr/>
        </p:nvSpPr>
        <p:spPr>
          <a:xfrm>
            <a:off x="1662430" y="3531235"/>
            <a:ext cx="995680" cy="337185"/>
          </a:xfrm>
          <a:prstGeom prst="rect">
            <a:avLst/>
          </a:prstGeom>
          <a:noFill/>
        </p:spPr>
        <p:txBody>
          <a:bodyPr wrap="none" rtlCol="0">
            <a:spAutoFit/>
          </a:bodyPr>
          <a:lstStyle/>
          <a:p>
            <a:pPr algn="l"/>
            <a:r>
              <a:rPr lang="zh-CN" altLang="en-US" sz="1600" b="1"/>
              <a:t>到家报安</a:t>
            </a:r>
          </a:p>
        </p:txBody>
      </p:sp>
      <p:sp>
        <p:nvSpPr>
          <p:cNvPr id="83" name="文本框 88"/>
          <p:cNvSpPr txBox="1"/>
          <p:nvPr/>
        </p:nvSpPr>
        <p:spPr>
          <a:xfrm>
            <a:off x="1082675" y="4058920"/>
            <a:ext cx="2585085" cy="737235"/>
          </a:xfrm>
          <a:prstGeom prst="rect">
            <a:avLst/>
          </a:prstGeom>
          <a:noFill/>
        </p:spPr>
        <p:txBody>
          <a:bodyPr wrap="square" rtlCol="0">
            <a:spAutoFit/>
          </a:bodyPr>
          <a:lstStyle/>
          <a:p>
            <a:pPr lvl="0" algn="l">
              <a:buClrTx/>
              <a:buSzTx/>
              <a:buFontTx/>
            </a:pPr>
            <a:r>
              <a:rPr lang="zh-CN" sz="1400">
                <a:latin typeface="楷体" panose="02010609060101010101" charset="-122"/>
                <a:ea typeface="楷体" panose="02010609060101010101" charset="-122"/>
                <a:cs typeface="楷体" panose="02010609060101010101" charset="-122"/>
                <a:sym typeface="+mn-ea"/>
              </a:rPr>
              <a:t>建立到家报平安，选择需要报安学生 查看实时参与人员，拍照位置，了解孩子到家情况</a:t>
            </a:r>
          </a:p>
        </p:txBody>
      </p:sp>
      <p:pic>
        <p:nvPicPr>
          <p:cNvPr id="84" name="图片 83" descr="投诉建议"/>
          <p:cNvPicPr>
            <a:picLocks noChangeAspect="1"/>
          </p:cNvPicPr>
          <p:nvPr/>
        </p:nvPicPr>
        <p:blipFill>
          <a:blip r:embed="rId5"/>
          <a:stretch>
            <a:fillRect/>
          </a:stretch>
        </p:blipFill>
        <p:spPr>
          <a:xfrm>
            <a:off x="1088390" y="3512185"/>
            <a:ext cx="380365" cy="380365"/>
          </a:xfrm>
          <a:prstGeom prst="rect">
            <a:avLst/>
          </a:prstGeom>
        </p:spPr>
      </p:pic>
      <p:grpSp>
        <p:nvGrpSpPr>
          <p:cNvPr id="85" name="组合 84"/>
          <p:cNvGrpSpPr/>
          <p:nvPr/>
        </p:nvGrpSpPr>
        <p:grpSpPr>
          <a:xfrm>
            <a:off x="899160" y="4765040"/>
            <a:ext cx="763270" cy="763270"/>
            <a:chOff x="4184106" y="2952206"/>
            <a:chExt cx="3823790" cy="3823790"/>
          </a:xfrm>
        </p:grpSpPr>
        <p:sp>
          <p:nvSpPr>
            <p:cNvPr id="86" name="椭圆 8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87" name="组合 86"/>
            <p:cNvGrpSpPr/>
            <p:nvPr/>
          </p:nvGrpSpPr>
          <p:grpSpPr>
            <a:xfrm>
              <a:off x="4710169" y="3478269"/>
              <a:ext cx="2771663" cy="2771663"/>
              <a:chOff x="2193191" y="1899415"/>
              <a:chExt cx="2421376" cy="2421376"/>
            </a:xfrm>
            <a:effectLst/>
          </p:grpSpPr>
          <p:sp>
            <p:nvSpPr>
              <p:cNvPr id="88" name="椭圆 87"/>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9" name="八边形 88"/>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90" name="文本框 27"/>
          <p:cNvSpPr txBox="1"/>
          <p:nvPr/>
        </p:nvSpPr>
        <p:spPr>
          <a:xfrm>
            <a:off x="1662430" y="4980940"/>
            <a:ext cx="995680" cy="337185"/>
          </a:xfrm>
          <a:prstGeom prst="rect">
            <a:avLst/>
          </a:prstGeom>
          <a:noFill/>
        </p:spPr>
        <p:txBody>
          <a:bodyPr wrap="none" rtlCol="0">
            <a:spAutoFit/>
          </a:bodyPr>
          <a:lstStyle/>
          <a:p>
            <a:pPr algn="l"/>
            <a:r>
              <a:rPr lang="zh-CN" altLang="en-US" sz="1600" b="1"/>
              <a:t>在线家访</a:t>
            </a:r>
          </a:p>
        </p:txBody>
      </p:sp>
      <p:sp>
        <p:nvSpPr>
          <p:cNvPr id="91" name="文本框 12"/>
          <p:cNvSpPr txBox="1"/>
          <p:nvPr/>
        </p:nvSpPr>
        <p:spPr>
          <a:xfrm>
            <a:off x="1104265" y="5545455"/>
            <a:ext cx="2585085" cy="953135"/>
          </a:xfrm>
          <a:prstGeom prst="rect">
            <a:avLst/>
          </a:prstGeom>
          <a:noFill/>
        </p:spPr>
        <p:txBody>
          <a:bodyPr wrap="square" rtlCol="0">
            <a:spAutoFit/>
          </a:bodyPr>
          <a:lstStyle/>
          <a:p>
            <a:pPr lvl="0" algn="l">
              <a:buClrTx/>
              <a:buSzTx/>
              <a:buFontTx/>
            </a:pPr>
            <a:r>
              <a:rPr lang="zh-CN" sz="1400">
                <a:latin typeface="楷体" panose="02010609060101010101" charset="-122"/>
                <a:ea typeface="楷体" panose="02010609060101010101" charset="-122"/>
                <a:cs typeface="楷体" panose="02010609060101010101" charset="-122"/>
                <a:sym typeface="+mn-ea"/>
              </a:rPr>
              <a:t>在线一对一即时向本班各科教师咨询孩子学习表现 在线接收教师访谈，零距离了解孩子动向。</a:t>
            </a:r>
          </a:p>
        </p:txBody>
      </p:sp>
      <p:pic>
        <p:nvPicPr>
          <p:cNvPr id="92" name="图片 91" descr="任务"/>
          <p:cNvPicPr>
            <a:picLocks noChangeAspect="1"/>
          </p:cNvPicPr>
          <p:nvPr/>
        </p:nvPicPr>
        <p:blipFill>
          <a:blip r:embed="rId6"/>
          <a:stretch>
            <a:fillRect/>
          </a:stretch>
        </p:blipFill>
        <p:spPr>
          <a:xfrm>
            <a:off x="1091565" y="4954270"/>
            <a:ext cx="391160" cy="391160"/>
          </a:xfrm>
          <a:prstGeom prst="rect">
            <a:avLst/>
          </a:prstGeom>
        </p:spPr>
      </p:pic>
      <p:grpSp>
        <p:nvGrpSpPr>
          <p:cNvPr id="93" name="组合 92"/>
          <p:cNvGrpSpPr/>
          <p:nvPr/>
        </p:nvGrpSpPr>
        <p:grpSpPr>
          <a:xfrm>
            <a:off x="8484870" y="1909445"/>
            <a:ext cx="763270" cy="763270"/>
            <a:chOff x="4184106" y="2952206"/>
            <a:chExt cx="3823790" cy="3823790"/>
          </a:xfrm>
        </p:grpSpPr>
        <p:sp>
          <p:nvSpPr>
            <p:cNvPr id="94" name="椭圆 9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95" name="组合 94"/>
            <p:cNvGrpSpPr/>
            <p:nvPr/>
          </p:nvGrpSpPr>
          <p:grpSpPr>
            <a:xfrm>
              <a:off x="4710169" y="3478269"/>
              <a:ext cx="2771663" cy="2771663"/>
              <a:chOff x="2193191" y="1899415"/>
              <a:chExt cx="2421376" cy="2421376"/>
            </a:xfrm>
            <a:effectLst/>
          </p:grpSpPr>
          <p:sp>
            <p:nvSpPr>
              <p:cNvPr id="96" name="椭圆 95"/>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97" name="八边形 96"/>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98" name="文本框 114"/>
          <p:cNvSpPr txBox="1"/>
          <p:nvPr/>
        </p:nvSpPr>
        <p:spPr>
          <a:xfrm>
            <a:off x="9248140" y="2125345"/>
            <a:ext cx="995680" cy="337185"/>
          </a:xfrm>
          <a:prstGeom prst="rect">
            <a:avLst/>
          </a:prstGeom>
          <a:noFill/>
        </p:spPr>
        <p:txBody>
          <a:bodyPr wrap="none" rtlCol="0">
            <a:spAutoFit/>
          </a:bodyPr>
          <a:lstStyle/>
          <a:p>
            <a:pPr algn="l"/>
            <a:r>
              <a:rPr lang="zh-CN" altLang="en-US" sz="1600" b="1"/>
              <a:t>通知公告</a:t>
            </a:r>
          </a:p>
        </p:txBody>
      </p:sp>
      <p:sp>
        <p:nvSpPr>
          <p:cNvPr id="99" name="文本框 115"/>
          <p:cNvSpPr txBox="1"/>
          <p:nvPr/>
        </p:nvSpPr>
        <p:spPr>
          <a:xfrm>
            <a:off x="8675370" y="2567305"/>
            <a:ext cx="2585085" cy="953135"/>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接收校内发布的通知同时，可查看学校推送的电子课程表、考试成绩信息，了解孩子在校学习情况</a:t>
            </a:r>
          </a:p>
        </p:txBody>
      </p:sp>
      <p:pic>
        <p:nvPicPr>
          <p:cNvPr id="100" name="图片 99" descr="公告"/>
          <p:cNvPicPr>
            <a:picLocks noChangeAspect="1"/>
          </p:cNvPicPr>
          <p:nvPr/>
        </p:nvPicPr>
        <p:blipFill>
          <a:blip r:embed="rId7"/>
          <a:stretch>
            <a:fillRect/>
          </a:stretch>
        </p:blipFill>
        <p:spPr>
          <a:xfrm>
            <a:off x="8675370" y="2125345"/>
            <a:ext cx="373380" cy="373380"/>
          </a:xfrm>
          <a:prstGeom prst="rect">
            <a:avLst/>
          </a:prstGeom>
        </p:spPr>
      </p:pic>
      <p:grpSp>
        <p:nvGrpSpPr>
          <p:cNvPr id="101" name="组合 100"/>
          <p:cNvGrpSpPr/>
          <p:nvPr/>
        </p:nvGrpSpPr>
        <p:grpSpPr>
          <a:xfrm>
            <a:off x="8510905" y="3352800"/>
            <a:ext cx="763270" cy="763270"/>
            <a:chOff x="4184106" y="2952206"/>
            <a:chExt cx="3823790" cy="3823790"/>
          </a:xfrm>
        </p:grpSpPr>
        <p:sp>
          <p:nvSpPr>
            <p:cNvPr id="102" name="椭圆 10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103" name="组合 102"/>
            <p:cNvGrpSpPr/>
            <p:nvPr/>
          </p:nvGrpSpPr>
          <p:grpSpPr>
            <a:xfrm>
              <a:off x="4710169" y="3478269"/>
              <a:ext cx="2771663" cy="2771663"/>
              <a:chOff x="2193191" y="1899415"/>
              <a:chExt cx="2421376" cy="2421376"/>
            </a:xfrm>
            <a:effectLst/>
          </p:grpSpPr>
          <p:sp>
            <p:nvSpPr>
              <p:cNvPr id="104" name="椭圆 103"/>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105" name="八边形 104"/>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106" name="文本框 41"/>
          <p:cNvSpPr txBox="1"/>
          <p:nvPr/>
        </p:nvSpPr>
        <p:spPr>
          <a:xfrm>
            <a:off x="9274175" y="3568700"/>
            <a:ext cx="1005403" cy="338554"/>
          </a:xfrm>
          <a:prstGeom prst="rect">
            <a:avLst/>
          </a:prstGeom>
          <a:noFill/>
        </p:spPr>
        <p:txBody>
          <a:bodyPr wrap="none" rtlCol="0">
            <a:spAutoFit/>
          </a:bodyPr>
          <a:lstStyle/>
          <a:p>
            <a:pPr algn="l"/>
            <a:r>
              <a:rPr lang="zh-CN" altLang="en-US" sz="1600" b="1" dirty="0" smtClean="0"/>
              <a:t>作业查看</a:t>
            </a:r>
            <a:endParaRPr lang="zh-CN" altLang="en-US" sz="1600" b="1" dirty="0"/>
          </a:p>
        </p:txBody>
      </p:sp>
      <p:sp>
        <p:nvSpPr>
          <p:cNvPr id="107" name="文本框 42"/>
          <p:cNvSpPr txBox="1"/>
          <p:nvPr/>
        </p:nvSpPr>
        <p:spPr>
          <a:xfrm>
            <a:off x="8719820" y="4097020"/>
            <a:ext cx="2585085" cy="737235"/>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接收孩子作业及个性化评语， 促进家校沟通，家校共同督 促孩子学习生活。</a:t>
            </a:r>
          </a:p>
        </p:txBody>
      </p:sp>
      <p:pic>
        <p:nvPicPr>
          <p:cNvPr id="108" name="图片 107" descr="预警"/>
          <p:cNvPicPr>
            <a:picLocks noChangeAspect="1"/>
          </p:cNvPicPr>
          <p:nvPr/>
        </p:nvPicPr>
        <p:blipFill>
          <a:blip r:embed="rId8"/>
          <a:stretch>
            <a:fillRect/>
          </a:stretch>
        </p:blipFill>
        <p:spPr>
          <a:xfrm>
            <a:off x="8701405" y="3538220"/>
            <a:ext cx="392430" cy="392430"/>
          </a:xfrm>
          <a:prstGeom prst="rect">
            <a:avLst/>
          </a:prstGeom>
        </p:spPr>
      </p:pic>
      <p:grpSp>
        <p:nvGrpSpPr>
          <p:cNvPr id="109" name="组合 108"/>
          <p:cNvGrpSpPr/>
          <p:nvPr/>
        </p:nvGrpSpPr>
        <p:grpSpPr>
          <a:xfrm>
            <a:off x="8570595" y="4753610"/>
            <a:ext cx="763270" cy="763270"/>
            <a:chOff x="4184106" y="2952206"/>
            <a:chExt cx="3823790" cy="3823790"/>
          </a:xfrm>
        </p:grpSpPr>
        <p:sp>
          <p:nvSpPr>
            <p:cNvPr id="110" name="椭圆 10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111" name="组合 110"/>
            <p:cNvGrpSpPr/>
            <p:nvPr/>
          </p:nvGrpSpPr>
          <p:grpSpPr>
            <a:xfrm>
              <a:off x="4710169" y="3478269"/>
              <a:ext cx="2771663" cy="2771663"/>
              <a:chOff x="2193191" y="1899415"/>
              <a:chExt cx="2421376" cy="2421376"/>
            </a:xfrm>
            <a:effectLst/>
          </p:grpSpPr>
          <p:sp>
            <p:nvSpPr>
              <p:cNvPr id="112" name="椭圆 111"/>
              <p:cNvSpPr/>
              <p:nvPr/>
            </p:nvSpPr>
            <p:spPr>
              <a:xfrm>
                <a:off x="2193191" y="1899415"/>
                <a:ext cx="2421376" cy="2421376"/>
              </a:xfrm>
              <a:prstGeom prst="ellipse">
                <a:avLst/>
              </a:prstGeom>
              <a:solidFill>
                <a:srgbClr val="00206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113" name="八边形 112"/>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114" name="文本框 33"/>
          <p:cNvSpPr txBox="1"/>
          <p:nvPr/>
        </p:nvSpPr>
        <p:spPr>
          <a:xfrm>
            <a:off x="9310370" y="5046980"/>
            <a:ext cx="995680" cy="337185"/>
          </a:xfrm>
          <a:prstGeom prst="rect">
            <a:avLst/>
          </a:prstGeom>
          <a:noFill/>
        </p:spPr>
        <p:txBody>
          <a:bodyPr wrap="none" rtlCol="0">
            <a:spAutoFit/>
          </a:bodyPr>
          <a:lstStyle/>
          <a:p>
            <a:r>
              <a:rPr lang="zh-CN" altLang="en-US" sz="1600" b="1"/>
              <a:t>学校圈子</a:t>
            </a:r>
          </a:p>
        </p:txBody>
      </p:sp>
      <p:sp>
        <p:nvSpPr>
          <p:cNvPr id="115" name="文本框 36"/>
          <p:cNvSpPr txBox="1"/>
          <p:nvPr/>
        </p:nvSpPr>
        <p:spPr>
          <a:xfrm>
            <a:off x="8719820" y="5594350"/>
            <a:ext cx="2585085" cy="953135"/>
          </a:xfrm>
          <a:prstGeom prst="rect">
            <a:avLst/>
          </a:prstGeom>
          <a:noFill/>
        </p:spPr>
        <p:txBody>
          <a:bodyPr wrap="square" rtlCol="0">
            <a:spAutoFit/>
          </a:bodyPr>
          <a:lstStyle/>
          <a:p>
            <a:pPr lvl="0" algn="l">
              <a:buClrTx/>
              <a:buSzTx/>
              <a:buFontTx/>
            </a:pPr>
            <a:r>
              <a:rPr lang="zh-CN" altLang="en-US" sz="1400">
                <a:latin typeface="楷体" panose="02010609060101010101" charset="-122"/>
                <a:ea typeface="楷体" panose="02010609060101010101" charset="-122"/>
                <a:cs typeface="楷体" panose="02010609060101010101" charset="-122"/>
                <a:sym typeface="+mn-ea"/>
              </a:rPr>
              <a:t>个人空间，班级空间，学校空间，开放式的学校圈子 记录分享孩子在学校成长的点点滴滴</a:t>
            </a:r>
          </a:p>
          <a:p>
            <a:pPr lvl="0" algn="l">
              <a:buClrTx/>
              <a:buSzTx/>
              <a:buFontTx/>
            </a:pPr>
            <a:endParaRPr lang="zh-CN" altLang="en-US" sz="1400">
              <a:latin typeface="楷体" panose="02010609060101010101" charset="-122"/>
              <a:ea typeface="楷体" panose="02010609060101010101" charset="-122"/>
              <a:cs typeface="楷体" panose="02010609060101010101" charset="-122"/>
              <a:sym typeface="+mn-ea"/>
            </a:endParaRPr>
          </a:p>
        </p:txBody>
      </p:sp>
      <p:pic>
        <p:nvPicPr>
          <p:cNvPr id="116" name="图片 115" descr="任务switch"/>
          <p:cNvPicPr>
            <a:picLocks noChangeAspect="1"/>
          </p:cNvPicPr>
          <p:nvPr/>
        </p:nvPicPr>
        <p:blipFill>
          <a:blip r:embed="rId9"/>
          <a:stretch>
            <a:fillRect/>
          </a:stretch>
        </p:blipFill>
        <p:spPr>
          <a:xfrm>
            <a:off x="8749030" y="4929505"/>
            <a:ext cx="410210" cy="410210"/>
          </a:xfrm>
          <a:prstGeom prst="rect">
            <a:avLst/>
          </a:prstGeom>
        </p:spPr>
      </p:pic>
    </p:spTree>
    <p:extLst>
      <p:ext uri="{BB962C8B-B14F-4D97-AF65-F5344CB8AC3E}">
        <p14:creationId xmlns:p14="http://schemas.microsoft.com/office/powerpoint/2010/main" val="966358089"/>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B10FB2A-D1C1-4494-89BE-3113207D9059}"/>
              </a:ext>
            </a:extLst>
          </p:cNvPr>
          <p:cNvSpPr/>
          <p:nvPr/>
        </p:nvSpPr>
        <p:spPr>
          <a:xfrm>
            <a:off x="0" y="2755790"/>
            <a:ext cx="4380837" cy="41112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4" name="矩形 3">
            <a:extLst>
              <a:ext uri="{FF2B5EF4-FFF2-40B4-BE49-F238E27FC236}">
                <a16:creationId xmlns:a16="http://schemas.microsoft.com/office/drawing/2014/main" xmlns="" id="{C128EA61-D2B4-4A74-95E1-D7AF5A971BE5}"/>
              </a:ext>
            </a:extLst>
          </p:cNvPr>
          <p:cNvSpPr/>
          <p:nvPr/>
        </p:nvSpPr>
        <p:spPr>
          <a:xfrm>
            <a:off x="0" y="3322855"/>
            <a:ext cx="12192000" cy="126000"/>
          </a:xfrm>
          <a:prstGeom prst="rect">
            <a:avLst/>
          </a:prstGeom>
          <a:solidFill>
            <a:srgbClr val="D145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cs typeface="+mn-ea"/>
              <a:sym typeface="+mn-lt"/>
            </a:endParaRPr>
          </a:p>
        </p:txBody>
      </p:sp>
      <p:sp>
        <p:nvSpPr>
          <p:cNvPr id="5" name="文本框 4">
            <a:extLst>
              <a:ext uri="{FF2B5EF4-FFF2-40B4-BE49-F238E27FC236}">
                <a16:creationId xmlns:a16="http://schemas.microsoft.com/office/drawing/2014/main" xmlns="" id="{CB6D62AF-6A07-4969-8107-F05A84C79418}"/>
              </a:ext>
            </a:extLst>
          </p:cNvPr>
          <p:cNvSpPr txBox="1"/>
          <p:nvPr/>
        </p:nvSpPr>
        <p:spPr>
          <a:xfrm>
            <a:off x="4464784" y="2409050"/>
            <a:ext cx="3262432" cy="923330"/>
          </a:xfrm>
          <a:prstGeom prst="rect">
            <a:avLst/>
          </a:prstGeom>
          <a:noFill/>
        </p:spPr>
        <p:txBody>
          <a:bodyPr wrap="none" rtlCol="0">
            <a:spAutoFit/>
          </a:bodyPr>
          <a:lstStyle/>
          <a:p>
            <a:r>
              <a:rPr lang="zh-CN" altLang="en-US" sz="5400" spc="600" dirty="0">
                <a:solidFill>
                  <a:srgbClr val="44546B"/>
                </a:solidFill>
                <a:cs typeface="+mn-ea"/>
                <a:sym typeface="+mn-lt"/>
              </a:rPr>
              <a:t>感谢聆听</a:t>
            </a:r>
          </a:p>
        </p:txBody>
      </p:sp>
    </p:spTree>
    <p:extLst>
      <p:ext uri="{BB962C8B-B14F-4D97-AF65-F5344CB8AC3E}">
        <p14:creationId xmlns:p14="http://schemas.microsoft.com/office/powerpoint/2010/main" val="34523011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1620957" cy="523220"/>
          </a:xfrm>
        </p:spPr>
        <p:txBody>
          <a:bodyPr/>
          <a:lstStyle/>
          <a:p>
            <a:r>
              <a:rPr lang="zh-CN" altLang="en-US" dirty="0" smtClean="0">
                <a:latin typeface="+mn-lt"/>
                <a:ea typeface="+mn-ea"/>
                <a:cs typeface="+mn-ea"/>
                <a:sym typeface="+mn-lt"/>
              </a:rPr>
              <a:t>建设原则</a:t>
            </a:r>
            <a:endParaRPr lang="zh-CN" altLang="en-US" dirty="0">
              <a:latin typeface="+mn-lt"/>
              <a:ea typeface="+mn-ea"/>
              <a:cs typeface="+mn-ea"/>
              <a:sym typeface="+mn-lt"/>
            </a:endParaRPr>
          </a:p>
        </p:txBody>
      </p:sp>
      <p:sp>
        <p:nvSpPr>
          <p:cNvPr id="2" name="矩形 1"/>
          <p:cNvSpPr/>
          <p:nvPr/>
        </p:nvSpPr>
        <p:spPr>
          <a:xfrm>
            <a:off x="793630" y="1406106"/>
            <a:ext cx="3269412" cy="862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依据标准，规范建设</a:t>
            </a:r>
            <a:endParaRPr lang="zh-CN" altLang="en-US" dirty="0">
              <a:cs typeface="+mn-ea"/>
            </a:endParaRPr>
          </a:p>
        </p:txBody>
      </p:sp>
      <p:sp>
        <p:nvSpPr>
          <p:cNvPr id="8" name="TextBox 7"/>
          <p:cNvSpPr txBox="1"/>
          <p:nvPr/>
        </p:nvSpPr>
        <p:spPr>
          <a:xfrm>
            <a:off x="4373591" y="1319841"/>
            <a:ext cx="7203057" cy="954107"/>
          </a:xfrm>
          <a:prstGeom prst="rect">
            <a:avLst/>
          </a:prstGeom>
          <a:noFill/>
        </p:spPr>
        <p:txBody>
          <a:bodyPr wrap="square" rtlCol="0">
            <a:spAutoFit/>
          </a:bodyPr>
          <a:lstStyle/>
          <a:p>
            <a:r>
              <a:rPr lang="zh-CN" altLang="en-US" sz="1400" dirty="0" smtClean="0">
                <a:latin typeface="宋体" panose="02010600030101010101" pitchFamily="2" charset="-122"/>
                <a:ea typeface="宋体" panose="02010600030101010101" pitchFamily="2" charset="-122"/>
              </a:rPr>
              <a:t>依据颁布的</a:t>
            </a:r>
            <a:r>
              <a:rPr lang="en-US" altLang="zh-CN" sz="1400" dirty="0" smtClean="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中小学数字校园建设规范（试行）</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a:t>
            </a:r>
            <a:r>
              <a:rPr lang="en-US" altLang="zh-CN" sz="1400" dirty="0" smtClean="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智慧校园总体框架</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GB/T36342-2018</a:t>
            </a:r>
            <a:r>
              <a:rPr lang="zh-CN" altLang="en-US" sz="1400" dirty="0">
                <a:latin typeface="宋体" panose="02010600030101010101" pitchFamily="2" charset="-122"/>
                <a:ea typeface="宋体" panose="02010600030101010101" pitchFamily="2" charset="-122"/>
              </a:rPr>
              <a:t>）从学校发展的实际问题入手，</a:t>
            </a:r>
            <a:r>
              <a:rPr lang="zh-CN" altLang="en-US" sz="1400" b="1" dirty="0">
                <a:latin typeface="宋体" panose="02010600030101010101" pitchFamily="2" charset="-122"/>
                <a:ea typeface="宋体" panose="02010600030101010101" pitchFamily="2" charset="-122"/>
              </a:rPr>
              <a:t>注重智慧校园顶层设计和统一规划</a:t>
            </a:r>
            <a:r>
              <a:rPr lang="zh-CN" altLang="en-US" sz="1400" dirty="0">
                <a:latin typeface="宋体" panose="02010600030101010101" pitchFamily="2" charset="-122"/>
                <a:ea typeface="宋体" panose="02010600030101010101" pitchFamily="2" charset="-122"/>
              </a:rPr>
              <a:t>，在规划指引下， 突出重点、以点带面、分步实施、逐步深入，不断增强实施应用效果，</a:t>
            </a:r>
            <a:r>
              <a:rPr lang="zh-CN" altLang="en-US" sz="1400" b="1" dirty="0">
                <a:latin typeface="宋体" panose="02010600030101010101" pitchFamily="2" charset="-122"/>
                <a:ea typeface="宋体" panose="02010600030101010101" pitchFamily="2" charset="-122"/>
              </a:rPr>
              <a:t>统筹</a:t>
            </a:r>
            <a:r>
              <a:rPr lang="zh-CN" altLang="en-US" sz="1400" b="1" dirty="0" smtClean="0">
                <a:latin typeface="宋体" panose="02010600030101010101" pitchFamily="2" charset="-122"/>
                <a:ea typeface="宋体" panose="02010600030101010101" pitchFamily="2" charset="-122"/>
              </a:rPr>
              <a:t>推进学校</a:t>
            </a:r>
            <a:r>
              <a:rPr lang="zh-CN" altLang="en-US" sz="1400" b="1" dirty="0">
                <a:latin typeface="宋体" panose="02010600030101010101" pitchFamily="2" charset="-122"/>
                <a:ea typeface="宋体" panose="02010600030101010101" pitchFamily="2" charset="-122"/>
              </a:rPr>
              <a:t>信息化协调</a:t>
            </a:r>
            <a:r>
              <a:rPr lang="zh-CN" altLang="en-US" sz="1400" b="1" dirty="0" smtClean="0">
                <a:latin typeface="宋体" panose="02010600030101010101" pitchFamily="2" charset="-122"/>
                <a:ea typeface="宋体" panose="02010600030101010101" pitchFamily="2" charset="-122"/>
              </a:rPr>
              <a:t>发展</a:t>
            </a:r>
            <a:r>
              <a:rPr lang="zh-CN" altLang="en-US" sz="1400" dirty="0" smtClean="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p:txBody>
      </p:sp>
      <p:sp>
        <p:nvSpPr>
          <p:cNvPr id="13" name="矩形 12"/>
          <p:cNvSpPr/>
          <p:nvPr/>
        </p:nvSpPr>
        <p:spPr>
          <a:xfrm>
            <a:off x="793630" y="2628183"/>
            <a:ext cx="3269412" cy="8626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b="1" dirty="0"/>
              <a:t>以校为本，彰显个性</a:t>
            </a:r>
          </a:p>
        </p:txBody>
      </p:sp>
      <p:sp>
        <p:nvSpPr>
          <p:cNvPr id="12" name="TextBox 11"/>
          <p:cNvSpPr txBox="1"/>
          <p:nvPr/>
        </p:nvSpPr>
        <p:spPr>
          <a:xfrm>
            <a:off x="4373591" y="2605183"/>
            <a:ext cx="7108165" cy="738664"/>
          </a:xfrm>
          <a:prstGeom prst="rect">
            <a:avLst/>
          </a:prstGeom>
          <a:noFill/>
        </p:spPr>
        <p:txBody>
          <a:bodyPr wrap="square" rtlCol="0">
            <a:spAutoFit/>
          </a:bodyPr>
          <a:lstStyle>
            <a:defPPr>
              <a:defRPr lang="zh-CN"/>
            </a:defPPr>
            <a:lvl1pPr>
              <a:defRPr sz="1400">
                <a:latin typeface="宋体" panose="02010600030101010101" pitchFamily="2" charset="-122"/>
                <a:ea typeface="宋体" panose="02010600030101010101" pitchFamily="2" charset="-122"/>
              </a:defRPr>
            </a:lvl1pPr>
          </a:lstStyle>
          <a:p>
            <a:r>
              <a:rPr lang="zh-CN" altLang="en-US" dirty="0"/>
              <a:t>兼顾信息化的教育与文化特性以及学校办学理念，彰显信息化服务内涵发展、特色建设的强大功能，朝着</a:t>
            </a:r>
            <a:r>
              <a:rPr lang="zh-CN" altLang="en-US" b="1" dirty="0"/>
              <a:t>“环境数字化、服务数字化、资源数字化、活动数字化”</a:t>
            </a:r>
            <a:r>
              <a:rPr lang="zh-CN" altLang="en-US" dirty="0"/>
              <a:t>方向统筹规划建设</a:t>
            </a:r>
            <a:r>
              <a:rPr lang="zh-CN" altLang="en-US" dirty="0" smtClean="0"/>
              <a:t>，由</a:t>
            </a:r>
            <a:r>
              <a:rPr lang="zh-CN" altLang="en-US" dirty="0"/>
              <a:t>点及面有序推动智慧</a:t>
            </a:r>
            <a:r>
              <a:rPr lang="zh-CN" altLang="en-US" dirty="0" smtClean="0"/>
              <a:t>校园</a:t>
            </a:r>
            <a:r>
              <a:rPr lang="zh-CN" altLang="en-US" dirty="0"/>
              <a:t>建设</a:t>
            </a:r>
            <a:r>
              <a:rPr lang="zh-CN" altLang="en-US" dirty="0" smtClean="0"/>
              <a:t>。</a:t>
            </a:r>
            <a:endParaRPr lang="zh-CN" altLang="en-US" dirty="0"/>
          </a:p>
        </p:txBody>
      </p:sp>
      <p:sp>
        <p:nvSpPr>
          <p:cNvPr id="18" name="矩形 17"/>
          <p:cNvSpPr/>
          <p:nvPr/>
        </p:nvSpPr>
        <p:spPr>
          <a:xfrm>
            <a:off x="793630" y="3810001"/>
            <a:ext cx="3269412" cy="862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应用驱动，科研引航</a:t>
            </a:r>
          </a:p>
        </p:txBody>
      </p:sp>
      <p:sp>
        <p:nvSpPr>
          <p:cNvPr id="19" name="矩形 18"/>
          <p:cNvSpPr/>
          <p:nvPr/>
        </p:nvSpPr>
        <p:spPr>
          <a:xfrm>
            <a:off x="793630" y="5032078"/>
            <a:ext cx="3269412" cy="8626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b="1" dirty="0"/>
              <a:t>典型示范，区域引领</a:t>
            </a:r>
          </a:p>
        </p:txBody>
      </p:sp>
      <p:sp>
        <p:nvSpPr>
          <p:cNvPr id="20" name="TextBox 19"/>
          <p:cNvSpPr txBox="1"/>
          <p:nvPr/>
        </p:nvSpPr>
        <p:spPr>
          <a:xfrm>
            <a:off x="4373591" y="3775497"/>
            <a:ext cx="7108165" cy="738664"/>
          </a:xfrm>
          <a:prstGeom prst="rect">
            <a:avLst/>
          </a:prstGeom>
          <a:noFill/>
        </p:spPr>
        <p:txBody>
          <a:bodyPr wrap="square" rtlCol="0">
            <a:spAutoFit/>
          </a:bodyPr>
          <a:lstStyle>
            <a:defPPr>
              <a:defRPr lang="zh-CN"/>
            </a:defPPr>
            <a:lvl1pPr>
              <a:defRPr sz="1400">
                <a:latin typeface="宋体" panose="02010600030101010101" pitchFamily="2" charset="-122"/>
                <a:ea typeface="宋体" panose="02010600030101010101" pitchFamily="2" charset="-122"/>
              </a:defRPr>
            </a:lvl1pPr>
          </a:lstStyle>
          <a:p>
            <a:r>
              <a:rPr lang="zh-CN" altLang="en-US" dirty="0" smtClean="0"/>
              <a:t>多</a:t>
            </a:r>
            <a:r>
              <a:rPr lang="zh-CN" altLang="en-US" dirty="0"/>
              <a:t>措并举，构建信息化应用</a:t>
            </a:r>
            <a:r>
              <a:rPr lang="zh-CN" altLang="en-US" dirty="0" smtClean="0"/>
              <a:t>体系，抓住</a:t>
            </a:r>
            <a:r>
              <a:rPr lang="zh-CN" altLang="en-US" dirty="0"/>
              <a:t>教改核心，推进信息技术与学科教学融合</a:t>
            </a:r>
            <a:r>
              <a:rPr lang="zh-CN" altLang="en-US" dirty="0" smtClean="0"/>
              <a:t>创新；</a:t>
            </a:r>
            <a:r>
              <a:rPr lang="zh-CN" altLang="en-US" b="1" dirty="0" smtClean="0"/>
              <a:t>依托</a:t>
            </a:r>
            <a:r>
              <a:rPr lang="zh-CN" altLang="en-US" b="1" dirty="0"/>
              <a:t>区域教育云</a:t>
            </a:r>
            <a:r>
              <a:rPr lang="zh-CN" altLang="en-US" dirty="0"/>
              <a:t>，引导教师开展在线协同备课、网络教研，有计划、有系统地</a:t>
            </a:r>
            <a:r>
              <a:rPr lang="zh-CN" altLang="en-US" b="1" dirty="0"/>
              <a:t>构建教育资源库</a:t>
            </a:r>
            <a:r>
              <a:rPr lang="zh-CN" altLang="en-US" dirty="0"/>
              <a:t>，构筑师生时时学习、交流的自由时空</a:t>
            </a:r>
            <a:r>
              <a:rPr lang="zh-CN" altLang="en-US" dirty="0" smtClean="0"/>
              <a:t>。</a:t>
            </a:r>
            <a:endParaRPr lang="zh-CN" altLang="en-US" dirty="0"/>
          </a:p>
        </p:txBody>
      </p:sp>
      <p:sp>
        <p:nvSpPr>
          <p:cNvPr id="17" name="TextBox 16"/>
          <p:cNvSpPr txBox="1"/>
          <p:nvPr/>
        </p:nvSpPr>
        <p:spPr>
          <a:xfrm>
            <a:off x="4472795" y="5103964"/>
            <a:ext cx="7004647" cy="523220"/>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采取</a:t>
            </a:r>
            <a:r>
              <a:rPr lang="zh-CN" altLang="en-US" sz="1400" b="1" dirty="0">
                <a:latin typeface="宋体" panose="02010600030101010101" pitchFamily="2" charset="-122"/>
                <a:ea typeface="宋体" panose="02010600030101010101" pitchFamily="2" charset="-122"/>
              </a:rPr>
              <a:t>重点引领、分步推进</a:t>
            </a:r>
            <a:r>
              <a:rPr lang="zh-CN" altLang="en-US" sz="1400" dirty="0">
                <a:latin typeface="宋体" panose="02010600030101010101" pitchFamily="2" charset="-122"/>
                <a:ea typeface="宋体" panose="02010600030101010101" pitchFamily="2" charset="-122"/>
              </a:rPr>
              <a:t>的策略，发挥教育集团、教育共同体、学区制的优势，典型示范、</a:t>
            </a:r>
            <a:r>
              <a:rPr lang="zh-CN" altLang="en-US" sz="1400" dirty="0" smtClean="0">
                <a:latin typeface="宋体" panose="02010600030101010101" pitchFamily="2" charset="-122"/>
                <a:ea typeface="宋体" panose="02010600030101010101" pitchFamily="2" charset="-122"/>
              </a:rPr>
              <a:t>以点带面，</a:t>
            </a:r>
            <a:r>
              <a:rPr lang="zh-CN" altLang="en-US" sz="1400" dirty="0">
                <a:latin typeface="宋体" panose="02010600030101010101" pitchFamily="2" charset="-122"/>
                <a:ea typeface="宋体" panose="02010600030101010101" pitchFamily="2" charset="-122"/>
              </a:rPr>
              <a:t>发挥示范带动作用，从而进一步推动整个区域智慧校园建设走向深入。</a:t>
            </a:r>
          </a:p>
        </p:txBody>
      </p:sp>
    </p:spTree>
    <p:extLst>
      <p:ext uri="{BB962C8B-B14F-4D97-AF65-F5344CB8AC3E}">
        <p14:creationId xmlns:p14="http://schemas.microsoft.com/office/powerpoint/2010/main" val="399087847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1620957" cy="523220"/>
          </a:xfrm>
        </p:spPr>
        <p:txBody>
          <a:bodyPr/>
          <a:lstStyle/>
          <a:p>
            <a:r>
              <a:rPr lang="zh-CN" altLang="en-US" dirty="0" smtClean="0">
                <a:latin typeface="+mn-lt"/>
                <a:ea typeface="+mn-ea"/>
                <a:cs typeface="+mn-ea"/>
                <a:sym typeface="+mn-lt"/>
              </a:rPr>
              <a:t>建设目标</a:t>
            </a:r>
            <a:endParaRPr lang="zh-CN" altLang="en-US" dirty="0">
              <a:latin typeface="+mn-lt"/>
              <a:ea typeface="+mn-ea"/>
              <a:cs typeface="+mn-ea"/>
              <a:sym typeface="+mn-lt"/>
            </a:endParaRPr>
          </a:p>
        </p:txBody>
      </p:sp>
      <p:sp>
        <p:nvSpPr>
          <p:cNvPr id="2" name="TextBox 1"/>
          <p:cNvSpPr txBox="1"/>
          <p:nvPr/>
        </p:nvSpPr>
        <p:spPr>
          <a:xfrm>
            <a:off x="8652295" y="2111847"/>
            <a:ext cx="3157268" cy="2893100"/>
          </a:xfrm>
          <a:prstGeom prst="rect">
            <a:avLst/>
          </a:prstGeom>
          <a:noFill/>
        </p:spPr>
        <p:txBody>
          <a:bodyPr wrap="square" rtlCol="0">
            <a:spAutoFit/>
          </a:bodyPr>
          <a:lstStyle/>
          <a:p>
            <a:r>
              <a:rPr lang="zh-CN" altLang="en-US" sz="1400" b="1" dirty="0" smtClean="0">
                <a:solidFill>
                  <a:srgbClr val="FF0000"/>
                </a:solidFill>
                <a:latin typeface="宋体" panose="02010600030101010101" pitchFamily="2" charset="-122"/>
                <a:ea typeface="宋体" panose="02010600030101010101" pitchFamily="2" charset="-122"/>
              </a:rPr>
              <a:t>依托：</a:t>
            </a:r>
            <a:r>
              <a:rPr lang="zh-CN" altLang="en-US" sz="1400" dirty="0" smtClean="0">
                <a:latin typeface="宋体" panose="02010600030101010101" pitchFamily="2" charset="-122"/>
                <a:ea typeface="宋体" panose="02010600030101010101" pitchFamily="2" charset="-122"/>
              </a:rPr>
              <a:t>互联网</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、物联网、大数据移动互联技术；</a:t>
            </a:r>
            <a:endParaRPr lang="en-US" altLang="zh-CN" sz="1400" dirty="0" smtClean="0">
              <a:latin typeface="宋体" panose="02010600030101010101" pitchFamily="2" charset="-122"/>
              <a:ea typeface="宋体" panose="02010600030101010101" pitchFamily="2" charset="-122"/>
            </a:endParaRPr>
          </a:p>
          <a:p>
            <a:endParaRPr lang="en-US" altLang="zh-CN" sz="1400" dirty="0">
              <a:latin typeface="宋体" panose="02010600030101010101" pitchFamily="2" charset="-122"/>
              <a:ea typeface="宋体" panose="02010600030101010101" pitchFamily="2" charset="-122"/>
            </a:endParaRPr>
          </a:p>
          <a:p>
            <a:r>
              <a:rPr lang="zh-CN" altLang="en-US" sz="1400" b="1" dirty="0">
                <a:solidFill>
                  <a:srgbClr val="FF0000"/>
                </a:solidFill>
                <a:latin typeface="宋体" panose="02010600030101010101" pitchFamily="2" charset="-122"/>
                <a:ea typeface="宋体" panose="02010600030101010101" pitchFamily="2" charset="-122"/>
              </a:rPr>
              <a:t>打造：</a:t>
            </a:r>
            <a:r>
              <a:rPr lang="zh-CN" altLang="en-US" sz="1400" dirty="0" smtClean="0">
                <a:latin typeface="宋体" panose="02010600030101010101" pitchFamily="2" charset="-122"/>
                <a:ea typeface="宋体" panose="02010600030101010101" pitchFamily="2" charset="-122"/>
              </a:rPr>
              <a:t>智慧管理、智慧教学、智慧环境、智慧安全；</a:t>
            </a:r>
            <a:endParaRPr lang="en-US" altLang="zh-CN" sz="1400" dirty="0" smtClean="0">
              <a:latin typeface="宋体" panose="02010600030101010101" pitchFamily="2" charset="-122"/>
              <a:ea typeface="宋体" panose="02010600030101010101" pitchFamily="2" charset="-122"/>
            </a:endParaRPr>
          </a:p>
          <a:p>
            <a:endParaRPr lang="en-US" altLang="zh-CN" sz="1400" dirty="0">
              <a:latin typeface="宋体" panose="02010600030101010101" pitchFamily="2" charset="-122"/>
              <a:ea typeface="宋体" panose="02010600030101010101" pitchFamily="2" charset="-122"/>
            </a:endParaRPr>
          </a:p>
          <a:p>
            <a:r>
              <a:rPr lang="zh-CN" altLang="en-US" sz="1400" b="1" dirty="0">
                <a:solidFill>
                  <a:srgbClr val="FF0000"/>
                </a:solidFill>
                <a:latin typeface="宋体" panose="02010600030101010101" pitchFamily="2" charset="-122"/>
                <a:ea typeface="宋体" panose="02010600030101010101" pitchFamily="2" charset="-122"/>
              </a:rPr>
              <a:t>达到</a:t>
            </a:r>
            <a:r>
              <a:rPr lang="zh-CN" altLang="en-US" sz="1400" b="1" dirty="0" smtClean="0">
                <a:solidFill>
                  <a:srgbClr val="FF0000"/>
                </a:solidFill>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教育信息化</a:t>
            </a:r>
            <a:r>
              <a:rPr lang="en-US" altLang="zh-CN" sz="1400" dirty="0">
                <a:latin typeface="宋体" panose="02010600030101010101" pitchFamily="2" charset="-122"/>
                <a:ea typeface="宋体" panose="02010600030101010101" pitchFamily="2" charset="-122"/>
              </a:rPr>
              <a:t>2.0</a:t>
            </a:r>
            <a:r>
              <a:rPr lang="zh-CN" altLang="en-US" sz="1400" dirty="0">
                <a:latin typeface="宋体" panose="02010600030101010101" pitchFamily="2" charset="-122"/>
                <a:ea typeface="宋体" panose="02010600030101010101" pitchFamily="2" charset="-122"/>
              </a:rPr>
              <a:t>行动计划</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中，到</a:t>
            </a:r>
            <a:r>
              <a:rPr lang="en-US" altLang="zh-CN" sz="1400" dirty="0">
                <a:latin typeface="宋体" panose="02010600030101010101" pitchFamily="2" charset="-122"/>
                <a:ea typeface="宋体" panose="02010600030101010101" pitchFamily="2" charset="-122"/>
              </a:rPr>
              <a:t>2022</a:t>
            </a:r>
            <a:r>
              <a:rPr lang="zh-CN" altLang="en-US" sz="1400" dirty="0">
                <a:latin typeface="宋体" panose="02010600030101010101" pitchFamily="2" charset="-122"/>
                <a:ea typeface="宋体" panose="02010600030101010101" pitchFamily="2" charset="-122"/>
              </a:rPr>
              <a:t>年基本实现“三全两高一大”的发展</a:t>
            </a:r>
            <a:r>
              <a:rPr lang="zh-CN" altLang="en-US" sz="1400" dirty="0" smtClean="0">
                <a:latin typeface="宋体" panose="02010600030101010101" pitchFamily="2" charset="-122"/>
                <a:ea typeface="宋体" panose="02010600030101010101" pitchFamily="2" charset="-122"/>
              </a:rPr>
              <a:t>目标；</a:t>
            </a:r>
            <a:endParaRPr lang="en-US" altLang="zh-CN" sz="1400" dirty="0" smtClean="0">
              <a:latin typeface="宋体" panose="02010600030101010101" pitchFamily="2" charset="-122"/>
              <a:ea typeface="宋体" panose="02010600030101010101" pitchFamily="2" charset="-122"/>
            </a:endParaRPr>
          </a:p>
          <a:p>
            <a:endParaRPr lang="en-US" altLang="zh-CN" sz="1400" dirty="0">
              <a:latin typeface="宋体" panose="02010600030101010101" pitchFamily="2" charset="-122"/>
              <a:ea typeface="宋体" panose="02010600030101010101" pitchFamily="2" charset="-122"/>
            </a:endParaRPr>
          </a:p>
          <a:p>
            <a:r>
              <a:rPr lang="zh-CN" altLang="en-US" sz="1400" b="1" dirty="0">
                <a:solidFill>
                  <a:srgbClr val="FF0000"/>
                </a:solidFill>
                <a:latin typeface="宋体" panose="02010600030101010101" pitchFamily="2" charset="-122"/>
                <a:ea typeface="宋体" panose="02010600030101010101" pitchFamily="2" charset="-122"/>
              </a:rPr>
              <a:t>支撑：</a:t>
            </a:r>
            <a:r>
              <a:rPr lang="zh-CN" altLang="en-US" sz="1400" dirty="0">
                <a:latin typeface="宋体" panose="02010600030101010101" pitchFamily="2" charset="-122"/>
                <a:ea typeface="宋体" panose="02010600030101010101" pitchFamily="2" charset="-122"/>
              </a:rPr>
              <a:t>支撑智慧校园体系、辅助构建一体化服务；</a:t>
            </a:r>
          </a:p>
          <a:p>
            <a:endParaRPr lang="zh-CN" altLang="en-US" sz="1400" b="1" dirty="0">
              <a:solidFill>
                <a:srgbClr val="FF0000"/>
              </a:solidFill>
              <a:latin typeface="宋体" panose="02010600030101010101" pitchFamily="2" charset="-122"/>
              <a:ea typeface="宋体" panose="02010600030101010101" pitchFamily="2" charset="-12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953030"/>
            <a:ext cx="7671758" cy="5210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92607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67F0F99-A45E-4B2E-8F2A-5C6DD407783B}"/>
              </a:ext>
            </a:extLst>
          </p:cNvPr>
          <p:cNvSpPr/>
          <p:nvPr/>
        </p:nvSpPr>
        <p:spPr>
          <a:xfrm>
            <a:off x="0" y="2451100"/>
            <a:ext cx="12192000" cy="189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5" name="矩形 4">
            <a:extLst>
              <a:ext uri="{FF2B5EF4-FFF2-40B4-BE49-F238E27FC236}">
                <a16:creationId xmlns:a16="http://schemas.microsoft.com/office/drawing/2014/main" xmlns="" id="{64AA6BCB-68D2-4F6D-A46B-FF7B1C2F28B1}"/>
              </a:ext>
            </a:extLst>
          </p:cNvPr>
          <p:cNvSpPr/>
          <p:nvPr/>
        </p:nvSpPr>
        <p:spPr>
          <a:xfrm>
            <a:off x="4800600" y="1956629"/>
            <a:ext cx="2590800" cy="109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6000" i="1" dirty="0" smtClean="0">
                <a:cs typeface="+mn-ea"/>
                <a:sym typeface="+mn-lt"/>
              </a:rPr>
              <a:t>02</a:t>
            </a:r>
            <a:endParaRPr lang="zh-CN" altLang="en-US" sz="6000" i="1" dirty="0">
              <a:cs typeface="+mn-ea"/>
              <a:sym typeface="+mn-lt"/>
            </a:endParaRPr>
          </a:p>
        </p:txBody>
      </p:sp>
      <p:sp>
        <p:nvSpPr>
          <p:cNvPr id="6" name="文本框 5">
            <a:extLst>
              <a:ext uri="{FF2B5EF4-FFF2-40B4-BE49-F238E27FC236}">
                <a16:creationId xmlns:a16="http://schemas.microsoft.com/office/drawing/2014/main" xmlns="" id="{9CAA537D-DB78-4F18-BC83-3F5C7B0C286C}"/>
              </a:ext>
            </a:extLst>
          </p:cNvPr>
          <p:cNvSpPr txBox="1"/>
          <p:nvPr/>
        </p:nvSpPr>
        <p:spPr>
          <a:xfrm>
            <a:off x="3682147" y="3316357"/>
            <a:ext cx="4903908" cy="707886"/>
          </a:xfrm>
          <a:prstGeom prst="rect">
            <a:avLst/>
          </a:prstGeom>
          <a:noFill/>
        </p:spPr>
        <p:txBody>
          <a:bodyPr wrap="none" rtlCol="0">
            <a:spAutoFit/>
          </a:bodyPr>
          <a:lstStyle/>
          <a:p>
            <a:pPr algn="ctr"/>
            <a:r>
              <a:rPr lang="zh-CN" altLang="en-US" sz="4000" spc="600" dirty="0" smtClean="0">
                <a:solidFill>
                  <a:schemeClr val="bg1"/>
                </a:solidFill>
                <a:cs typeface="+mn-ea"/>
                <a:sym typeface="+mn-lt"/>
              </a:rPr>
              <a:t>智慧校园解决方案</a:t>
            </a:r>
            <a:endParaRPr lang="zh-CN" altLang="en-US" sz="4000" spc="600" dirty="0">
              <a:solidFill>
                <a:schemeClr val="bg1"/>
              </a:solidFill>
              <a:cs typeface="+mn-ea"/>
              <a:sym typeface="+mn-lt"/>
            </a:endParaRPr>
          </a:p>
        </p:txBody>
      </p:sp>
    </p:spTree>
    <p:extLst>
      <p:ext uri="{BB962C8B-B14F-4D97-AF65-F5344CB8AC3E}">
        <p14:creationId xmlns:p14="http://schemas.microsoft.com/office/powerpoint/2010/main" val="20668450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文框 10"/>
          <p:cNvSpPr/>
          <p:nvPr/>
        </p:nvSpPr>
        <p:spPr>
          <a:xfrm>
            <a:off x="557844" y="1824396"/>
            <a:ext cx="1173192" cy="88852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tx1"/>
              </a:solidFill>
            </a:endParaRPr>
          </a:p>
        </p:txBody>
      </p:sp>
      <p:sp>
        <p:nvSpPr>
          <p:cNvPr id="8" name="图文框 7"/>
          <p:cNvSpPr/>
          <p:nvPr/>
        </p:nvSpPr>
        <p:spPr>
          <a:xfrm>
            <a:off x="2337763" y="4346165"/>
            <a:ext cx="1173192" cy="888521"/>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tx1"/>
              </a:solidFill>
            </a:endParaRPr>
          </a:p>
        </p:txBody>
      </p:sp>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5612434" cy="523220"/>
          </a:xfrm>
        </p:spPr>
        <p:txBody>
          <a:bodyPr/>
          <a:lstStyle/>
          <a:p>
            <a:r>
              <a:rPr lang="zh-CN" altLang="en-US" dirty="0" smtClean="0">
                <a:latin typeface="+mn-lt"/>
                <a:ea typeface="+mn-ea"/>
                <a:cs typeface="+mn-ea"/>
                <a:sym typeface="+mn-lt"/>
              </a:rPr>
              <a:t>总体架构   </a:t>
            </a:r>
            <a:r>
              <a:rPr lang="zh-CN" altLang="en-US" sz="1600" dirty="0" smtClean="0">
                <a:solidFill>
                  <a:schemeClr val="bg1">
                    <a:lumMod val="10000"/>
                  </a:schemeClr>
                </a:solidFill>
                <a:latin typeface="+mn-lt"/>
                <a:ea typeface="+mn-ea"/>
                <a:cs typeface="+mn-ea"/>
                <a:sym typeface="+mn-lt"/>
              </a:rPr>
              <a:t>智慧校园综合体系</a:t>
            </a:r>
            <a:r>
              <a:rPr lang="zh-CN" altLang="en-US" sz="1600" dirty="0" smtClean="0">
                <a:latin typeface="+mn-lt"/>
                <a:ea typeface="+mn-ea"/>
                <a:cs typeface="+mn-ea"/>
                <a:sym typeface="+mn-lt"/>
              </a:rPr>
              <a:t>：</a:t>
            </a:r>
            <a:r>
              <a:rPr lang="en-US" altLang="zh-CN" sz="1600" dirty="0" smtClean="0">
                <a:solidFill>
                  <a:srgbClr val="C00000"/>
                </a:solidFill>
                <a:latin typeface="+mn-lt"/>
                <a:ea typeface="+mn-ea"/>
                <a:cs typeface="+mn-ea"/>
                <a:sym typeface="+mn-lt"/>
              </a:rPr>
              <a:t>1</a:t>
            </a:r>
            <a:r>
              <a:rPr lang="zh-CN" altLang="en-US" sz="1600" dirty="0" smtClean="0">
                <a:solidFill>
                  <a:srgbClr val="C00000"/>
                </a:solidFill>
                <a:latin typeface="+mn-lt"/>
                <a:ea typeface="+mn-ea"/>
                <a:cs typeface="+mn-ea"/>
                <a:sym typeface="+mn-lt"/>
              </a:rPr>
              <a:t>基础</a:t>
            </a:r>
            <a:r>
              <a:rPr lang="en-US" altLang="zh-CN" sz="1600" dirty="0" smtClean="0">
                <a:solidFill>
                  <a:srgbClr val="C00000"/>
                </a:solidFill>
                <a:latin typeface="+mn-lt"/>
                <a:ea typeface="+mn-ea"/>
                <a:cs typeface="+mn-ea"/>
                <a:sym typeface="+mn-lt"/>
              </a:rPr>
              <a:t>+N</a:t>
            </a:r>
            <a:r>
              <a:rPr lang="zh-CN" altLang="en-US" sz="1600" dirty="0" smtClean="0">
                <a:solidFill>
                  <a:srgbClr val="C00000"/>
                </a:solidFill>
                <a:latin typeface="+mn-lt"/>
                <a:ea typeface="+mn-ea"/>
                <a:cs typeface="+mn-ea"/>
                <a:sym typeface="+mn-lt"/>
              </a:rPr>
              <a:t>应用</a:t>
            </a:r>
            <a:r>
              <a:rPr lang="en-US" altLang="zh-CN" sz="1600" dirty="0" smtClean="0">
                <a:solidFill>
                  <a:srgbClr val="C00000"/>
                </a:solidFill>
                <a:latin typeface="+mn-lt"/>
                <a:ea typeface="+mn-ea"/>
                <a:cs typeface="+mn-ea"/>
                <a:sym typeface="+mn-lt"/>
              </a:rPr>
              <a:t>+1</a:t>
            </a:r>
            <a:r>
              <a:rPr lang="zh-CN" altLang="en-US" sz="1600" dirty="0" smtClean="0">
                <a:solidFill>
                  <a:srgbClr val="C00000"/>
                </a:solidFill>
                <a:latin typeface="+mn-lt"/>
                <a:ea typeface="+mn-ea"/>
                <a:cs typeface="+mn-ea"/>
                <a:sym typeface="+mn-lt"/>
              </a:rPr>
              <a:t>平台</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17005"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sp>
        <p:nvSpPr>
          <p:cNvPr id="5" name="矩形 4"/>
          <p:cNvSpPr/>
          <p:nvPr/>
        </p:nvSpPr>
        <p:spPr>
          <a:xfrm>
            <a:off x="638358" y="1896289"/>
            <a:ext cx="2803584" cy="32781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 name="TextBox 8"/>
          <p:cNvSpPr txBox="1"/>
          <p:nvPr/>
        </p:nvSpPr>
        <p:spPr>
          <a:xfrm>
            <a:off x="750503" y="2199645"/>
            <a:ext cx="2562044" cy="3000821"/>
          </a:xfrm>
          <a:prstGeom prst="rect">
            <a:avLst/>
          </a:prstGeom>
          <a:noFill/>
        </p:spPr>
        <p:txBody>
          <a:bodyPr wrap="square" rtlCol="0">
            <a:spAutoFit/>
          </a:bodyPr>
          <a:lstStyle/>
          <a:p>
            <a:pPr>
              <a:lnSpc>
                <a:spcPct val="150000"/>
              </a:lnSpc>
            </a:pPr>
            <a:r>
              <a:rPr lang="zh-CN" altLang="en-US" sz="1400" b="1" dirty="0" smtClean="0">
                <a:solidFill>
                  <a:srgbClr val="C00000"/>
                </a:solidFill>
                <a:latin typeface="宋体" panose="02010600030101010101" pitchFamily="2" charset="-122"/>
                <a:ea typeface="宋体" panose="02010600030101010101" pitchFamily="2" charset="-122"/>
              </a:rPr>
              <a:t>“</a:t>
            </a:r>
            <a:r>
              <a:rPr lang="en-US" altLang="zh-CN" sz="1400" b="1" dirty="0" smtClean="0">
                <a:solidFill>
                  <a:srgbClr val="C00000"/>
                </a:solidFill>
                <a:latin typeface="宋体" panose="02010600030101010101" pitchFamily="2" charset="-122"/>
                <a:ea typeface="宋体" panose="02010600030101010101" pitchFamily="2" charset="-122"/>
              </a:rPr>
              <a:t>1</a:t>
            </a:r>
            <a:r>
              <a:rPr lang="zh-CN" altLang="en-US" sz="1400" b="1" dirty="0" smtClean="0">
                <a:solidFill>
                  <a:srgbClr val="C00000"/>
                </a:solidFill>
                <a:latin typeface="宋体" panose="02010600030101010101" pitchFamily="2" charset="-122"/>
                <a:ea typeface="宋体" panose="02010600030101010101" pitchFamily="2" charset="-122"/>
              </a:rPr>
              <a:t>”</a:t>
            </a:r>
            <a:r>
              <a:rPr lang="zh-CN" altLang="en-US" sz="1400" dirty="0" smtClean="0">
                <a:solidFill>
                  <a:schemeClr val="tx1">
                    <a:lumMod val="75000"/>
                  </a:schemeClr>
                </a:solidFill>
                <a:latin typeface="宋体" panose="02010600030101010101" pitchFamily="2" charset="-122"/>
                <a:ea typeface="宋体" panose="02010600030101010101" pitchFamily="2" charset="-122"/>
              </a:rPr>
              <a:t>建设一个综合管理平台，观测校园总体管理情况；</a:t>
            </a:r>
            <a:endParaRPr lang="en-US" altLang="zh-CN" sz="1400" dirty="0" smtClean="0">
              <a:solidFill>
                <a:schemeClr val="tx1">
                  <a:lumMod val="75000"/>
                </a:schemeClr>
              </a:solidFill>
              <a:latin typeface="宋体" panose="02010600030101010101" pitchFamily="2" charset="-122"/>
              <a:ea typeface="宋体" panose="02010600030101010101" pitchFamily="2" charset="-122"/>
            </a:endParaRPr>
          </a:p>
          <a:p>
            <a:pPr>
              <a:lnSpc>
                <a:spcPct val="150000"/>
              </a:lnSpc>
            </a:pPr>
            <a:endParaRPr lang="en-US" altLang="zh-CN" sz="1400" dirty="0">
              <a:solidFill>
                <a:schemeClr val="tx1">
                  <a:lumMod val="75000"/>
                </a:schemeClr>
              </a:solidFill>
              <a:latin typeface="宋体" panose="02010600030101010101" pitchFamily="2" charset="-122"/>
              <a:ea typeface="宋体" panose="02010600030101010101" pitchFamily="2" charset="-122"/>
            </a:endParaRPr>
          </a:p>
          <a:p>
            <a:pPr>
              <a:lnSpc>
                <a:spcPct val="150000"/>
              </a:lnSpc>
            </a:pPr>
            <a:r>
              <a:rPr lang="zh-CN" altLang="en-US" sz="1400" b="1" dirty="0" smtClean="0">
                <a:solidFill>
                  <a:srgbClr val="C00000"/>
                </a:solidFill>
                <a:latin typeface="宋体" panose="02010600030101010101" pitchFamily="2" charset="-122"/>
                <a:ea typeface="宋体" panose="02010600030101010101" pitchFamily="2" charset="-122"/>
              </a:rPr>
              <a:t>“</a:t>
            </a:r>
            <a:r>
              <a:rPr lang="en-US" altLang="zh-CN" sz="1400" b="1" dirty="0" smtClean="0">
                <a:solidFill>
                  <a:srgbClr val="C00000"/>
                </a:solidFill>
                <a:latin typeface="宋体" panose="02010600030101010101" pitchFamily="2" charset="-122"/>
                <a:ea typeface="宋体" panose="02010600030101010101" pitchFamily="2" charset="-122"/>
              </a:rPr>
              <a:t>N</a:t>
            </a:r>
            <a:r>
              <a:rPr lang="zh-CN" altLang="en-US" sz="1400" b="1" dirty="0" smtClean="0">
                <a:solidFill>
                  <a:srgbClr val="C00000"/>
                </a:solidFill>
                <a:latin typeface="宋体" panose="02010600030101010101" pitchFamily="2" charset="-122"/>
                <a:ea typeface="宋体" panose="02010600030101010101" pitchFamily="2" charset="-122"/>
              </a:rPr>
              <a:t>”</a:t>
            </a:r>
            <a:r>
              <a:rPr lang="zh-CN" altLang="en-US" sz="1400" dirty="0" smtClean="0">
                <a:solidFill>
                  <a:schemeClr val="tx1">
                    <a:lumMod val="75000"/>
                  </a:schemeClr>
                </a:solidFill>
                <a:latin typeface="宋体" panose="02010600030101010101" pitchFamily="2" charset="-122"/>
                <a:ea typeface="宋体" panose="02010600030101010101" pitchFamily="2" charset="-122"/>
              </a:rPr>
              <a:t>部署多钟传感器和物联网那个应用；</a:t>
            </a:r>
            <a:endParaRPr lang="en-US" altLang="zh-CN" sz="1400" dirty="0" smtClean="0">
              <a:solidFill>
                <a:schemeClr val="tx1">
                  <a:lumMod val="75000"/>
                </a:schemeClr>
              </a:solidFill>
              <a:latin typeface="宋体" panose="02010600030101010101" pitchFamily="2" charset="-122"/>
              <a:ea typeface="宋体" panose="02010600030101010101" pitchFamily="2" charset="-122"/>
            </a:endParaRPr>
          </a:p>
          <a:p>
            <a:pPr>
              <a:lnSpc>
                <a:spcPct val="150000"/>
              </a:lnSpc>
            </a:pPr>
            <a:endParaRPr lang="en-US" altLang="zh-CN" sz="1400" dirty="0">
              <a:solidFill>
                <a:schemeClr val="tx1">
                  <a:lumMod val="75000"/>
                </a:schemeClr>
              </a:solidFill>
              <a:latin typeface="宋体" panose="02010600030101010101" pitchFamily="2" charset="-122"/>
              <a:ea typeface="宋体" panose="02010600030101010101" pitchFamily="2" charset="-122"/>
            </a:endParaRPr>
          </a:p>
          <a:p>
            <a:pPr>
              <a:lnSpc>
                <a:spcPct val="150000"/>
              </a:lnSpc>
            </a:pPr>
            <a:r>
              <a:rPr lang="zh-CN" altLang="en-US" sz="1400" b="1" dirty="0" smtClean="0">
                <a:solidFill>
                  <a:srgbClr val="C00000"/>
                </a:solidFill>
                <a:latin typeface="宋体" panose="02010600030101010101" pitchFamily="2" charset="-122"/>
                <a:ea typeface="宋体" panose="02010600030101010101" pitchFamily="2" charset="-122"/>
              </a:rPr>
              <a:t>“</a:t>
            </a:r>
            <a:r>
              <a:rPr lang="en-US" altLang="zh-CN" sz="1400" b="1" dirty="0" smtClean="0">
                <a:solidFill>
                  <a:srgbClr val="C00000"/>
                </a:solidFill>
                <a:latin typeface="宋体" panose="02010600030101010101" pitchFamily="2" charset="-122"/>
                <a:ea typeface="宋体" panose="02010600030101010101" pitchFamily="2" charset="-122"/>
              </a:rPr>
              <a:t>1</a:t>
            </a:r>
            <a:r>
              <a:rPr lang="zh-CN" altLang="en-US" sz="1400" b="1" dirty="0" smtClean="0">
                <a:solidFill>
                  <a:srgbClr val="C00000"/>
                </a:solidFill>
                <a:latin typeface="宋体" panose="02010600030101010101" pitchFamily="2" charset="-122"/>
                <a:ea typeface="宋体" panose="02010600030101010101" pitchFamily="2" charset="-122"/>
              </a:rPr>
              <a:t>”</a:t>
            </a:r>
            <a:r>
              <a:rPr lang="zh-CN" altLang="en-US" sz="1400" dirty="0" smtClean="0">
                <a:solidFill>
                  <a:schemeClr val="tx1">
                    <a:lumMod val="75000"/>
                  </a:schemeClr>
                </a:solidFill>
                <a:latin typeface="宋体" panose="02010600030101010101" pitchFamily="2" charset="-122"/>
                <a:ea typeface="宋体" panose="02010600030101010101" pitchFamily="2" charset="-122"/>
              </a:rPr>
              <a:t>实现基础设施智慧化即建设一张校园管理专网；</a:t>
            </a:r>
            <a:endParaRPr lang="en-US" altLang="zh-CN" sz="1400" dirty="0" smtClean="0">
              <a:solidFill>
                <a:schemeClr val="tx1">
                  <a:lumMod val="75000"/>
                </a:schemeClr>
              </a:solidFill>
              <a:latin typeface="宋体" panose="02010600030101010101" pitchFamily="2" charset="-122"/>
              <a:ea typeface="宋体" panose="02010600030101010101" pitchFamily="2" charset="-122"/>
            </a:endParaRPr>
          </a:p>
          <a:p>
            <a:pPr>
              <a:lnSpc>
                <a:spcPct val="150000"/>
              </a:lnSpc>
            </a:pPr>
            <a:endParaRPr lang="zh-CN" altLang="en-US" sz="1400" dirty="0">
              <a:solidFill>
                <a:schemeClr val="tx1">
                  <a:lumMod val="75000"/>
                </a:schemeClr>
              </a:solidFill>
              <a:latin typeface="宋体" panose="02010600030101010101" pitchFamily="2" charset="-122"/>
              <a:ea typeface="宋体" panose="02010600030101010101" pitchFamily="2" charset="-122"/>
            </a:endParaRPr>
          </a:p>
        </p:txBody>
      </p:sp>
      <p:sp>
        <p:nvSpPr>
          <p:cNvPr id="10" name="矩形 9"/>
          <p:cNvSpPr/>
          <p:nvPr/>
        </p:nvSpPr>
        <p:spPr>
          <a:xfrm>
            <a:off x="4459857" y="1414729"/>
            <a:ext cx="1026544" cy="9834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b="1" dirty="0" smtClean="0">
                <a:latin typeface="宋体" panose="02010600030101010101" pitchFamily="2" charset="-122"/>
                <a:ea typeface="宋体" panose="02010600030101010101" pitchFamily="2" charset="-122"/>
              </a:rPr>
              <a:t>“</a:t>
            </a:r>
            <a:r>
              <a:rPr lang="en-US" altLang="zh-CN" sz="1400" b="1" dirty="0" smtClean="0">
                <a:latin typeface="宋体" panose="02010600030101010101" pitchFamily="2" charset="-122"/>
                <a:ea typeface="宋体" panose="02010600030101010101" pitchFamily="2" charset="-122"/>
              </a:rPr>
              <a:t>1</a:t>
            </a:r>
            <a:r>
              <a:rPr lang="zh-CN" altLang="en-US" sz="1400" b="1" dirty="0" smtClean="0">
                <a:latin typeface="宋体" panose="02010600030101010101" pitchFamily="2" charset="-122"/>
                <a:ea typeface="宋体" panose="02010600030101010101" pitchFamily="2" charset="-122"/>
              </a:rPr>
              <a:t>”管理</a:t>
            </a:r>
            <a:endParaRPr lang="en-US" altLang="zh-CN" sz="1400" b="1" dirty="0" smtClean="0">
              <a:latin typeface="宋体" panose="02010600030101010101" pitchFamily="2" charset="-122"/>
              <a:ea typeface="宋体" panose="02010600030101010101" pitchFamily="2" charset="-122"/>
            </a:endParaRPr>
          </a:p>
          <a:p>
            <a:pPr algn="ctr"/>
            <a:r>
              <a:rPr lang="zh-CN" altLang="en-US" sz="1400" b="1" dirty="0" smtClean="0">
                <a:latin typeface="宋体" panose="02010600030101010101" pitchFamily="2" charset="-122"/>
                <a:ea typeface="宋体" panose="02010600030101010101" pitchFamily="2" charset="-122"/>
              </a:rPr>
              <a:t>平台</a:t>
            </a:r>
            <a:endParaRPr lang="zh-CN" altLang="en-US" sz="1400" b="1" dirty="0">
              <a:latin typeface="宋体" panose="02010600030101010101" pitchFamily="2" charset="-122"/>
              <a:ea typeface="宋体" panose="02010600030101010101" pitchFamily="2" charset="-122"/>
            </a:endParaRPr>
          </a:p>
        </p:txBody>
      </p:sp>
      <p:sp>
        <p:nvSpPr>
          <p:cNvPr id="12" name="矩形 11"/>
          <p:cNvSpPr/>
          <p:nvPr/>
        </p:nvSpPr>
        <p:spPr>
          <a:xfrm>
            <a:off x="5719312" y="1362973"/>
            <a:ext cx="5710687" cy="10926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2050" name="Picture 2" descr="https://timgsa.baidu.com/timg?image&amp;quality=80&amp;size=b9999_10000&amp;sec=1600148580316&amp;di=cf11e88101518b39d1850fffad49d77c&amp;imgtype=0&amp;src=http%3A%2F%2Finews.gtimg.com%2Fnewsapp_match%2F0%2F10957420485%2F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732" y="1447079"/>
            <a:ext cx="1804524" cy="902262"/>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783" y="1498119"/>
            <a:ext cx="991866" cy="558654"/>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7079" y="1498119"/>
            <a:ext cx="900354" cy="558654"/>
          </a:xfrm>
          <a:prstGeom prst="rect">
            <a:avLst/>
          </a:prstGeom>
        </p:spPr>
      </p:pic>
      <p:sp>
        <p:nvSpPr>
          <p:cNvPr id="15" name="TextBox 14"/>
          <p:cNvSpPr txBox="1"/>
          <p:nvPr/>
        </p:nvSpPr>
        <p:spPr>
          <a:xfrm>
            <a:off x="8298783" y="2161718"/>
            <a:ext cx="2837919" cy="276999"/>
          </a:xfrm>
          <a:prstGeom prst="rect">
            <a:avLst/>
          </a:prstGeom>
          <a:noFill/>
        </p:spPr>
        <p:txBody>
          <a:bodyPr wrap="square" rtlCol="0">
            <a:spAutoFit/>
          </a:bodyPr>
          <a:lstStyle/>
          <a:p>
            <a:r>
              <a:rPr lang="zh-CN" altLang="en-US" sz="1200" dirty="0" smtClean="0">
                <a:solidFill>
                  <a:schemeClr val="tx1">
                    <a:lumMod val="50000"/>
                  </a:schemeClr>
                </a:solidFill>
                <a:latin typeface="宋体" panose="02010600030101010101" pitchFamily="2" charset="-122"/>
                <a:ea typeface="宋体" panose="02010600030101010101" pitchFamily="2" charset="-122"/>
              </a:rPr>
              <a:t>大数据、云计算（数据整合、专业分析）</a:t>
            </a:r>
            <a:endParaRPr lang="zh-CN" altLang="en-US" sz="1200" dirty="0">
              <a:solidFill>
                <a:schemeClr val="tx1">
                  <a:lumMod val="50000"/>
                </a:schemeClr>
              </a:solidFill>
              <a:latin typeface="宋体" panose="02010600030101010101" pitchFamily="2" charset="-122"/>
              <a:ea typeface="宋体" panose="02010600030101010101" pitchFamily="2" charset="-122"/>
            </a:endParaRPr>
          </a:p>
        </p:txBody>
      </p:sp>
      <p:sp>
        <p:nvSpPr>
          <p:cNvPr id="19" name="矩形 18"/>
          <p:cNvSpPr/>
          <p:nvPr/>
        </p:nvSpPr>
        <p:spPr>
          <a:xfrm>
            <a:off x="4459857" y="2774847"/>
            <a:ext cx="1026544" cy="19509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b="1" dirty="0" smtClean="0">
                <a:latin typeface="宋体" panose="02010600030101010101" pitchFamily="2" charset="-122"/>
                <a:ea typeface="宋体" panose="02010600030101010101" pitchFamily="2" charset="-122"/>
              </a:rPr>
              <a:t>“</a:t>
            </a:r>
            <a:r>
              <a:rPr lang="en-US" altLang="zh-CN" sz="1400" b="1" dirty="0" smtClean="0">
                <a:latin typeface="宋体" panose="02010600030101010101" pitchFamily="2" charset="-122"/>
                <a:ea typeface="宋体" panose="02010600030101010101" pitchFamily="2" charset="-122"/>
              </a:rPr>
              <a:t>1</a:t>
            </a:r>
            <a:r>
              <a:rPr lang="zh-CN" altLang="en-US" sz="1400" b="1" dirty="0" smtClean="0">
                <a:latin typeface="宋体" panose="02010600030101010101" pitchFamily="2" charset="-122"/>
                <a:ea typeface="宋体" panose="02010600030101010101" pitchFamily="2" charset="-122"/>
              </a:rPr>
              <a:t>”管理</a:t>
            </a:r>
            <a:endParaRPr lang="en-US" altLang="zh-CN" sz="1400" b="1" dirty="0" smtClean="0">
              <a:latin typeface="宋体" panose="02010600030101010101" pitchFamily="2" charset="-122"/>
              <a:ea typeface="宋体" panose="02010600030101010101" pitchFamily="2" charset="-122"/>
            </a:endParaRPr>
          </a:p>
          <a:p>
            <a:pPr algn="ctr"/>
            <a:r>
              <a:rPr lang="zh-CN" altLang="en-US" sz="1400" b="1" dirty="0" smtClean="0">
                <a:latin typeface="宋体" panose="02010600030101010101" pitchFamily="2" charset="-122"/>
                <a:ea typeface="宋体" panose="02010600030101010101" pitchFamily="2" charset="-122"/>
              </a:rPr>
              <a:t>平台</a:t>
            </a:r>
            <a:endParaRPr lang="zh-CN" altLang="en-US" sz="1400" b="1" dirty="0">
              <a:latin typeface="宋体" panose="02010600030101010101" pitchFamily="2" charset="-122"/>
              <a:ea typeface="宋体" panose="02010600030101010101" pitchFamily="2" charset="-122"/>
            </a:endParaRPr>
          </a:p>
        </p:txBody>
      </p:sp>
      <p:sp>
        <p:nvSpPr>
          <p:cNvPr id="20" name="矩形 19"/>
          <p:cNvSpPr/>
          <p:nvPr/>
        </p:nvSpPr>
        <p:spPr>
          <a:xfrm>
            <a:off x="5719312" y="2723091"/>
            <a:ext cx="5710687" cy="10926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9508" y="2850317"/>
            <a:ext cx="838810" cy="474452"/>
          </a:xfrm>
          <a:prstGeom prst="rect">
            <a:avLst/>
          </a:prstGeom>
        </p:spPr>
      </p:pic>
      <p:sp>
        <p:nvSpPr>
          <p:cNvPr id="17" name="TextBox 16"/>
          <p:cNvSpPr txBox="1"/>
          <p:nvPr/>
        </p:nvSpPr>
        <p:spPr>
          <a:xfrm>
            <a:off x="5909508" y="3493698"/>
            <a:ext cx="905360" cy="261610"/>
          </a:xfrm>
          <a:prstGeom prst="rect">
            <a:avLst/>
          </a:prstGeom>
          <a:noFill/>
        </p:spPr>
        <p:txBody>
          <a:bodyPr wrap="square" rtlCol="0">
            <a:spAutoFit/>
          </a:bodyPr>
          <a:lstStyle/>
          <a:p>
            <a:pPr algn="ctr"/>
            <a:r>
              <a:rPr lang="en-US" altLang="zh-CN" sz="1100" b="1" dirty="0" smtClean="0">
                <a:latin typeface="宋体" panose="02010600030101010101" pitchFamily="2" charset="-122"/>
                <a:ea typeface="宋体" panose="02010600030101010101" pitchFamily="2" charset="-122"/>
              </a:rPr>
              <a:t>WIFI</a:t>
            </a:r>
            <a:r>
              <a:rPr lang="zh-CN" altLang="en-US" sz="1100" b="1" dirty="0" smtClean="0">
                <a:latin typeface="宋体" panose="02010600030101010101" pitchFamily="2" charset="-122"/>
                <a:ea typeface="宋体" panose="02010600030101010101" pitchFamily="2" charset="-122"/>
              </a:rPr>
              <a:t>覆盖</a:t>
            </a:r>
            <a:endParaRPr lang="zh-CN" altLang="en-US" sz="1100" b="1" dirty="0">
              <a:latin typeface="宋体" panose="02010600030101010101" pitchFamily="2" charset="-122"/>
              <a:ea typeface="宋体" panose="02010600030101010101" pitchFamily="2" charset="-122"/>
            </a:endParaRPr>
          </a:p>
        </p:txBody>
      </p:sp>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5862" y="2850317"/>
            <a:ext cx="857527" cy="474452"/>
          </a:xfrm>
          <a:prstGeom prst="rect">
            <a:avLst/>
          </a:prstGeom>
        </p:spPr>
      </p:pic>
      <p:sp>
        <p:nvSpPr>
          <p:cNvPr id="29" name="TextBox 28"/>
          <p:cNvSpPr txBox="1"/>
          <p:nvPr/>
        </p:nvSpPr>
        <p:spPr>
          <a:xfrm>
            <a:off x="6821945" y="3493698"/>
            <a:ext cx="905360" cy="261610"/>
          </a:xfrm>
          <a:prstGeom prst="rect">
            <a:avLst/>
          </a:prstGeom>
          <a:noFill/>
        </p:spPr>
        <p:txBody>
          <a:bodyPr wrap="square" rtlCol="0">
            <a:spAutoFit/>
          </a:bodyPr>
          <a:lstStyle/>
          <a:p>
            <a:pPr algn="ctr"/>
            <a:r>
              <a:rPr lang="zh-CN" altLang="en-US" sz="1100" b="1" dirty="0" smtClean="0">
                <a:latin typeface="宋体" panose="02010600030101010101" pitchFamily="2" charset="-122"/>
                <a:ea typeface="宋体" panose="02010600030101010101" pitchFamily="2" charset="-122"/>
              </a:rPr>
              <a:t>智能用电</a:t>
            </a:r>
            <a:endParaRPr lang="zh-CN" altLang="en-US" sz="1100" b="1" dirty="0">
              <a:latin typeface="宋体" panose="02010600030101010101" pitchFamily="2" charset="-122"/>
              <a:ea typeface="宋体" panose="02010600030101010101" pitchFamily="2" charset="-122"/>
            </a:endParaRPr>
          </a:p>
        </p:txBody>
      </p:sp>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9845" y="2850317"/>
            <a:ext cx="861076" cy="474452"/>
          </a:xfrm>
          <a:prstGeom prst="rect">
            <a:avLst/>
          </a:prstGeom>
        </p:spPr>
      </p:pic>
      <p:sp>
        <p:nvSpPr>
          <p:cNvPr id="31" name="TextBox 30"/>
          <p:cNvSpPr txBox="1"/>
          <p:nvPr/>
        </p:nvSpPr>
        <p:spPr>
          <a:xfrm>
            <a:off x="7799845" y="3493698"/>
            <a:ext cx="905360" cy="261610"/>
          </a:xfrm>
          <a:prstGeom prst="rect">
            <a:avLst/>
          </a:prstGeom>
          <a:noFill/>
        </p:spPr>
        <p:txBody>
          <a:bodyPr wrap="square" rtlCol="0">
            <a:spAutoFit/>
          </a:bodyPr>
          <a:lstStyle/>
          <a:p>
            <a:pPr algn="ctr"/>
            <a:r>
              <a:rPr lang="zh-CN" altLang="en-US" sz="1100" b="1" dirty="0" smtClean="0">
                <a:latin typeface="宋体" panose="02010600030101010101" pitchFamily="2" charset="-122"/>
                <a:ea typeface="宋体" panose="02010600030101010101" pitchFamily="2" charset="-122"/>
              </a:rPr>
              <a:t>智能食堂</a:t>
            </a:r>
            <a:endParaRPr lang="zh-CN" altLang="en-US" sz="1100" b="1" dirty="0">
              <a:latin typeface="宋体" panose="02010600030101010101" pitchFamily="2" charset="-122"/>
              <a:ea typeface="宋体" panose="02010600030101010101" pitchFamily="2" charset="-122"/>
            </a:endParaRPr>
          </a:p>
        </p:txBody>
      </p:sp>
      <p:sp>
        <p:nvSpPr>
          <p:cNvPr id="33" name="TextBox 32"/>
          <p:cNvSpPr txBox="1"/>
          <p:nvPr/>
        </p:nvSpPr>
        <p:spPr>
          <a:xfrm>
            <a:off x="8783255" y="3493698"/>
            <a:ext cx="905360" cy="261610"/>
          </a:xfrm>
          <a:prstGeom prst="rect">
            <a:avLst/>
          </a:prstGeom>
          <a:noFill/>
        </p:spPr>
        <p:txBody>
          <a:bodyPr wrap="square" rtlCol="0">
            <a:spAutoFit/>
          </a:bodyPr>
          <a:lstStyle/>
          <a:p>
            <a:pPr algn="ctr"/>
            <a:r>
              <a:rPr lang="zh-CN" altLang="en-US" sz="1100" b="1" dirty="0" smtClean="0">
                <a:latin typeface="宋体" panose="02010600030101010101" pitchFamily="2" charset="-122"/>
                <a:ea typeface="宋体" panose="02010600030101010101" pitchFamily="2" charset="-122"/>
              </a:rPr>
              <a:t>考务管理</a:t>
            </a:r>
            <a:endParaRPr lang="zh-CN" altLang="en-US" sz="1100" b="1" dirty="0">
              <a:latin typeface="宋体" panose="02010600030101010101" pitchFamily="2" charset="-122"/>
              <a:ea typeface="宋体" panose="02010600030101010101" pitchFamily="2" charset="-122"/>
            </a:endParaRPr>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6267" y="2816525"/>
            <a:ext cx="845096" cy="508244"/>
          </a:xfrm>
          <a:prstGeom prst="rect">
            <a:avLst/>
          </a:prstGeom>
        </p:spPr>
      </p:pic>
      <p:sp>
        <p:nvSpPr>
          <p:cNvPr id="35" name="TextBox 34"/>
          <p:cNvSpPr txBox="1"/>
          <p:nvPr/>
        </p:nvSpPr>
        <p:spPr>
          <a:xfrm>
            <a:off x="9789377" y="3502324"/>
            <a:ext cx="905360" cy="261610"/>
          </a:xfrm>
          <a:prstGeom prst="rect">
            <a:avLst/>
          </a:prstGeom>
          <a:noFill/>
        </p:spPr>
        <p:txBody>
          <a:bodyPr wrap="square" rtlCol="0">
            <a:spAutoFit/>
          </a:bodyPr>
          <a:lstStyle/>
          <a:p>
            <a:pPr algn="ctr"/>
            <a:r>
              <a:rPr lang="zh-CN" altLang="en-US" sz="1100" b="1" dirty="0" smtClean="0">
                <a:latin typeface="宋体" panose="02010600030101010101" pitchFamily="2" charset="-122"/>
                <a:ea typeface="宋体" panose="02010600030101010101" pitchFamily="2" charset="-122"/>
              </a:rPr>
              <a:t>教学管理</a:t>
            </a:r>
            <a:endParaRPr lang="zh-CN" altLang="en-US" sz="1100" b="1" dirty="0">
              <a:latin typeface="宋体" panose="02010600030101010101" pitchFamily="2" charset="-122"/>
              <a:ea typeface="宋体" panose="02010600030101010101" pitchFamily="2" charset="-122"/>
            </a:endParaRPr>
          </a:p>
        </p:txBody>
      </p:sp>
      <p:pic>
        <p:nvPicPr>
          <p:cNvPr id="28" name="图片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4471" y="2807899"/>
            <a:ext cx="928892" cy="508244"/>
          </a:xfrm>
          <a:prstGeom prst="rect">
            <a:avLst/>
          </a:prstGeom>
        </p:spPr>
      </p:pic>
      <p:sp>
        <p:nvSpPr>
          <p:cNvPr id="30" name="TextBox 29"/>
          <p:cNvSpPr txBox="1"/>
          <p:nvPr/>
        </p:nvSpPr>
        <p:spPr>
          <a:xfrm>
            <a:off x="10757138" y="3081886"/>
            <a:ext cx="672861" cy="369332"/>
          </a:xfrm>
          <a:prstGeom prst="rect">
            <a:avLst/>
          </a:prstGeom>
          <a:noFill/>
        </p:spPr>
        <p:txBody>
          <a:bodyPr wrap="square" rtlCol="0">
            <a:spAutoFit/>
          </a:bodyPr>
          <a:lstStyle/>
          <a:p>
            <a:r>
              <a:rPr lang="en-US" altLang="zh-CN" dirty="0" smtClean="0"/>
              <a:t>……</a:t>
            </a:r>
            <a:endParaRPr lang="zh-CN" altLang="en-US" dirty="0"/>
          </a:p>
        </p:txBody>
      </p:sp>
      <p:sp>
        <p:nvSpPr>
          <p:cNvPr id="39" name="矩形 38"/>
          <p:cNvSpPr/>
          <p:nvPr/>
        </p:nvSpPr>
        <p:spPr>
          <a:xfrm>
            <a:off x="5716436" y="3833018"/>
            <a:ext cx="5710687" cy="93739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34" name="图片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21651" y="3881279"/>
            <a:ext cx="614524" cy="614524"/>
          </a:xfrm>
          <a:prstGeom prst="rect">
            <a:avLst/>
          </a:prstGeom>
        </p:spPr>
      </p:pic>
      <p:sp>
        <p:nvSpPr>
          <p:cNvPr id="41" name="TextBox 40"/>
          <p:cNvSpPr txBox="1"/>
          <p:nvPr/>
        </p:nvSpPr>
        <p:spPr>
          <a:xfrm>
            <a:off x="5909508" y="4468483"/>
            <a:ext cx="905360" cy="261610"/>
          </a:xfrm>
          <a:prstGeom prst="rect">
            <a:avLst/>
          </a:prstGeom>
          <a:noFill/>
        </p:spPr>
        <p:txBody>
          <a:bodyPr wrap="square" rtlCol="0">
            <a:spAutoFit/>
          </a:bodyPr>
          <a:lstStyle/>
          <a:p>
            <a:pPr algn="ctr"/>
            <a:r>
              <a:rPr lang="zh-CN" altLang="en-US" sz="1100" b="1" dirty="0">
                <a:latin typeface="宋体" panose="02010600030101010101" pitchFamily="2" charset="-122"/>
                <a:ea typeface="宋体" panose="02010600030101010101" pitchFamily="2" charset="-122"/>
              </a:rPr>
              <a:t>传感器</a:t>
            </a:r>
          </a:p>
        </p:txBody>
      </p:sp>
      <p:pic>
        <p:nvPicPr>
          <p:cNvPr id="37" name="图片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30817" y="3965671"/>
            <a:ext cx="831364" cy="502812"/>
          </a:xfrm>
          <a:prstGeom prst="rect">
            <a:avLst/>
          </a:prstGeom>
        </p:spPr>
      </p:pic>
      <p:sp>
        <p:nvSpPr>
          <p:cNvPr id="43" name="TextBox 42"/>
          <p:cNvSpPr txBox="1"/>
          <p:nvPr/>
        </p:nvSpPr>
        <p:spPr>
          <a:xfrm>
            <a:off x="7093819" y="4495803"/>
            <a:ext cx="905360" cy="261610"/>
          </a:xfrm>
          <a:prstGeom prst="rect">
            <a:avLst/>
          </a:prstGeom>
          <a:noFill/>
        </p:spPr>
        <p:txBody>
          <a:bodyPr wrap="square" rtlCol="0">
            <a:spAutoFit/>
          </a:bodyPr>
          <a:lstStyle/>
          <a:p>
            <a:pPr algn="ctr"/>
            <a:r>
              <a:rPr lang="zh-CN" altLang="en-US" sz="1100" b="1" dirty="0" smtClean="0">
                <a:latin typeface="宋体" panose="02010600030101010101" pitchFamily="2" charset="-122"/>
                <a:ea typeface="宋体" panose="02010600030101010101" pitchFamily="2" charset="-122"/>
              </a:rPr>
              <a:t>摄像头</a:t>
            </a:r>
            <a:endParaRPr lang="zh-CN" altLang="en-US" sz="1100" b="1" dirty="0">
              <a:latin typeface="宋体" panose="02010600030101010101" pitchFamily="2" charset="-122"/>
              <a:ea typeface="宋体" panose="02010600030101010101" pitchFamily="2" charset="-122"/>
            </a:endParaRPr>
          </a:p>
        </p:txBody>
      </p:sp>
      <p:pic>
        <p:nvPicPr>
          <p:cNvPr id="38" name="图片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59165" y="3965671"/>
            <a:ext cx="842972" cy="502812"/>
          </a:xfrm>
          <a:prstGeom prst="rect">
            <a:avLst/>
          </a:prstGeom>
        </p:spPr>
      </p:pic>
      <p:sp>
        <p:nvSpPr>
          <p:cNvPr id="45" name="TextBox 44"/>
          <p:cNvSpPr txBox="1"/>
          <p:nvPr/>
        </p:nvSpPr>
        <p:spPr>
          <a:xfrm>
            <a:off x="8345947" y="4468483"/>
            <a:ext cx="905360" cy="261610"/>
          </a:xfrm>
          <a:prstGeom prst="rect">
            <a:avLst/>
          </a:prstGeom>
          <a:noFill/>
        </p:spPr>
        <p:txBody>
          <a:bodyPr wrap="square" rtlCol="0">
            <a:spAutoFit/>
          </a:bodyPr>
          <a:lstStyle/>
          <a:p>
            <a:pPr algn="ctr"/>
            <a:r>
              <a:rPr lang="en-US" altLang="zh-CN" sz="1100" b="1" dirty="0" smtClean="0">
                <a:latin typeface="宋体" panose="02010600030101010101" pitchFamily="2" charset="-122"/>
                <a:ea typeface="宋体" panose="02010600030101010101" pitchFamily="2" charset="-122"/>
              </a:rPr>
              <a:t>M2M</a:t>
            </a:r>
            <a:r>
              <a:rPr lang="zh-CN" altLang="en-US" sz="1100" b="1" dirty="0" smtClean="0">
                <a:latin typeface="宋体" panose="02010600030101010101" pitchFamily="2" charset="-122"/>
                <a:ea typeface="宋体" panose="02010600030101010101" pitchFamily="2" charset="-122"/>
              </a:rPr>
              <a:t>终端</a:t>
            </a:r>
            <a:endParaRPr lang="zh-CN" altLang="en-US" sz="1100" b="1" dirty="0">
              <a:latin typeface="宋体" panose="02010600030101010101" pitchFamily="2" charset="-122"/>
              <a:ea typeface="宋体" panose="02010600030101010101" pitchFamily="2" charset="-122"/>
            </a:endParaRPr>
          </a:p>
        </p:txBody>
      </p:sp>
      <p:pic>
        <p:nvPicPr>
          <p:cNvPr id="42" name="图片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65925" y="3994031"/>
            <a:ext cx="446904" cy="474452"/>
          </a:xfrm>
          <a:prstGeom prst="rect">
            <a:avLst/>
          </a:prstGeom>
        </p:spPr>
      </p:pic>
      <p:sp>
        <p:nvSpPr>
          <p:cNvPr id="47" name="TextBox 46"/>
          <p:cNvSpPr txBox="1"/>
          <p:nvPr/>
        </p:nvSpPr>
        <p:spPr>
          <a:xfrm>
            <a:off x="9336697" y="4464142"/>
            <a:ext cx="905360" cy="261610"/>
          </a:xfrm>
          <a:prstGeom prst="rect">
            <a:avLst/>
          </a:prstGeom>
          <a:noFill/>
        </p:spPr>
        <p:txBody>
          <a:bodyPr wrap="square" rtlCol="0">
            <a:spAutoFit/>
          </a:bodyPr>
          <a:lstStyle/>
          <a:p>
            <a:pPr algn="ctr"/>
            <a:r>
              <a:rPr lang="en-US" altLang="zh-CN" sz="1100" b="1" dirty="0" smtClean="0">
                <a:latin typeface="宋体" panose="02010600030101010101" pitchFamily="2" charset="-122"/>
                <a:ea typeface="宋体" panose="02010600030101010101" pitchFamily="2" charset="-122"/>
              </a:rPr>
              <a:t>GPS</a:t>
            </a:r>
            <a:endParaRPr lang="zh-CN" altLang="en-US" sz="1100" b="1" dirty="0">
              <a:latin typeface="宋体" panose="02010600030101010101" pitchFamily="2" charset="-122"/>
              <a:ea typeface="宋体" panose="02010600030101010101" pitchFamily="2" charset="-122"/>
            </a:endParaRPr>
          </a:p>
        </p:txBody>
      </p:sp>
      <p:sp>
        <p:nvSpPr>
          <p:cNvPr id="48" name="TextBox 47"/>
          <p:cNvSpPr txBox="1"/>
          <p:nvPr/>
        </p:nvSpPr>
        <p:spPr>
          <a:xfrm>
            <a:off x="10302440" y="4046591"/>
            <a:ext cx="672861" cy="369332"/>
          </a:xfrm>
          <a:prstGeom prst="rect">
            <a:avLst/>
          </a:prstGeom>
          <a:noFill/>
        </p:spPr>
        <p:txBody>
          <a:bodyPr wrap="square" rtlCol="0">
            <a:spAutoFit/>
          </a:bodyPr>
          <a:lstStyle/>
          <a:p>
            <a:r>
              <a:rPr lang="en-US" altLang="zh-CN" dirty="0" smtClean="0"/>
              <a:t>……</a:t>
            </a:r>
            <a:endParaRPr lang="zh-CN" altLang="en-US" dirty="0"/>
          </a:p>
        </p:txBody>
      </p:sp>
      <p:sp>
        <p:nvSpPr>
          <p:cNvPr id="49" name="矩形 48"/>
          <p:cNvSpPr/>
          <p:nvPr/>
        </p:nvSpPr>
        <p:spPr>
          <a:xfrm>
            <a:off x="4459857" y="4963062"/>
            <a:ext cx="1026544" cy="6239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b="1" dirty="0" smtClean="0">
                <a:latin typeface="宋体" panose="02010600030101010101" pitchFamily="2" charset="-122"/>
                <a:ea typeface="宋体" panose="02010600030101010101" pitchFamily="2" charset="-122"/>
              </a:rPr>
              <a:t>“</a:t>
            </a:r>
            <a:r>
              <a:rPr lang="en-US" altLang="zh-CN" sz="1400" b="1" dirty="0" smtClean="0">
                <a:latin typeface="宋体" panose="02010600030101010101" pitchFamily="2" charset="-122"/>
                <a:ea typeface="宋体" panose="02010600030101010101" pitchFamily="2" charset="-122"/>
              </a:rPr>
              <a:t>1</a:t>
            </a:r>
            <a:r>
              <a:rPr lang="zh-CN" altLang="en-US" sz="1400" b="1" dirty="0" smtClean="0">
                <a:latin typeface="宋体" panose="02010600030101010101" pitchFamily="2" charset="-122"/>
                <a:ea typeface="宋体" panose="02010600030101010101" pitchFamily="2" charset="-122"/>
              </a:rPr>
              <a:t>”基础</a:t>
            </a:r>
            <a:endParaRPr lang="en-US" altLang="zh-CN" sz="1400" b="1" dirty="0" smtClean="0">
              <a:latin typeface="宋体" panose="02010600030101010101" pitchFamily="2" charset="-122"/>
              <a:ea typeface="宋体" panose="02010600030101010101" pitchFamily="2" charset="-122"/>
            </a:endParaRPr>
          </a:p>
          <a:p>
            <a:pPr algn="ctr"/>
            <a:r>
              <a:rPr lang="zh-CN" altLang="en-US" sz="1400" b="1" dirty="0" smtClean="0">
                <a:latin typeface="宋体" panose="02010600030101010101" pitchFamily="2" charset="-122"/>
                <a:ea typeface="宋体" panose="02010600030101010101" pitchFamily="2" charset="-122"/>
              </a:rPr>
              <a:t>设施</a:t>
            </a:r>
            <a:endParaRPr lang="zh-CN" altLang="en-US" sz="1400" b="1" dirty="0">
              <a:latin typeface="宋体" panose="02010600030101010101" pitchFamily="2" charset="-122"/>
              <a:ea typeface="宋体" panose="02010600030101010101" pitchFamily="2" charset="-122"/>
            </a:endParaRPr>
          </a:p>
        </p:txBody>
      </p:sp>
      <p:sp>
        <p:nvSpPr>
          <p:cNvPr id="50" name="矩形 49"/>
          <p:cNvSpPr/>
          <p:nvPr/>
        </p:nvSpPr>
        <p:spPr>
          <a:xfrm>
            <a:off x="5716435" y="4963061"/>
            <a:ext cx="5710687" cy="6239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44" name="图片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99845" y="4991285"/>
            <a:ext cx="661172" cy="567530"/>
          </a:xfrm>
          <a:prstGeom prst="rect">
            <a:avLst/>
          </a:prstGeom>
        </p:spPr>
      </p:pic>
      <p:sp>
        <p:nvSpPr>
          <p:cNvPr id="52" name="TextBox 51"/>
          <p:cNvSpPr txBox="1"/>
          <p:nvPr/>
        </p:nvSpPr>
        <p:spPr>
          <a:xfrm>
            <a:off x="8461017" y="5174434"/>
            <a:ext cx="1356074" cy="261610"/>
          </a:xfrm>
          <a:prstGeom prst="rect">
            <a:avLst/>
          </a:prstGeom>
          <a:noFill/>
        </p:spPr>
        <p:txBody>
          <a:bodyPr wrap="square" rtlCol="0">
            <a:spAutoFit/>
          </a:bodyPr>
          <a:lstStyle/>
          <a:p>
            <a:pPr algn="ctr"/>
            <a:r>
              <a:rPr lang="zh-CN" altLang="en-US" sz="1100" b="1" dirty="0" smtClean="0">
                <a:latin typeface="宋体" panose="02010600030101010101" pitchFamily="2" charset="-122"/>
                <a:ea typeface="宋体" panose="02010600030101010101" pitchFamily="2" charset="-122"/>
              </a:rPr>
              <a:t>校园管理专网</a:t>
            </a:r>
            <a:endParaRPr lang="zh-CN" altLang="en-US" sz="11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2045640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a:extLst>
              <a:ext uri="{FF2B5EF4-FFF2-40B4-BE49-F238E27FC236}">
                <a16:creationId xmlns:a16="http://schemas.microsoft.com/office/drawing/2014/main" xmlns="" id="{2F55D60A-7D48-4F83-85B5-87D5EF7EE587}"/>
              </a:ext>
            </a:extLst>
          </p:cNvPr>
          <p:cNvSpPr>
            <a:spLocks noGrp="1"/>
          </p:cNvSpPr>
          <p:nvPr>
            <p:ph type="title"/>
          </p:nvPr>
        </p:nvSpPr>
        <p:spPr>
          <a:xfrm>
            <a:off x="787031" y="287313"/>
            <a:ext cx="7869462" cy="523220"/>
          </a:xfrm>
        </p:spPr>
        <p:txBody>
          <a:bodyPr/>
          <a:lstStyle/>
          <a:p>
            <a:r>
              <a:rPr lang="zh-CN" altLang="en-US" dirty="0" smtClean="0">
                <a:latin typeface="+mn-lt"/>
                <a:ea typeface="+mn-ea"/>
                <a:cs typeface="+mn-ea"/>
                <a:sym typeface="+mn-lt"/>
              </a:rPr>
              <a:t>重点建设   </a:t>
            </a:r>
            <a:r>
              <a:rPr lang="zh-CN" altLang="en-US" sz="1600" dirty="0" smtClean="0">
                <a:solidFill>
                  <a:schemeClr val="bg1">
                    <a:lumMod val="10000"/>
                  </a:schemeClr>
                </a:solidFill>
                <a:latin typeface="+mn-lt"/>
                <a:ea typeface="+mn-ea"/>
                <a:cs typeface="+mn-ea"/>
                <a:sym typeface="+mn-lt"/>
              </a:rPr>
              <a:t>建设</a:t>
            </a:r>
            <a:r>
              <a:rPr lang="zh-CN" altLang="en-US" sz="1600" dirty="0" smtClean="0">
                <a:solidFill>
                  <a:srgbClr val="C00000"/>
                </a:solidFill>
                <a:latin typeface="+mn-lt"/>
                <a:ea typeface="+mn-ea"/>
                <a:cs typeface="+mn-ea"/>
                <a:sym typeface="+mn-lt"/>
              </a:rPr>
              <a:t>可视、动态、实时并无缝接入校园服务及应用的智慧管理平台</a:t>
            </a:r>
            <a:endParaRPr lang="zh-CN" altLang="en-US" sz="1600" dirty="0">
              <a:solidFill>
                <a:srgbClr val="C00000"/>
              </a:solidFill>
              <a:latin typeface="+mn-lt"/>
              <a:ea typeface="+mn-ea"/>
              <a:cs typeface="+mn-ea"/>
              <a:sym typeface="+mn-lt"/>
            </a:endParaRPr>
          </a:p>
        </p:txBody>
      </p:sp>
      <p:sp>
        <p:nvSpPr>
          <p:cNvPr id="4" name="减号 3"/>
          <p:cNvSpPr/>
          <p:nvPr/>
        </p:nvSpPr>
        <p:spPr>
          <a:xfrm rot="5400000">
            <a:off x="2234257" y="491706"/>
            <a:ext cx="439947" cy="163902"/>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rgbClr val="FF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7" y="3063067"/>
            <a:ext cx="3795591" cy="2699767"/>
          </a:xfrm>
          <a:prstGeom prst="rect">
            <a:avLst/>
          </a:prstGeom>
        </p:spPr>
      </p:pic>
      <p:sp>
        <p:nvSpPr>
          <p:cNvPr id="3" name="TextBox 2"/>
          <p:cNvSpPr txBox="1"/>
          <p:nvPr/>
        </p:nvSpPr>
        <p:spPr>
          <a:xfrm>
            <a:off x="4278702" y="2927448"/>
            <a:ext cx="1011815" cy="338554"/>
          </a:xfrm>
          <a:prstGeom prst="rect">
            <a:avLst/>
          </a:prstGeom>
          <a:noFill/>
        </p:spPr>
        <p:txBody>
          <a:bodyPr wrap="none" rtlCol="0">
            <a:spAutoFit/>
          </a:bodyPr>
          <a:lstStyle/>
          <a:p>
            <a:r>
              <a:rPr lang="zh-CN" altLang="en-US" sz="1600" b="1" dirty="0" smtClean="0">
                <a:solidFill>
                  <a:srgbClr val="C00000"/>
                </a:solidFill>
                <a:latin typeface="宋体" panose="02010600030101010101" pitchFamily="2" charset="-122"/>
                <a:ea typeface="宋体" panose="02010600030101010101" pitchFamily="2" charset="-122"/>
              </a:rPr>
              <a:t>综合治理</a:t>
            </a:r>
            <a:endParaRPr lang="zh-CN" altLang="en-US" sz="1600" b="1" dirty="0">
              <a:solidFill>
                <a:srgbClr val="C00000"/>
              </a:solidFill>
              <a:latin typeface="宋体" panose="02010600030101010101" pitchFamily="2" charset="-122"/>
              <a:ea typeface="宋体" panose="02010600030101010101" pitchFamily="2" charset="-122"/>
            </a:endParaRPr>
          </a:p>
        </p:txBody>
      </p:sp>
      <p:sp>
        <p:nvSpPr>
          <p:cNvPr id="9" name="TextBox 8"/>
          <p:cNvSpPr txBox="1"/>
          <p:nvPr/>
        </p:nvSpPr>
        <p:spPr>
          <a:xfrm>
            <a:off x="4278701" y="3580986"/>
            <a:ext cx="1011815" cy="338554"/>
          </a:xfrm>
          <a:prstGeom prst="rect">
            <a:avLst/>
          </a:prstGeom>
          <a:noFill/>
        </p:spPr>
        <p:txBody>
          <a:bodyPr wrap="none" rtlCol="0">
            <a:spAutoFit/>
          </a:bodyPr>
          <a:lstStyle>
            <a:defPPr>
              <a:defRPr lang="zh-CN"/>
            </a:defPPr>
            <a:lvl1pPr>
              <a:defRPr sz="1600" b="1">
                <a:solidFill>
                  <a:srgbClr val="C00000"/>
                </a:solidFill>
                <a:latin typeface="宋体" panose="02010600030101010101" pitchFamily="2" charset="-122"/>
                <a:ea typeface="宋体" panose="02010600030101010101" pitchFamily="2" charset="-122"/>
              </a:defRPr>
            </a:lvl1pPr>
          </a:lstStyle>
          <a:p>
            <a:r>
              <a:rPr lang="zh-CN" altLang="en-US" dirty="0"/>
              <a:t>校园设施</a:t>
            </a:r>
          </a:p>
        </p:txBody>
      </p:sp>
      <p:sp>
        <p:nvSpPr>
          <p:cNvPr id="10" name="TextBox 9"/>
          <p:cNvSpPr txBox="1"/>
          <p:nvPr/>
        </p:nvSpPr>
        <p:spPr>
          <a:xfrm>
            <a:off x="4278702" y="4235838"/>
            <a:ext cx="1011815" cy="338554"/>
          </a:xfrm>
          <a:prstGeom prst="rect">
            <a:avLst/>
          </a:prstGeom>
          <a:noFill/>
        </p:spPr>
        <p:txBody>
          <a:bodyPr wrap="none" rtlCol="0">
            <a:spAutoFit/>
          </a:bodyPr>
          <a:lstStyle>
            <a:defPPr>
              <a:defRPr lang="zh-CN"/>
            </a:defPPr>
            <a:lvl1pPr>
              <a:defRPr sz="1600" b="1">
                <a:solidFill>
                  <a:srgbClr val="C00000"/>
                </a:solidFill>
                <a:latin typeface="宋体" panose="02010600030101010101" pitchFamily="2" charset="-122"/>
                <a:ea typeface="宋体" panose="02010600030101010101" pitchFamily="2" charset="-122"/>
              </a:defRPr>
            </a:lvl1pPr>
          </a:lstStyle>
          <a:p>
            <a:r>
              <a:rPr lang="zh-CN" altLang="en-US" dirty="0"/>
              <a:t>校园服务</a:t>
            </a:r>
          </a:p>
        </p:txBody>
      </p:sp>
      <p:sp>
        <p:nvSpPr>
          <p:cNvPr id="11" name="TextBox 10"/>
          <p:cNvSpPr txBox="1"/>
          <p:nvPr/>
        </p:nvSpPr>
        <p:spPr>
          <a:xfrm>
            <a:off x="4278700" y="4855298"/>
            <a:ext cx="1011815" cy="338554"/>
          </a:xfrm>
          <a:prstGeom prst="rect">
            <a:avLst/>
          </a:prstGeom>
          <a:noFill/>
        </p:spPr>
        <p:txBody>
          <a:bodyPr wrap="none" rtlCol="0">
            <a:spAutoFit/>
          </a:bodyPr>
          <a:lstStyle>
            <a:defPPr>
              <a:defRPr lang="zh-CN"/>
            </a:defPPr>
            <a:lvl1pPr>
              <a:defRPr sz="1600" b="1">
                <a:solidFill>
                  <a:srgbClr val="C00000"/>
                </a:solidFill>
                <a:latin typeface="宋体" panose="02010600030101010101" pitchFamily="2" charset="-122"/>
                <a:ea typeface="宋体" panose="02010600030101010101" pitchFamily="2" charset="-122"/>
              </a:defRPr>
            </a:lvl1pPr>
          </a:lstStyle>
          <a:p>
            <a:r>
              <a:rPr lang="zh-CN" altLang="en-US" dirty="0"/>
              <a:t>校园安全</a:t>
            </a:r>
          </a:p>
        </p:txBody>
      </p:sp>
      <p:sp>
        <p:nvSpPr>
          <p:cNvPr id="12" name="TextBox 11"/>
          <p:cNvSpPr txBox="1"/>
          <p:nvPr/>
        </p:nvSpPr>
        <p:spPr>
          <a:xfrm>
            <a:off x="4278699" y="5515945"/>
            <a:ext cx="1011815" cy="338554"/>
          </a:xfrm>
          <a:prstGeom prst="rect">
            <a:avLst/>
          </a:prstGeom>
          <a:noFill/>
        </p:spPr>
        <p:txBody>
          <a:bodyPr wrap="none" rtlCol="0">
            <a:spAutoFit/>
          </a:bodyPr>
          <a:lstStyle>
            <a:defPPr>
              <a:defRPr lang="zh-CN"/>
            </a:defPPr>
            <a:lvl1pPr>
              <a:defRPr sz="1600" b="1">
                <a:solidFill>
                  <a:srgbClr val="C00000"/>
                </a:solidFill>
                <a:latin typeface="宋体" panose="02010600030101010101" pitchFamily="2" charset="-122"/>
                <a:ea typeface="宋体" panose="02010600030101010101" pitchFamily="2" charset="-122"/>
              </a:defRPr>
            </a:lvl1pPr>
          </a:lstStyle>
          <a:p>
            <a:r>
              <a:rPr lang="zh-CN" altLang="en-US" dirty="0"/>
              <a:t>校园后勤</a:t>
            </a:r>
          </a:p>
        </p:txBody>
      </p:sp>
      <p:sp>
        <p:nvSpPr>
          <p:cNvPr id="5" name="矩形 4"/>
          <p:cNvSpPr/>
          <p:nvPr/>
        </p:nvSpPr>
        <p:spPr>
          <a:xfrm>
            <a:off x="5408768" y="2977582"/>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考勤统计</a:t>
            </a:r>
            <a:endParaRPr lang="zh-CN" altLang="en-US" sz="1200" dirty="0">
              <a:latin typeface="宋体" panose="02010600030101010101" pitchFamily="2" charset="-122"/>
              <a:ea typeface="宋体" panose="02010600030101010101" pitchFamily="2" charset="-122"/>
            </a:endParaRPr>
          </a:p>
        </p:txBody>
      </p:sp>
      <p:sp>
        <p:nvSpPr>
          <p:cNvPr id="14" name="矩形 13"/>
          <p:cNvSpPr/>
          <p:nvPr/>
        </p:nvSpPr>
        <p:spPr>
          <a:xfrm>
            <a:off x="6190896" y="2977582"/>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人员管理</a:t>
            </a:r>
            <a:endParaRPr lang="zh-CN" altLang="en-US" sz="1200" dirty="0">
              <a:latin typeface="宋体" panose="02010600030101010101" pitchFamily="2" charset="-122"/>
              <a:ea typeface="宋体" panose="02010600030101010101" pitchFamily="2" charset="-122"/>
            </a:endParaRPr>
          </a:p>
        </p:txBody>
      </p:sp>
      <p:sp>
        <p:nvSpPr>
          <p:cNvPr id="15" name="矩形 14"/>
          <p:cNvSpPr/>
          <p:nvPr/>
        </p:nvSpPr>
        <p:spPr>
          <a:xfrm>
            <a:off x="5408767" y="3623305"/>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出入门禁</a:t>
            </a:r>
            <a:endParaRPr lang="zh-CN" altLang="en-US" sz="1200" dirty="0">
              <a:latin typeface="宋体" panose="02010600030101010101" pitchFamily="2" charset="-122"/>
              <a:ea typeface="宋体" panose="02010600030101010101" pitchFamily="2" charset="-122"/>
            </a:endParaRPr>
          </a:p>
        </p:txBody>
      </p:sp>
      <p:sp>
        <p:nvSpPr>
          <p:cNvPr id="16" name="矩形 15"/>
          <p:cNvSpPr/>
          <p:nvPr/>
        </p:nvSpPr>
        <p:spPr>
          <a:xfrm>
            <a:off x="6190895" y="3623305"/>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视频监控</a:t>
            </a:r>
            <a:endParaRPr lang="zh-CN" altLang="en-US" sz="1200" dirty="0">
              <a:latin typeface="宋体" panose="02010600030101010101" pitchFamily="2" charset="-122"/>
              <a:ea typeface="宋体" panose="02010600030101010101" pitchFamily="2" charset="-122"/>
            </a:endParaRPr>
          </a:p>
        </p:txBody>
      </p:sp>
      <p:sp>
        <p:nvSpPr>
          <p:cNvPr id="17" name="矩形 16"/>
          <p:cNvSpPr/>
          <p:nvPr/>
        </p:nvSpPr>
        <p:spPr>
          <a:xfrm>
            <a:off x="5408766" y="4277483"/>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智慧食堂</a:t>
            </a:r>
            <a:endParaRPr lang="zh-CN" altLang="en-US" sz="1200" dirty="0">
              <a:latin typeface="宋体" panose="02010600030101010101" pitchFamily="2" charset="-122"/>
              <a:ea typeface="宋体" panose="02010600030101010101" pitchFamily="2" charset="-122"/>
            </a:endParaRPr>
          </a:p>
        </p:txBody>
      </p:sp>
      <p:sp>
        <p:nvSpPr>
          <p:cNvPr id="18" name="矩形 17"/>
          <p:cNvSpPr/>
          <p:nvPr/>
        </p:nvSpPr>
        <p:spPr>
          <a:xfrm>
            <a:off x="6190894" y="4277483"/>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a:latin typeface="宋体" panose="02010600030101010101" pitchFamily="2" charset="-122"/>
                <a:ea typeface="宋体" panose="02010600030101010101" pitchFamily="2" charset="-122"/>
              </a:rPr>
              <a:t>一卡通</a:t>
            </a:r>
          </a:p>
        </p:txBody>
      </p:sp>
      <p:sp>
        <p:nvSpPr>
          <p:cNvPr id="19" name="矩形 18"/>
          <p:cNvSpPr/>
          <p:nvPr/>
        </p:nvSpPr>
        <p:spPr>
          <a:xfrm>
            <a:off x="5408768" y="4889802"/>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卡口监控</a:t>
            </a:r>
            <a:endParaRPr lang="zh-CN" altLang="en-US" sz="1200" dirty="0">
              <a:latin typeface="宋体" panose="02010600030101010101" pitchFamily="2" charset="-122"/>
              <a:ea typeface="宋体" panose="02010600030101010101" pitchFamily="2" charset="-122"/>
            </a:endParaRPr>
          </a:p>
        </p:txBody>
      </p:sp>
      <p:sp>
        <p:nvSpPr>
          <p:cNvPr id="20" name="矩形 19"/>
          <p:cNvSpPr/>
          <p:nvPr/>
        </p:nvSpPr>
        <p:spPr>
          <a:xfrm>
            <a:off x="6190896" y="4889802"/>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人脸识别</a:t>
            </a:r>
            <a:endParaRPr lang="zh-CN" altLang="en-US" sz="1200" dirty="0">
              <a:latin typeface="宋体" panose="02010600030101010101" pitchFamily="2" charset="-122"/>
              <a:ea typeface="宋体" panose="02010600030101010101" pitchFamily="2" charset="-122"/>
            </a:endParaRPr>
          </a:p>
        </p:txBody>
      </p:sp>
      <p:sp>
        <p:nvSpPr>
          <p:cNvPr id="21" name="矩形 20"/>
          <p:cNvSpPr/>
          <p:nvPr/>
        </p:nvSpPr>
        <p:spPr>
          <a:xfrm>
            <a:off x="5408765" y="5533197"/>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食品安全</a:t>
            </a:r>
            <a:endParaRPr lang="zh-CN" altLang="en-US" sz="1200" dirty="0">
              <a:latin typeface="宋体" panose="02010600030101010101" pitchFamily="2" charset="-122"/>
              <a:ea typeface="宋体" panose="02010600030101010101" pitchFamily="2" charset="-122"/>
            </a:endParaRPr>
          </a:p>
        </p:txBody>
      </p:sp>
      <p:sp>
        <p:nvSpPr>
          <p:cNvPr id="22" name="矩形 21"/>
          <p:cNvSpPr/>
          <p:nvPr/>
        </p:nvSpPr>
        <p:spPr>
          <a:xfrm>
            <a:off x="6190893" y="5533197"/>
            <a:ext cx="707365" cy="2539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200" dirty="0" smtClean="0">
                <a:latin typeface="宋体" panose="02010600030101010101" pitchFamily="2" charset="-122"/>
                <a:ea typeface="宋体" panose="02010600030101010101" pitchFamily="2" charset="-122"/>
              </a:rPr>
              <a:t>明厨亮灶</a:t>
            </a:r>
            <a:endParaRPr lang="zh-CN" altLang="en-US" sz="1200" dirty="0">
              <a:latin typeface="宋体" panose="02010600030101010101" pitchFamily="2" charset="-122"/>
              <a:ea typeface="宋体" panose="02010600030101010101" pitchFamily="2" charset="-122"/>
            </a:endParaRPr>
          </a:p>
        </p:txBody>
      </p:sp>
      <p:sp>
        <p:nvSpPr>
          <p:cNvPr id="23" name="TextBox 22"/>
          <p:cNvSpPr txBox="1"/>
          <p:nvPr/>
        </p:nvSpPr>
        <p:spPr>
          <a:xfrm>
            <a:off x="698740" y="1314152"/>
            <a:ext cx="5736565" cy="120032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与各部门互联互通，协调联动，实时掌握校园运行态势；</a:t>
            </a:r>
            <a:endParaRPr lang="en-US" altLang="zh-CN" sz="1600" dirty="0" smtClean="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实现突发事件主动预警处理；</a:t>
            </a:r>
            <a:endParaRPr lang="en-US" altLang="zh-CN" sz="1600" dirty="0" smtClean="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n"/>
            </a:pPr>
            <a:r>
              <a:rPr lang="zh-CN" altLang="en-US" sz="1600" dirty="0" smtClean="0">
                <a:latin typeface="宋体" panose="02010600030101010101" pitchFamily="2" charset="-122"/>
                <a:ea typeface="宋体" panose="02010600030101010101" pitchFamily="2" charset="-122"/>
              </a:rPr>
              <a:t>平台无缝整合各应用系统</a:t>
            </a:r>
            <a:endParaRPr lang="zh-CN" altLang="en-US" sz="1600" dirty="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339" y="3033031"/>
            <a:ext cx="4927210" cy="2771554"/>
          </a:xfrm>
          <a:prstGeom prst="rect">
            <a:avLst/>
          </a:prstGeom>
        </p:spPr>
      </p:pic>
    </p:spTree>
    <p:extLst>
      <p:ext uri="{BB962C8B-B14F-4D97-AF65-F5344CB8AC3E}">
        <p14:creationId xmlns:p14="http://schemas.microsoft.com/office/powerpoint/2010/main" val="1021322612"/>
      </p:ext>
    </p:extLst>
  </p:cSld>
  <p:clrMapOvr>
    <a:masterClrMapping/>
  </p:clrMapOvr>
  <p:transition spd="slow">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自定义 355">
      <a:dk1>
        <a:srgbClr val="44546B"/>
      </a:dk1>
      <a:lt1>
        <a:srgbClr val="F2F2F2"/>
      </a:lt1>
      <a:dk2>
        <a:srgbClr val="44546A"/>
      </a:dk2>
      <a:lt2>
        <a:srgbClr val="E7E6E6"/>
      </a:lt2>
      <a:accent1>
        <a:srgbClr val="44546B"/>
      </a:accent1>
      <a:accent2>
        <a:srgbClr val="D14553"/>
      </a:accent2>
      <a:accent3>
        <a:srgbClr val="A5A5A5"/>
      </a:accent3>
      <a:accent4>
        <a:srgbClr val="FFC000"/>
      </a:accent4>
      <a:accent5>
        <a:srgbClr val="5B9BD5"/>
      </a:accent5>
      <a:accent6>
        <a:srgbClr val="70AD47"/>
      </a:accent6>
      <a:hlink>
        <a:srgbClr val="0563C1"/>
      </a:hlink>
      <a:folHlink>
        <a:srgbClr val="954F72"/>
      </a:folHlink>
    </a:clrScheme>
    <a:fontScheme name="i5zulahp">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3100</Words>
  <Application>Microsoft Office PowerPoint</Application>
  <PresentationFormat>自定义</PresentationFormat>
  <Paragraphs>365</Paragraphs>
  <Slides>46</Slides>
  <Notes>46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48" baseType="lpstr">
      <vt:lpstr>第一PPT，www.1ppt.com</vt:lpstr>
      <vt:lpstr>Microsoft Visio 绘图</vt:lpstr>
      <vt:lpstr>PowerPoint 演示文稿</vt:lpstr>
      <vt:lpstr>PowerPoint 演示文稿</vt:lpstr>
      <vt:lpstr>PowerPoint 演示文稿</vt:lpstr>
      <vt:lpstr>政策背景</vt:lpstr>
      <vt:lpstr>建设原则</vt:lpstr>
      <vt:lpstr>建设目标</vt:lpstr>
      <vt:lpstr>PowerPoint 演示文稿</vt:lpstr>
      <vt:lpstr>总体架构   智慧校园综合体系：1基础+N应用+1平台</vt:lpstr>
      <vt:lpstr>重点建设   建设可视、动态、实时并无缝接入校园服务及应用的智慧管理平台</vt:lpstr>
      <vt:lpstr>重点建设   建设基于物联网传感器的全面感知体系</vt:lpstr>
      <vt:lpstr>重点建设   建设一张高速安全且可供电的校园管理专网，支持统一规划、统一建设各项校园服务</vt:lpstr>
      <vt:lpstr>创新亮点   一张网：校园全面感知体系及校园服务统一规划、建设</vt:lpstr>
      <vt:lpstr>创新亮点   一脸通：广泛应用于门禁、消费、考勤、传统安防等领域</vt:lpstr>
      <vt:lpstr>创新亮点   一幅图：绘制校园智慧管理全景图，智慧管理平台+虚拟校园服务</vt:lpstr>
      <vt:lpstr>PowerPoint 演示文稿</vt:lpstr>
      <vt:lpstr>PowerPoint 演示文稿</vt:lpstr>
      <vt:lpstr>智慧校园   物联网服务平台</vt:lpstr>
      <vt:lpstr>PowerPoint 演示文稿</vt:lpstr>
      <vt:lpstr>智慧教学   在线考试系统</vt:lpstr>
      <vt:lpstr>智慧教学   多媒体资源库</vt:lpstr>
      <vt:lpstr>智慧教学   网络教学</vt:lpstr>
      <vt:lpstr>PowerPoint 演示文稿</vt:lpstr>
      <vt:lpstr>智慧教务   OA协同办公</vt:lpstr>
      <vt:lpstr>智慧教务   网络阅卷</vt:lpstr>
      <vt:lpstr>智慧教务   智能排课</vt:lpstr>
      <vt:lpstr>智慧教务   人员管理</vt:lpstr>
      <vt:lpstr>PowerPoint 演示文稿</vt:lpstr>
      <vt:lpstr>智慧管理   图书馆信息化</vt:lpstr>
      <vt:lpstr>智慧管理   考勤管理</vt:lpstr>
      <vt:lpstr>智慧管理   校园人流量监测</vt:lpstr>
      <vt:lpstr>智慧管理   校园环境监测</vt:lpstr>
      <vt:lpstr>智慧管理   校园网络覆盖</vt:lpstr>
      <vt:lpstr>智慧管理   能耗管理</vt:lpstr>
      <vt:lpstr>PowerPoint 演示文稿</vt:lpstr>
      <vt:lpstr>平安校园   校园监控全覆盖，平安校园</vt:lpstr>
      <vt:lpstr>平安校园   周界报警</vt:lpstr>
      <vt:lpstr>平安校园   体温监测，疫情防控</vt:lpstr>
      <vt:lpstr>平安校园   校园访客管理</vt:lpstr>
      <vt:lpstr>平安校园   明厨亮灶</vt:lpstr>
      <vt:lpstr>PowerPoint 演示文稿</vt:lpstr>
      <vt:lpstr>智慧服务   智能食堂</vt:lpstr>
      <vt:lpstr>智慧服务   公寓智能服务</vt:lpstr>
      <vt:lpstr>PowerPoint 演示文稿</vt:lpstr>
      <vt:lpstr>家校互通   家校互通-教职APP</vt:lpstr>
      <vt:lpstr>家校互通   家校互通-家长APP</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wujj</cp:lastModifiedBy>
  <cp:revision>185</cp:revision>
  <dcterms:created xsi:type="dcterms:W3CDTF">2019-03-13T05:38:41Z</dcterms:created>
  <dcterms:modified xsi:type="dcterms:W3CDTF">2020-09-15T12:04:29Z</dcterms:modified>
</cp:coreProperties>
</file>