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41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notesSlides/notesSlide39.xml" ContentType="application/vnd.openxmlformats-officedocument.presentationml.notesSlide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86.xml" ContentType="application/vnd.openxmlformats-officedocument.presentationml.tags+xml"/>
  <Override PartName="/ppt/notesSlides/notesSlide28.xml" ContentType="application/vnd.openxmlformats-officedocument.presentationml.notesSlide+xml"/>
  <Override PartName="/ppt/tags/tag97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notesSlides/notesSlide42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notesSlides/notesSlide29.xml" ContentType="application/vnd.openxmlformats-officedocument.presentationml.notesSlid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notesSlides/notesSlide25.xml" ContentType="application/vnd.openxmlformats-officedocument.presentationml.notesSlide+xml"/>
  <Override PartName="/ppt/tags/tag94.xml" ContentType="application/vnd.openxmlformats-officedocument.presentationml.tags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notesSlides/notesSlide26.xml" ContentType="application/vnd.openxmlformats-officedocument.presentationml.notesSlide+xml"/>
  <Override PartName="/ppt/tags/tag95.xml" ContentType="application/vnd.openxmlformats-officedocument.presentationml.tags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notesSlides/notesSlide40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1937" r:id="rId2"/>
    <p:sldId id="1938" r:id="rId3"/>
    <p:sldId id="268" r:id="rId4"/>
    <p:sldId id="266" r:id="rId5"/>
    <p:sldId id="1850" r:id="rId6"/>
    <p:sldId id="267" r:id="rId7"/>
    <p:sldId id="349" r:id="rId8"/>
    <p:sldId id="969" r:id="rId9"/>
    <p:sldId id="1144" r:id="rId10"/>
    <p:sldId id="1811" r:id="rId11"/>
    <p:sldId id="1851" r:id="rId12"/>
    <p:sldId id="1535" r:id="rId13"/>
    <p:sldId id="1317" r:id="rId14"/>
    <p:sldId id="1776" r:id="rId15"/>
    <p:sldId id="351" r:id="rId16"/>
    <p:sldId id="1409" r:id="rId17"/>
    <p:sldId id="1838" r:id="rId18"/>
    <p:sldId id="352" r:id="rId19"/>
    <p:sldId id="785" r:id="rId20"/>
    <p:sldId id="1852" r:id="rId21"/>
    <p:sldId id="1839" r:id="rId22"/>
    <p:sldId id="1840" r:id="rId23"/>
    <p:sldId id="1841" r:id="rId24"/>
    <p:sldId id="1842" r:id="rId25"/>
    <p:sldId id="1843" r:id="rId26"/>
    <p:sldId id="1844" r:id="rId27"/>
    <p:sldId id="1845" r:id="rId28"/>
    <p:sldId id="345" r:id="rId29"/>
    <p:sldId id="346" r:id="rId30"/>
    <p:sldId id="348" r:id="rId31"/>
    <p:sldId id="1853" r:id="rId32"/>
    <p:sldId id="1802" r:id="rId33"/>
    <p:sldId id="1803" r:id="rId34"/>
    <p:sldId id="1804" r:id="rId35"/>
    <p:sldId id="1805" r:id="rId36"/>
    <p:sldId id="1942" r:id="rId37"/>
    <p:sldId id="1806" r:id="rId38"/>
    <p:sldId id="1807" r:id="rId39"/>
    <p:sldId id="1943" r:id="rId40"/>
    <p:sldId id="1808" r:id="rId41"/>
    <p:sldId id="1809" r:id="rId42"/>
    <p:sldId id="1810" r:id="rId43"/>
    <p:sldId id="1887" r:id="rId44"/>
    <p:sldId id="1889" r:id="rId45"/>
    <p:sldId id="1890" r:id="rId46"/>
    <p:sldId id="1988" r:id="rId47"/>
    <p:sldId id="1944" r:id="rId48"/>
    <p:sldId id="1940" r:id="rId49"/>
    <p:sldId id="1945" r:id="rId50"/>
    <p:sldId id="1941" r:id="rId51"/>
    <p:sldId id="1946" r:id="rId52"/>
    <p:sldId id="1947" r:id="rId53"/>
  </p:sldIdLst>
  <p:sldSz cx="9144000" cy="5143500" type="screen16x9"/>
  <p:notesSz cx="6858000" cy="9144000"/>
  <p:embeddedFontLst>
    <p:embeddedFont>
      <p:font typeface="微软雅黑" pitchFamily="34" charset="-122"/>
      <p:regular r:id="rId55"/>
      <p:bold r:id="rId56"/>
    </p:embeddedFont>
    <p:embeddedFont>
      <p:font typeface="汉仪雅酷黑简" charset="-122"/>
      <p:regular r:id="rId57"/>
    </p:embeddedFont>
    <p:embeddedFont>
      <p:font typeface="Impact" pitchFamily="34" charset="0"/>
      <p:regular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Century Gothic" pitchFamily="34" charset="0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FC60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166" autoAdjust="0"/>
    <p:restoredTop sz="99877" autoAdjust="0"/>
  </p:normalViewPr>
  <p:slideViewPr>
    <p:cSldViewPr snapToGrid="0">
      <p:cViewPr>
        <p:scale>
          <a:sx n="124" d="100"/>
          <a:sy n="124" d="100"/>
        </p:scale>
        <p:origin x="186" y="42"/>
      </p:cViewPr>
      <p:guideLst>
        <p:guide orient="horz" pos="523"/>
        <p:guide pos="30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94157F8-0D0F-457A-92D3-DF6799081768}" type="datetimeFigureOut">
              <a:rPr lang="zh-CN" altLang="en-US"/>
              <a:pPr>
                <a:defRPr/>
              </a:pPr>
              <a:t>2022/8/10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419696D-99D2-4BB6-A731-89542605E4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2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132A08-48B5-49CF-A5E3-FF510162D3F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7CBBEE-AFD0-415A-8D0F-5DE7AD99050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7CBBEE-AFD0-415A-8D0F-5DE7AD99050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7CBBEE-AFD0-415A-8D0F-5DE7AD99050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3444D9-75E7-485C-8F91-84B6E6005B5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3444D9-75E7-485C-8F91-84B6E6005B5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32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2933C9-A2FB-4081-A7F4-AD9A42D4670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93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8558DA-CD5E-4D5B-BF46-45DC4660557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0275DF-85B5-4EB8-9A55-13865E20939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19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795EE6-C5CE-4373-9138-FDA4BE3CD6D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39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39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EC6BC-C981-4B88-B6E0-E9BEA3701A3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60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27CB04-0EE6-4699-96E5-C413CDAE4D8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0C73FD-18B6-46F4-820C-1B75F7FF404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423242-C622-4DCC-BD55-99AB30D8451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2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25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FAA819-5F7D-4019-B37E-907C32741B7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29B002-B50E-40D1-B794-E90B851AC05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A81EAD-CC7E-422C-80D2-BAAB0F7C9BD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B4773E-3D2F-45A5-A715-7E7A14767C2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C52A60-4562-48FC-971D-9F5C7B13B24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B9092D-9808-4578-A228-0B1445E68E4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7202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977DE-B9F9-40C3-A7EC-E88A69AAE511}" type="datetimeFigureOut">
              <a:rPr lang="zh-CN" altLang="en-US"/>
              <a:pPr>
                <a:defRPr/>
              </a:pPr>
              <a:t>2022/8/10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6100" y="4772025"/>
            <a:ext cx="2895600" cy="274638"/>
          </a:xfrm>
        </p:spPr>
        <p:txBody>
          <a:bodyPr lIns="76618" tIns="38309" rIns="76618" bIns="38309"/>
          <a:lstStyle>
            <a:lvl1pPr>
              <a:defRPr lang="en-US" altLang="zh-CN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948488" y="4764088"/>
            <a:ext cx="1387475" cy="282575"/>
          </a:xfrm>
        </p:spPr>
        <p:txBody>
          <a:bodyPr/>
          <a:lstStyle>
            <a:lvl1pPr algn="r">
              <a:defRPr lang="zh-CN" altLang="en-US" smtClean="0"/>
            </a:lvl1pPr>
          </a:lstStyle>
          <a:p>
            <a:pPr>
              <a:defRPr/>
            </a:pPr>
            <a:fld id="{0E5DE31A-84E5-42E8-91A1-879DC190A9D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 advTm="11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0"/>
          <p:cNvSpPr>
            <a:spLocks noChangeAspect="1"/>
          </p:cNvSpPr>
          <p:nvPr userDrawn="1"/>
        </p:nvSpPr>
        <p:spPr>
          <a:xfrm rot="18900000">
            <a:off x="337185" y="207010"/>
            <a:ext cx="389890" cy="374650"/>
          </a:xfrm>
          <a:prstGeom prst="roundRect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10"/>
          <p:cNvSpPr>
            <a:spLocks noChangeAspect="1"/>
          </p:cNvSpPr>
          <p:nvPr userDrawn="1"/>
        </p:nvSpPr>
        <p:spPr>
          <a:xfrm rot="18900000">
            <a:off x="498475" y="207010"/>
            <a:ext cx="389890" cy="374650"/>
          </a:xfrm>
          <a:prstGeom prst="roundRect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 descr="C:\Users\windows7\Desktop\金缘商标1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61925"/>
            <a:ext cx="889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 userDrawn="1"/>
        </p:nvSpPr>
        <p:spPr>
          <a:xfrm>
            <a:off x="7546975" y="4886325"/>
            <a:ext cx="1519238" cy="255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一盏好灯         一份责任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 lIns="68580" tIns="34290" rIns="68580" bIns="34290" rtlCol="0">
            <a:noAutofit/>
          </a:bodyPr>
          <a:lstStyle>
            <a:lvl1pPr algn="l">
              <a:defRPr lang="zh-CN" altLang="en-US" sz="22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B583C-8A3E-4195-A54A-154FE7D1ABED}" type="datetimeFigureOut">
              <a:rPr lang="zh-CN" altLang="en-US"/>
              <a:pPr>
                <a:defRPr/>
              </a:pPr>
              <a:t>2022/8/10</a:t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75"/>
            <a:ext cx="2895600" cy="273050"/>
          </a:xfr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1725" y="4787900"/>
            <a:ext cx="1223963" cy="304800"/>
          </a:xfrm>
        </p:spPr>
        <p:txBody>
          <a:bodyPr/>
          <a:lstStyle>
            <a:lvl1pPr algn="ctr">
              <a:defRPr sz="1400" smtClean="0"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CA74C5E7-A492-4B5A-9DCA-638CA3B048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绿色内容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3" descr="Beige rectangle"/>
          <p:cNvSpPr/>
          <p:nvPr userDrawn="1"/>
        </p:nvSpPr>
        <p:spPr>
          <a:xfrm>
            <a:off x="0" y="5029768"/>
            <a:ext cx="9144000" cy="113731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02156" tIns="51076" rIns="102156" bIns="5107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02156" tIns="51076" rIns="102156" bIns="5107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4295F7-6506-45A3-AD93-959E803BA272}" type="datetimeFigureOut">
              <a:rPr lang="zh-CN" altLang="en-US"/>
              <a:pPr>
                <a:defRPr/>
              </a:pPr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E9475F-9FBD-4867-8250-9A6C164FCB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11000">
    <p:fade/>
  </p:transition>
  <p:timing>
    <p:tnLst>
      <p:par>
        <p:cTn id="1" dur="indefinite" restart="never" nodeType="tmRoot"/>
      </p:par>
    </p:tnLst>
  </p:timing>
  <p:txStyles>
    <p:titleStyle>
      <a:lvl1pPr algn="ctr" defTabSz="1022350" rtl="0" fontAlgn="base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82905" indent="-382905" algn="l" defTabSz="1022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580" indent="-319405" algn="l" defTabSz="1022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indent="-255905" algn="l" defTabSz="1022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1875" indent="-255905" algn="l" defTabSz="1022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4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10" Type="http://schemas.openxmlformats.org/officeDocument/2006/relationships/image" Target="../media/image16.jpeg"/><Relationship Id="rId4" Type="http://schemas.openxmlformats.org/officeDocument/2006/relationships/tags" Target="../tags/tag45.xml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51.xml"/><Relationship Id="rId7" Type="http://schemas.openxmlformats.org/officeDocument/2006/relationships/image" Target="../media/image19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3.jpe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22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21.jpeg"/><Relationship Id="rId5" Type="http://schemas.openxmlformats.org/officeDocument/2006/relationships/tags" Target="../tags/tag56.xml"/><Relationship Id="rId10" Type="http://schemas.openxmlformats.org/officeDocument/2006/relationships/image" Target="../media/image14.png"/><Relationship Id="rId4" Type="http://schemas.openxmlformats.org/officeDocument/2006/relationships/tags" Target="../tags/tag55.xml"/><Relationship Id="rId9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6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jpe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5.jpeg"/><Relationship Id="rId5" Type="http://schemas.openxmlformats.org/officeDocument/2006/relationships/tags" Target="../tags/tag63.xml"/><Relationship Id="rId10" Type="http://schemas.openxmlformats.org/officeDocument/2006/relationships/image" Target="../media/image24.jpeg"/><Relationship Id="rId4" Type="http://schemas.openxmlformats.org/officeDocument/2006/relationships/tags" Target="../tags/tag62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68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jpeg"/><Relationship Id="rId4" Type="http://schemas.openxmlformats.org/officeDocument/2006/relationships/tags" Target="../tags/tag69.xm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72.xml"/><Relationship Id="rId7" Type="http://schemas.openxmlformats.org/officeDocument/2006/relationships/image" Target="../media/image44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3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68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70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5" Type="http://schemas.openxmlformats.org/officeDocument/2006/relationships/image" Target="../media/image73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78.jpe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77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5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tags" Target="../tags/tag87.xml"/><Relationship Id="rId7" Type="http://schemas.openxmlformats.org/officeDocument/2006/relationships/image" Target="../media/image78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77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82.png"/><Relationship Id="rId11" Type="http://schemas.openxmlformats.org/officeDocument/2006/relationships/image" Target="../media/image53.png"/><Relationship Id="rId5" Type="http://schemas.openxmlformats.org/officeDocument/2006/relationships/image" Target="../media/image83.sv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82.png"/><Relationship Id="rId11" Type="http://schemas.openxmlformats.org/officeDocument/2006/relationships/image" Target="../media/image88.png"/><Relationship Id="rId5" Type="http://schemas.openxmlformats.org/officeDocument/2006/relationships/image" Target="../media/image83.sv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82.png"/><Relationship Id="rId11" Type="http://schemas.openxmlformats.org/officeDocument/2006/relationships/image" Target="../media/image91.jpeg"/><Relationship Id="rId5" Type="http://schemas.openxmlformats.org/officeDocument/2006/relationships/image" Target="../media/image83.svg"/><Relationship Id="rId10" Type="http://schemas.openxmlformats.org/officeDocument/2006/relationships/image" Target="../media/image90.jpeg"/><Relationship Id="rId4" Type="http://schemas.openxmlformats.org/officeDocument/2006/relationships/image" Target="../media/image81.png"/><Relationship Id="rId9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openxmlformats.org/officeDocument/2006/relationships/image" Target="../media/image82.png"/><Relationship Id="rId11" Type="http://schemas.openxmlformats.org/officeDocument/2006/relationships/image" Target="../media/image94.jpeg"/><Relationship Id="rId5" Type="http://schemas.openxmlformats.org/officeDocument/2006/relationships/image" Target="../media/image83.svg"/><Relationship Id="rId10" Type="http://schemas.openxmlformats.org/officeDocument/2006/relationships/image" Target="../media/image93.png"/><Relationship Id="rId4" Type="http://schemas.openxmlformats.org/officeDocument/2006/relationships/image" Target="../media/image81.png"/><Relationship Id="rId9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82.png"/><Relationship Id="rId5" Type="http://schemas.openxmlformats.org/officeDocument/2006/relationships/image" Target="../media/image83.svg"/><Relationship Id="rId10" Type="http://schemas.openxmlformats.org/officeDocument/2006/relationships/image" Target="../media/image96.jpeg"/><Relationship Id="rId4" Type="http://schemas.openxmlformats.org/officeDocument/2006/relationships/image" Target="../media/image81.png"/><Relationship Id="rId9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6" Type="http://schemas.openxmlformats.org/officeDocument/2006/relationships/image" Target="../media/image53.png"/><Relationship Id="rId5" Type="http://schemas.openxmlformats.org/officeDocument/2006/relationships/image" Target="../media/image83.sv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b="1" smtClean="0"/>
              <a:t>公司简介</a:t>
            </a:r>
            <a:endParaRPr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3048000" y="96520"/>
            <a:ext cx="5899150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1F4E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sym typeface="+mn-ea"/>
              </a:rPr>
              <a:t>       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浙江金缘光电有限公司</a:t>
            </a: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，坐落于浙江省宁波市奉化区，是一家集LED封装和LED照明应用产品研发、制造、销售于一体的高科技企业。  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公司成立于1994年，注册资本6018万元，拥有世界上最先进的封装生产设备。5050RGB、2835等系列产品已广泛应用于植物、影视、教育、博物馆等照明领域，畅销国内及欧洲、美洲、东南亚、南亚等国家。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公司拥有城市及道路照明工程专业承包壹级资质，专注于城市亮化及智慧乡村、智慧农业的设计与施工。代表作有宁波首个桥体音乐喷泉、世界第一超跨度大桥宁波三官堂大桥灯光、宁波市机场路南延高架路灯、奉化区城市文化中心烟囱工业遗址、西坞古镇等。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司拥有宁波市企业工程技术中心、奉化教授工作室、奉化企业技术创新团队及各类专利100多项，其中发明专利六项；长期与复旦大学、浙江大学、宁波工程学院、中科院宁波材料所进行产学研的合作；2013年公司自主研发的JYL-02-240W LED路灯获得CSA颁发的“光耀2013年度优质产品”奖项，现该系列路灯整灯光效已超过210LM/W，达到行业领先水平。2019年“七基色柔性光谱智能调光LED灯具”入围奉化区重大科技项目，2021年“全光谱LED智能调控果蔬育苗工厂的研发及应用示范”获奉化区科技局揭榜挂帅十大项目之一。 </a:t>
            </a:r>
            <a:endParaRPr lang="zh-CN" altLang="en-US" sz="12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" y="1417320"/>
            <a:ext cx="3016250" cy="1513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478" y="267653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/>
              <a:t>公司团队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6915" y="915035"/>
            <a:ext cx="2588895" cy="1783080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985" y="843915"/>
            <a:ext cx="2492375" cy="1871345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 t="12" b="-12"/>
          <a:stretch>
            <a:fillRect/>
          </a:stretch>
        </p:blipFill>
        <p:spPr>
          <a:xfrm>
            <a:off x="6222365" y="898525"/>
            <a:ext cx="2484120" cy="1870710"/>
          </a:xfrm>
          <a:prstGeom prst="roundRect">
            <a:avLst/>
          </a:prstGeom>
        </p:spPr>
      </p:pic>
      <p:sp>
        <p:nvSpPr>
          <p:cNvPr id="15" name="圆角矩形 7"/>
          <p:cNvSpPr>
            <a:spLocks noChangeArrowheads="1"/>
          </p:cNvSpPr>
          <p:nvPr/>
        </p:nvSpPr>
        <p:spPr bwMode="auto">
          <a:xfrm>
            <a:off x="397510" y="3004185"/>
            <a:ext cx="2491740" cy="1841500"/>
          </a:xfrm>
          <a:prstGeom prst="roundRect">
            <a:avLst>
              <a:gd name="adj" fmla="val 6667"/>
            </a:avLst>
          </a:prstGeom>
          <a:blipFill rotWithShape="1">
            <a:blip r:embed="rId6" cstate="print"/>
            <a:stretch>
              <a:fillRect/>
            </a:stretch>
          </a:blipFill>
          <a:ln w="12700" algn="ctr">
            <a:noFill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8" name="圆角矩形 7"/>
          <p:cNvSpPr>
            <a:spLocks noChangeArrowheads="1"/>
          </p:cNvSpPr>
          <p:nvPr/>
        </p:nvSpPr>
        <p:spPr bwMode="auto">
          <a:xfrm>
            <a:off x="3260090" y="3109595"/>
            <a:ext cx="2591435" cy="1735455"/>
          </a:xfrm>
          <a:prstGeom prst="roundRect">
            <a:avLst>
              <a:gd name="adj" fmla="val 6667"/>
            </a:avLst>
          </a:prstGeom>
          <a:blipFill rotWithShape="1">
            <a:blip r:embed="rId7" cstate="print"/>
            <a:stretch>
              <a:fillRect/>
            </a:stretch>
          </a:blipFill>
          <a:ln w="12700" algn="ctr">
            <a:noFill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22" name="圆角矩形 7"/>
          <p:cNvSpPr>
            <a:spLocks noChangeArrowheads="1"/>
          </p:cNvSpPr>
          <p:nvPr/>
        </p:nvSpPr>
        <p:spPr bwMode="auto">
          <a:xfrm>
            <a:off x="6223000" y="3166745"/>
            <a:ext cx="2473325" cy="1678305"/>
          </a:xfrm>
          <a:prstGeom prst="roundRect">
            <a:avLst>
              <a:gd name="adj" fmla="val 6667"/>
            </a:avLst>
          </a:prstGeom>
          <a:blipFill rotWithShape="1">
            <a:blip r:embed="rId8" cstate="print"/>
            <a:stretch>
              <a:fillRect/>
            </a:stretch>
          </a:blipFill>
          <a:ln w="12700" algn="ctr">
            <a:noFill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+mn-ea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5400000">
            <a:off x="1993092" y="-1999680"/>
            <a:ext cx="5142927" cy="914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" y="635"/>
            <a:ext cx="9134617" cy="27523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5400000">
            <a:off x="1996758" y="-1996194"/>
            <a:ext cx="5142865" cy="91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>
                  <a:gsLst>
                    <a:gs pos="100000">
                      <a:srgbClr val="0070C0">
                        <a:alpha val="0"/>
                      </a:srgbClr>
                    </a:gs>
                    <a:gs pos="11000">
                      <a:srgbClr val="1E65A4">
                        <a:alpha val="60000"/>
                      </a:srgbClr>
                    </a:gs>
                  </a:gsLst>
                  <a:lin ang="0"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7867" y="2334607"/>
            <a:ext cx="7623504" cy="1803812"/>
            <a:chOff x="874713" y="2954410"/>
            <a:chExt cx="10601849" cy="3248602"/>
          </a:xfrm>
        </p:grpSpPr>
        <p:sp>
          <p:nvSpPr>
            <p:cNvPr id="10" name="矩形: 圆顶角 9"/>
            <p:cNvSpPr/>
            <p:nvPr/>
          </p:nvSpPr>
          <p:spPr>
            <a:xfrm>
              <a:off x="874713" y="2954410"/>
              <a:ext cx="10442575" cy="3248602"/>
            </a:xfrm>
            <a:prstGeom prst="round2SameRect">
              <a:avLst>
                <a:gd name="adj1" fmla="val 9382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350">
                <a:solidFill>
                  <a:prstClr val="white"/>
                </a:solidFill>
                <a:latin typeface="Roboto Regular"/>
                <a:ea typeface="思源黑体 CN Regular" panose="020B0500000000000000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74713" y="6203012"/>
              <a:ext cx="10442575" cy="0"/>
            </a:xfrm>
            <a:prstGeom prst="line">
              <a:avLst/>
            </a:prstGeom>
            <a:ln w="76200">
              <a:gradFill>
                <a:gsLst>
                  <a:gs pos="100000">
                    <a:srgbClr val="E97F00"/>
                  </a:gs>
                  <a:gs pos="0">
                    <a:srgbClr val="1E65A4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4636899" y="3513656"/>
              <a:ext cx="6839663" cy="159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>
                <a:lnSpc>
                  <a:spcPct val="120000"/>
                </a:lnSpc>
                <a:defRPr/>
              </a:pPr>
              <a:r>
                <a:rPr lang="zh-CN" altLang="en-US" sz="4285">
                  <a:solidFill>
                    <a:srgbClr val="1E65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公司荣誉</a:t>
              </a:r>
              <a:endParaRPr lang="zh-CN" altLang="en-US" sz="4285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46915" y="2728893"/>
            <a:ext cx="33403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en-US" altLang="zh-CN" sz="6000">
                <a:gradFill flip="none" rotWithShape="1">
                  <a:gsLst>
                    <a:gs pos="48000">
                      <a:srgbClr val="E97F00">
                        <a:alpha val="86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en-US" altLang="zh-CN" sz="6000" dirty="0">
              <a:gradFill flip="none" rotWithShape="1">
                <a:gsLst>
                  <a:gs pos="48000">
                    <a:srgbClr val="E97F00">
                      <a:alpha val="86000"/>
                    </a:srgbClr>
                  </a:gs>
                  <a:gs pos="100000">
                    <a:prstClr val="white"/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899478" y="267018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企业资质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sp>
        <p:nvSpPr>
          <p:cNvPr id="22" name="MH_Other_1"/>
          <p:cNvSpPr/>
          <p:nvPr>
            <p:custDataLst>
              <p:tags r:id="rId1"/>
            </p:custDataLst>
          </p:nvPr>
        </p:nvSpPr>
        <p:spPr>
          <a:xfrm>
            <a:off x="1970405" y="116078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MH_Other_1"/>
          <p:cNvSpPr/>
          <p:nvPr>
            <p:custDataLst>
              <p:tags r:id="rId2"/>
            </p:custDataLst>
          </p:nvPr>
        </p:nvSpPr>
        <p:spPr>
          <a:xfrm>
            <a:off x="5094605" y="112776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64615" y="771208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2019-11-6安许证书延期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515110" y="942975"/>
            <a:ext cx="2452370" cy="33610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43755" y="773113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图片 41" descr="一级资质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46320" y="913130"/>
            <a:ext cx="2356485" cy="344995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898843" y="256223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企业资质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27050" y="256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6525" y="748983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6" descr="金缘汉字商标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885" y="965835"/>
            <a:ext cx="2334895" cy="33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68825" y="749300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9" name="图片 7" descr="商标2016-5-2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5510" y="893445"/>
            <a:ext cx="2468245" cy="347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企业资质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02715" y="771208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中文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546860" y="915670"/>
            <a:ext cx="2472055" cy="3423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44390" y="771208"/>
            <a:ext cx="276225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 descr="英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7900" y="915670"/>
            <a:ext cx="2459355" cy="342455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企业资质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sp>
        <p:nvSpPr>
          <p:cNvPr id="22" name="MH_Other_1"/>
          <p:cNvSpPr/>
          <p:nvPr>
            <p:custDataLst>
              <p:tags r:id="rId1"/>
            </p:custDataLst>
          </p:nvPr>
        </p:nvSpPr>
        <p:spPr>
          <a:xfrm>
            <a:off x="894080" y="116078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3532505" y="114427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MH_Other_1"/>
          <p:cNvSpPr/>
          <p:nvPr>
            <p:custDataLst>
              <p:tags r:id="rId3"/>
            </p:custDataLst>
          </p:nvPr>
        </p:nvSpPr>
        <p:spPr>
          <a:xfrm>
            <a:off x="6170930" y="112776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3895" y="1102360"/>
            <a:ext cx="2432050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 descr="ISO9001中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10260" y="1204595"/>
            <a:ext cx="2151380" cy="2990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42640" y="1102360"/>
            <a:ext cx="2432050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ISO14001中文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78530" y="1215390"/>
            <a:ext cx="2145030" cy="2965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01385" y="1082040"/>
            <a:ext cx="2472055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ISO45001中文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5690" y="1214755"/>
            <a:ext cx="2176780" cy="291782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企业资质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sp>
        <p:nvSpPr>
          <p:cNvPr id="22" name="MH_Other_1"/>
          <p:cNvSpPr/>
          <p:nvPr>
            <p:custDataLst>
              <p:tags r:id="rId1"/>
            </p:custDataLst>
          </p:nvPr>
        </p:nvSpPr>
        <p:spPr>
          <a:xfrm>
            <a:off x="965835" y="116078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3532505" y="114427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MH_Other_1"/>
          <p:cNvSpPr/>
          <p:nvPr>
            <p:custDataLst>
              <p:tags r:id="rId3"/>
            </p:custDataLst>
          </p:nvPr>
        </p:nvSpPr>
        <p:spPr>
          <a:xfrm>
            <a:off x="6099175" y="1127760"/>
            <a:ext cx="2166620" cy="30346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0405" y="1111885"/>
            <a:ext cx="2432050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48" name="Picture 20" descr="中文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405" y="1218565"/>
            <a:ext cx="2166620" cy="3002915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84220" y="1127760"/>
            <a:ext cx="2432050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 descr="2fbcfb6ff3aa10f38f905bc8233c97c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19475" y="1228090"/>
            <a:ext cx="2173605" cy="2983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68035" y="1101090"/>
            <a:ext cx="2432050" cy="323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47" name="Picture 19" descr="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8370" y="1218565"/>
            <a:ext cx="2151380" cy="30181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002ba576-38f8-4a27-afea-a101a7579895.jpg002ba576-38f8-4a27-afea-a101a7579895"/>
          <p:cNvPicPr/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6241826" y="3157465"/>
            <a:ext cx="2363813" cy="1725082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pic>
        <p:nvPicPr>
          <p:cNvPr id="5" name="图片 4" descr="4d11669c-8c23-47b1-8a6d-451007309e84"/>
          <p:cNvPicPr/>
          <p:nvPr/>
        </p:nvPicPr>
        <p:blipFill>
          <a:blip r:embed="rId4" cstate="print">
            <a:lum bright="12000"/>
          </a:blip>
          <a:stretch>
            <a:fillRect/>
          </a:stretch>
        </p:blipFill>
        <p:spPr>
          <a:xfrm>
            <a:off x="3390411" y="960636"/>
            <a:ext cx="2363813" cy="1733971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pic>
        <p:nvPicPr>
          <p:cNvPr id="6" name="图片 5" descr="28b4611e-093b-4a1f-bee8-3d649e1ae095"/>
          <p:cNvPicPr/>
          <p:nvPr/>
        </p:nvPicPr>
        <p:blipFill>
          <a:blip r:embed="rId5" cstate="print">
            <a:lum bright="6000"/>
          </a:blip>
          <a:stretch>
            <a:fillRect/>
          </a:stretch>
        </p:blipFill>
        <p:spPr>
          <a:xfrm>
            <a:off x="609481" y="3153021"/>
            <a:ext cx="2363813" cy="1733971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pic>
        <p:nvPicPr>
          <p:cNvPr id="12" name="图片 11" descr="71b173f6-570d-418a-93c6-30e444a72b48"/>
          <p:cNvPicPr/>
          <p:nvPr>
            <p:custDataLst>
              <p:tags r:id="rId1"/>
            </p:custDataLst>
          </p:nvPr>
        </p:nvPicPr>
        <p:blipFill>
          <a:blip r:embed="rId6" cstate="print">
            <a:lum bright="12000" contrast="12000"/>
          </a:blip>
          <a:stretch>
            <a:fillRect/>
          </a:stretch>
        </p:blipFill>
        <p:spPr>
          <a:xfrm>
            <a:off x="3389776" y="3153021"/>
            <a:ext cx="2363813" cy="1733971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pic>
        <p:nvPicPr>
          <p:cNvPr id="13" name="图片 12" descr="5991c573-4d13-43cf-8f65-294f44ae7c03"/>
          <p:cNvPicPr/>
          <p:nvPr/>
        </p:nvPicPr>
        <p:blipFill>
          <a:blip r:embed="rId7" cstate="print">
            <a:lum bright="-12000"/>
          </a:blip>
          <a:stretch>
            <a:fillRect/>
          </a:stretch>
        </p:blipFill>
        <p:spPr>
          <a:xfrm>
            <a:off x="610751" y="960636"/>
            <a:ext cx="2363813" cy="1733971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pic>
        <p:nvPicPr>
          <p:cNvPr id="29" name="图片 28" descr="e00bce3d-06a2-4b7d-8c7d-8c8fb8f2160e"/>
          <p:cNvPicPr/>
          <p:nvPr/>
        </p:nvPicPr>
        <p:blipFill>
          <a:blip r:embed="rId8" cstate="print">
            <a:lum bright="24000" contrast="18000"/>
          </a:blip>
          <a:stretch>
            <a:fillRect/>
          </a:stretch>
        </p:blipFill>
        <p:spPr>
          <a:xfrm>
            <a:off x="6243096" y="960636"/>
            <a:ext cx="2363813" cy="1733971"/>
          </a:xfrm>
          <a:prstGeom prst="rect">
            <a:avLst/>
          </a:prstGeom>
          <a:ln w="50800">
            <a:gradFill>
              <a:gsLst>
                <a:gs pos="35000">
                  <a:schemeClr val="bg1"/>
                </a:gs>
                <a:gs pos="0">
                  <a:schemeClr val="accent2"/>
                </a:gs>
                <a:gs pos="74000">
                  <a:srgbClr val="E97F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sp>
        <p:nvSpPr>
          <p:cNvPr id="2" name="文本框 1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90" y="158750"/>
            <a:ext cx="2011045" cy="629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932180" y="2827655"/>
            <a:ext cx="1720215" cy="2361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0110" y="960755"/>
            <a:ext cx="2277110" cy="17329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6567805" y="664845"/>
            <a:ext cx="1706880" cy="2353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478" y="26701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企业荣誉</a:t>
            </a:r>
            <a:endParaRPr b="1"/>
          </a:p>
        </p:txBody>
      </p:sp>
      <p:sp>
        <p:nvSpPr>
          <p:cNvPr id="6" name="MH_Other_1"/>
          <p:cNvSpPr/>
          <p:nvPr>
            <p:custDataLst>
              <p:tags r:id="rId1"/>
            </p:custDataLst>
          </p:nvPr>
        </p:nvSpPr>
        <p:spPr>
          <a:xfrm>
            <a:off x="906780" y="3077845"/>
            <a:ext cx="2210435" cy="147066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MH_Other_1"/>
          <p:cNvSpPr/>
          <p:nvPr>
            <p:custDataLst>
              <p:tags r:id="rId2"/>
            </p:custDataLst>
          </p:nvPr>
        </p:nvSpPr>
        <p:spPr>
          <a:xfrm>
            <a:off x="6269990" y="3115945"/>
            <a:ext cx="1980565" cy="13995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2242" name="图片 11" descr="35——教授工作室1"/>
          <p:cNvPicPr>
            <a:picLocks noChangeAspect="1"/>
          </p:cNvPicPr>
          <p:nvPr/>
        </p:nvPicPr>
        <p:blipFill>
          <a:blip r:embed="rId7" cstate="print">
            <a:lum bright="6000"/>
          </a:blip>
          <a:srcRect/>
          <a:stretch>
            <a:fillRect/>
          </a:stretch>
        </p:blipFill>
        <p:spPr bwMode="auto">
          <a:xfrm>
            <a:off x="596900" y="3033395"/>
            <a:ext cx="258381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3" name="图片 12" descr="42——奉化市企业技术创新团队（2015-12-31）"/>
          <p:cNvPicPr>
            <a:picLocks noChangeAspect="1"/>
          </p:cNvPicPr>
          <p:nvPr/>
        </p:nvPicPr>
        <p:blipFill>
          <a:blip r:embed="rId8" cstate="print">
            <a:lum bright="12000"/>
          </a:blip>
          <a:srcRect/>
          <a:stretch>
            <a:fillRect/>
          </a:stretch>
        </p:blipFill>
        <p:spPr bwMode="auto">
          <a:xfrm>
            <a:off x="3347720" y="1019175"/>
            <a:ext cx="2602230" cy="173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图片 13" descr="20——2013年度五星级基层党组织1"/>
          <p:cNvPicPr>
            <a:picLocks noChangeAspect="1"/>
          </p:cNvPicPr>
          <p:nvPr/>
        </p:nvPicPr>
        <p:blipFill>
          <a:blip r:embed="rId9" cstate="print">
            <a:lum bright="18000"/>
          </a:blip>
          <a:srcRect/>
          <a:stretch>
            <a:fillRect/>
          </a:stretch>
        </p:blipFill>
        <p:spPr bwMode="auto">
          <a:xfrm>
            <a:off x="6083935" y="3009265"/>
            <a:ext cx="2482850" cy="169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94——工人先锋号（泛光事业部）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96900" y="1020445"/>
            <a:ext cx="2574925" cy="1733550"/>
          </a:xfrm>
          <a:prstGeom prst="rect">
            <a:avLst/>
          </a:prstGeom>
        </p:spPr>
      </p:pic>
      <p:pic>
        <p:nvPicPr>
          <p:cNvPr id="5" name="图片 4" descr="17—先进基层党组织2019-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5340" y="3003550"/>
            <a:ext cx="2594610" cy="1699895"/>
          </a:xfrm>
          <a:prstGeom prst="rect">
            <a:avLst/>
          </a:prstGeom>
        </p:spPr>
      </p:pic>
      <p:pic>
        <p:nvPicPr>
          <p:cNvPr id="3" name="图片 2" descr="80——宁波市示范基层工会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078855" y="1020445"/>
            <a:ext cx="2488565" cy="173418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标题 1"/>
          <p:cNvSpPr>
            <a:spLocks noGrp="1"/>
          </p:cNvSpPr>
          <p:nvPr>
            <p:ph type="title"/>
          </p:nvPr>
        </p:nvSpPr>
        <p:spPr>
          <a:xfrm>
            <a:off x="899478" y="267018"/>
            <a:ext cx="5897562" cy="330200"/>
          </a:xfrm>
        </p:spPr>
        <p:txBody>
          <a:bodyPr/>
          <a:lstStyle/>
          <a:p>
            <a:r>
              <a:rPr sz="2000" b="1" smtClean="0">
                <a:solidFill>
                  <a:srgbClr val="595959"/>
                </a:solidFill>
              </a:rPr>
              <a:t>企业荣誉</a:t>
            </a:r>
            <a:endParaRPr lang="en-US" altLang="zh-CN" sz="2000" b="1" smtClean="0">
              <a:solidFill>
                <a:srgbClr val="595959"/>
              </a:solidFill>
            </a:endParaRPr>
          </a:p>
        </p:txBody>
      </p:sp>
      <p:pic>
        <p:nvPicPr>
          <p:cNvPr id="7" name="图片 6" descr="模范职工之家（2018-1-23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796280" y="981075"/>
            <a:ext cx="2442845" cy="1710690"/>
          </a:xfrm>
          <a:prstGeom prst="rect">
            <a:avLst/>
          </a:prstGeom>
        </p:spPr>
      </p:pic>
      <p:pic>
        <p:nvPicPr>
          <p:cNvPr id="5" name="图片 4" descr="新闻拼图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56585" y="3002915"/>
            <a:ext cx="2534920" cy="1713230"/>
          </a:xfrm>
          <a:prstGeom prst="rect">
            <a:avLst/>
          </a:prstGeom>
        </p:spPr>
      </p:pic>
      <p:pic>
        <p:nvPicPr>
          <p:cNvPr id="3" name="图片 2" descr="102-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41985" y="984885"/>
            <a:ext cx="2406015" cy="1704340"/>
          </a:xfrm>
          <a:prstGeom prst="rect">
            <a:avLst/>
          </a:prstGeom>
        </p:spPr>
      </p:pic>
      <p:pic>
        <p:nvPicPr>
          <p:cNvPr id="4" name="图片 3" descr="1—2012年宁波市工资集体协商三年行动示范单位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280" y="3020695"/>
            <a:ext cx="2442845" cy="1696085"/>
          </a:xfrm>
          <a:prstGeom prst="rect">
            <a:avLst/>
          </a:prstGeom>
        </p:spPr>
      </p:pic>
      <p:pic>
        <p:nvPicPr>
          <p:cNvPr id="10" name="图片 9" descr="2—宁波电子行业协会事理单位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10" y="987425"/>
            <a:ext cx="2537460" cy="1701165"/>
          </a:xfrm>
          <a:prstGeom prst="rect">
            <a:avLst/>
          </a:prstGeom>
        </p:spPr>
      </p:pic>
      <p:pic>
        <p:nvPicPr>
          <p:cNvPr id="11" name="图片 10" descr="1—国家半导体照明工程研发及产业联盟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8020" y="3003550"/>
            <a:ext cx="2383790" cy="171259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b="1" smtClean="0"/>
              <a:t>公司简介</a:t>
            </a:r>
            <a:endParaRPr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387350" y="1156018"/>
            <a:ext cx="8524875" cy="23069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1F4E7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sym typeface="+mn-ea"/>
              </a:rPr>
              <a:t>     </a:t>
            </a:r>
            <a:r>
              <a:rPr lang="en-US" altLang="zh-CN" sz="1200">
                <a:solidFill>
                  <a:schemeClr val="tx1">
                    <a:lumMod val="50000"/>
                    <a:lumOff val="5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司先后获得“国家高新技术企业”、“专利示范企业”、“工业设计示范企业”、“宁波市模范职工之家”、“宁波市示范基层工会”、“宁波市五星级基层党组织”、“奉化区模范集体”、“中小企业资信等级AAA级“等一系列荣誉称号；公司产品入选国家发改委节能清单、浙江制造精品、宁波市重点自主创新产品等。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公司现已全面通过ISO9001:2015质量体系、ISO14001:2015环境体系和OHSAS职业健康安全管理体系认证以及ROHS、CE、CQC、CCC、SNI、LM79、LM80等权威认证。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金缘人在强调产品高品质的同时，更强调对社会负责的态度，长期与内地学生接对助学，关爱老人，关心儿童，定期组织志愿者开展尊老爱幼、卫生环保、抗疫等志愿活动。</a:t>
            </a:r>
            <a:endParaRPr lang="zh-CN" altLang="en-US" sz="12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en-US" altLang="zh-CN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zh-CN" altLang="en-US" sz="1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“一盏好灯、一份责任”是朴实的金缘人共同的追求！</a:t>
            </a:r>
            <a:endParaRPr lang="zh-CN" altLang="en-US" sz="12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5400000">
            <a:off x="1993092" y="-1999680"/>
            <a:ext cx="5142927" cy="914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" y="635"/>
            <a:ext cx="9134617" cy="27523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5400000">
            <a:off x="1996758" y="-1996194"/>
            <a:ext cx="5142865" cy="91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>
                  <a:gsLst>
                    <a:gs pos="100000">
                      <a:srgbClr val="0070C0">
                        <a:alpha val="0"/>
                      </a:srgbClr>
                    </a:gs>
                    <a:gs pos="11000">
                      <a:srgbClr val="1E65A4">
                        <a:alpha val="60000"/>
                      </a:srgbClr>
                    </a:gs>
                  </a:gsLst>
                  <a:lin ang="0"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7867" y="2334607"/>
            <a:ext cx="7623504" cy="1803812"/>
            <a:chOff x="874713" y="2954410"/>
            <a:chExt cx="10601849" cy="3248602"/>
          </a:xfrm>
        </p:grpSpPr>
        <p:sp>
          <p:nvSpPr>
            <p:cNvPr id="10" name="矩形: 圆顶角 9"/>
            <p:cNvSpPr/>
            <p:nvPr/>
          </p:nvSpPr>
          <p:spPr>
            <a:xfrm>
              <a:off x="874713" y="2954410"/>
              <a:ext cx="10442575" cy="3248602"/>
            </a:xfrm>
            <a:prstGeom prst="round2SameRect">
              <a:avLst>
                <a:gd name="adj1" fmla="val 9382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350">
                <a:solidFill>
                  <a:prstClr val="white"/>
                </a:solidFill>
                <a:latin typeface="Roboto Regular"/>
                <a:ea typeface="思源黑体 CN Regular" panose="020B0500000000000000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74713" y="6203012"/>
              <a:ext cx="10442575" cy="0"/>
            </a:xfrm>
            <a:prstGeom prst="line">
              <a:avLst/>
            </a:prstGeom>
            <a:ln w="76200">
              <a:gradFill>
                <a:gsLst>
                  <a:gs pos="100000">
                    <a:srgbClr val="E97F00"/>
                  </a:gs>
                  <a:gs pos="0">
                    <a:srgbClr val="1E65A4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4636899" y="3513656"/>
              <a:ext cx="6839663" cy="159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>
                <a:lnSpc>
                  <a:spcPct val="120000"/>
                </a:lnSpc>
                <a:defRPr/>
              </a:pPr>
              <a:r>
                <a:rPr lang="zh-CN" altLang="en-US" sz="4285">
                  <a:solidFill>
                    <a:srgbClr val="1E65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endParaRPr lang="zh-CN" altLang="en-US" sz="4285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46915" y="2728893"/>
            <a:ext cx="33403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en-US" altLang="zh-CN" sz="6000">
                <a:gradFill flip="none" rotWithShape="1">
                  <a:gsLst>
                    <a:gs pos="48000">
                      <a:srgbClr val="E97F00">
                        <a:alpha val="86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en-US" altLang="zh-CN" sz="6000" dirty="0">
              <a:gradFill flip="none" rotWithShape="1">
                <a:gsLst>
                  <a:gs pos="48000">
                    <a:srgbClr val="E97F00">
                      <a:alpha val="86000"/>
                    </a:srgbClr>
                  </a:gs>
                  <a:gs pos="100000">
                    <a:prstClr val="white"/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87" y="2617147"/>
            <a:ext cx="1538415" cy="17923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26288" y="343493"/>
            <a:ext cx="1904765" cy="22190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03744" y="343493"/>
            <a:ext cx="1904765" cy="22190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43750" y="1727622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JYL05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7197"/>
          <a:stretch>
            <a:fillRect/>
          </a:stretch>
        </p:blipFill>
        <p:spPr>
          <a:xfrm flipH="1">
            <a:off x="648184" y="489525"/>
            <a:ext cx="1838098" cy="148317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48185" y="1727622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JYL02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98349" y="1727622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JYL03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29773" y="3926990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JYN04 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47" name="组合 946"/>
          <p:cNvGrpSpPr/>
          <p:nvPr/>
        </p:nvGrpSpPr>
        <p:grpSpPr>
          <a:xfrm>
            <a:off x="509137" y="2041273"/>
            <a:ext cx="2300321" cy="314921"/>
            <a:chOff x="4365768" y="5928531"/>
            <a:chExt cx="3292071" cy="566318"/>
          </a:xfrm>
        </p:grpSpPr>
        <p:sp>
          <p:nvSpPr>
            <p:cNvPr id="949" name="梯形 94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50" name="梯形 94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31681" y="2041273"/>
            <a:ext cx="2300321" cy="314921"/>
            <a:chOff x="4365768" y="5928531"/>
            <a:chExt cx="3292071" cy="566318"/>
          </a:xfrm>
        </p:grpSpPr>
        <p:sp>
          <p:nvSpPr>
            <p:cNvPr id="33" name="梯形 32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梯形 33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329463" y="2038098"/>
            <a:ext cx="2300321" cy="314921"/>
            <a:chOff x="4365768" y="5928531"/>
            <a:chExt cx="3292071" cy="566318"/>
          </a:xfrm>
        </p:grpSpPr>
        <p:sp>
          <p:nvSpPr>
            <p:cNvPr id="39" name="梯形 3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梯形 3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5486" y="4200006"/>
            <a:ext cx="2300321" cy="314921"/>
            <a:chOff x="4365768" y="5928531"/>
            <a:chExt cx="3292071" cy="566318"/>
          </a:xfrm>
        </p:grpSpPr>
        <p:sp>
          <p:nvSpPr>
            <p:cNvPr id="42" name="梯形 41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梯形 42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21840" y="4200006"/>
            <a:ext cx="2300321" cy="314921"/>
            <a:chOff x="4365768" y="5928531"/>
            <a:chExt cx="3292071" cy="566318"/>
          </a:xfrm>
        </p:grpSpPr>
        <p:sp>
          <p:nvSpPr>
            <p:cNvPr id="45" name="梯形 44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28828" y="4200006"/>
            <a:ext cx="2300321" cy="314921"/>
            <a:chOff x="4365768" y="5928531"/>
            <a:chExt cx="3292071" cy="566318"/>
          </a:xfrm>
        </p:grpSpPr>
        <p:sp>
          <p:nvSpPr>
            <p:cNvPr id="48" name="梯形 47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梯形 48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3109" y="2714290"/>
            <a:ext cx="1876828" cy="158857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298349" y="3926990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JYT11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61527" y="3923816"/>
            <a:ext cx="23955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JY-12030-36WFY1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8137" b="20513"/>
          <a:stretch>
            <a:fillRect/>
          </a:stretch>
        </p:blipFill>
        <p:spPr>
          <a:xfrm>
            <a:off x="6232955" y="2692703"/>
            <a:ext cx="1986035" cy="12184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12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701" y="303493"/>
            <a:ext cx="2765084" cy="184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04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761" y="2572702"/>
            <a:ext cx="1563177" cy="130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03" name="图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9459" y="516191"/>
            <a:ext cx="1586669" cy="134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5" name="图片 38" descr="178947084099056036"/>
          <p:cNvPicPr>
            <a:picLocks noChangeAspect="1"/>
          </p:cNvPicPr>
          <p:nvPr/>
        </p:nvPicPr>
        <p:blipFill>
          <a:blip r:embed="rId7" cstate="print"/>
          <a:srcRect l="10567" t="5968" r="4150" b="9660"/>
          <a:stretch>
            <a:fillRect/>
          </a:stretch>
        </p:blipFill>
        <p:spPr bwMode="auto">
          <a:xfrm>
            <a:off x="916756" y="2760004"/>
            <a:ext cx="1742860" cy="114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07" name="图片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5169" y="580318"/>
            <a:ext cx="1829844" cy="121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64" name="图片 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3432" y="2714925"/>
            <a:ext cx="1790479" cy="113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1845" y="1778415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双向壁灯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8978" y="1810162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瓦片灯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30094" y="1797463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投光灯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67867" y="3971435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瓦片灯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47" name="组合 946"/>
          <p:cNvGrpSpPr/>
          <p:nvPr/>
        </p:nvGrpSpPr>
        <p:grpSpPr>
          <a:xfrm>
            <a:off x="509137" y="2041273"/>
            <a:ext cx="2300321" cy="314921"/>
            <a:chOff x="4365768" y="5928531"/>
            <a:chExt cx="3292071" cy="566318"/>
          </a:xfrm>
        </p:grpSpPr>
        <p:sp>
          <p:nvSpPr>
            <p:cNvPr id="949" name="梯形 94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50" name="梯形 94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31681" y="2041273"/>
            <a:ext cx="2300321" cy="314921"/>
            <a:chOff x="4365768" y="5928531"/>
            <a:chExt cx="3292071" cy="566318"/>
          </a:xfrm>
        </p:grpSpPr>
        <p:sp>
          <p:nvSpPr>
            <p:cNvPr id="33" name="梯形 32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梯形 33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329463" y="2038098"/>
            <a:ext cx="2300321" cy="314921"/>
            <a:chOff x="4365768" y="5928531"/>
            <a:chExt cx="3292071" cy="566318"/>
          </a:xfrm>
        </p:grpSpPr>
        <p:sp>
          <p:nvSpPr>
            <p:cNvPr id="39" name="梯形 3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梯形 3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5486" y="4200006"/>
            <a:ext cx="2300321" cy="314921"/>
            <a:chOff x="4365768" y="5928531"/>
            <a:chExt cx="3292071" cy="566318"/>
          </a:xfrm>
        </p:grpSpPr>
        <p:sp>
          <p:nvSpPr>
            <p:cNvPr id="42" name="梯形 41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梯形 42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21840" y="4200006"/>
            <a:ext cx="2300321" cy="314921"/>
            <a:chOff x="4365768" y="5928531"/>
            <a:chExt cx="3292071" cy="566318"/>
          </a:xfrm>
        </p:grpSpPr>
        <p:sp>
          <p:nvSpPr>
            <p:cNvPr id="45" name="梯形 44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28828" y="4200006"/>
            <a:ext cx="2300321" cy="314921"/>
            <a:chOff x="4365768" y="5928531"/>
            <a:chExt cx="3292071" cy="566318"/>
          </a:xfrm>
        </p:grpSpPr>
        <p:sp>
          <p:nvSpPr>
            <p:cNvPr id="48" name="梯形 47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梯形 48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90411" y="3958736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投光灯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91686" y="3955562"/>
            <a:ext cx="138539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洗墙灯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733" y="2452067"/>
            <a:ext cx="1843812" cy="1539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42" y="2410162"/>
            <a:ext cx="2011432" cy="1554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999" y="2500956"/>
            <a:ext cx="1920003" cy="15542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162" y="434286"/>
            <a:ext cx="1806352" cy="1293335"/>
          </a:xfrm>
          <a:prstGeom prst="rect">
            <a:avLst/>
          </a:prstGeom>
        </p:spPr>
      </p:pic>
      <p:pic>
        <p:nvPicPr>
          <p:cNvPr id="3" name="图片 2" descr="五基色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33269" y="665398"/>
            <a:ext cx="1083811" cy="982224"/>
          </a:xfrm>
          <a:prstGeom prst="rect">
            <a:avLst/>
          </a:prstGeom>
        </p:spPr>
      </p:pic>
      <p:pic>
        <p:nvPicPr>
          <p:cNvPr id="4" name="图片 3" descr="四基色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3423" y="645080"/>
            <a:ext cx="1017144" cy="996192"/>
          </a:xfrm>
          <a:prstGeom prst="rect">
            <a:avLst/>
          </a:prstGeom>
        </p:spPr>
      </p:pic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49146" y="1772066"/>
            <a:ext cx="184825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JY-2835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款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8978" y="1759368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四基色</a:t>
            </a:r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光源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30094" y="1772066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五基色</a:t>
            </a:r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光源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69772" y="3965085"/>
            <a:ext cx="19809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JY-2835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单晶单色光</a:t>
            </a:r>
          </a:p>
        </p:txBody>
      </p:sp>
      <p:grpSp>
        <p:nvGrpSpPr>
          <p:cNvPr id="947" name="组合 946"/>
          <p:cNvGrpSpPr/>
          <p:nvPr/>
        </p:nvGrpSpPr>
        <p:grpSpPr>
          <a:xfrm>
            <a:off x="509137" y="2041273"/>
            <a:ext cx="2300321" cy="314921"/>
            <a:chOff x="4365768" y="5928531"/>
            <a:chExt cx="3292071" cy="566318"/>
          </a:xfrm>
        </p:grpSpPr>
        <p:sp>
          <p:nvSpPr>
            <p:cNvPr id="949" name="梯形 94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50" name="梯形 94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31681" y="2041273"/>
            <a:ext cx="2300321" cy="314921"/>
            <a:chOff x="4365768" y="5928531"/>
            <a:chExt cx="3292071" cy="566318"/>
          </a:xfrm>
        </p:grpSpPr>
        <p:sp>
          <p:nvSpPr>
            <p:cNvPr id="33" name="梯形 32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梯形 33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329463" y="2038098"/>
            <a:ext cx="2300321" cy="314921"/>
            <a:chOff x="4365768" y="5928531"/>
            <a:chExt cx="3292071" cy="566318"/>
          </a:xfrm>
        </p:grpSpPr>
        <p:sp>
          <p:nvSpPr>
            <p:cNvPr id="39" name="梯形 38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梯形 39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5486" y="4200006"/>
            <a:ext cx="2300321" cy="314921"/>
            <a:chOff x="4365768" y="5928531"/>
            <a:chExt cx="3292071" cy="566318"/>
          </a:xfrm>
        </p:grpSpPr>
        <p:sp>
          <p:nvSpPr>
            <p:cNvPr id="42" name="梯形 41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梯形 42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21840" y="4200006"/>
            <a:ext cx="2300321" cy="314921"/>
            <a:chOff x="4365768" y="5928531"/>
            <a:chExt cx="3292071" cy="566318"/>
          </a:xfrm>
        </p:grpSpPr>
        <p:sp>
          <p:nvSpPr>
            <p:cNvPr id="45" name="梯形 44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28828" y="4200006"/>
            <a:ext cx="2300321" cy="314921"/>
            <a:chOff x="4365768" y="5928531"/>
            <a:chExt cx="3292071" cy="566318"/>
          </a:xfrm>
        </p:grpSpPr>
        <p:sp>
          <p:nvSpPr>
            <p:cNvPr id="48" name="梯形 47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梯形 48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33269" y="3958736"/>
            <a:ext cx="17987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JY-5050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三晶全彩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57400" y="3955562"/>
            <a:ext cx="1862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JY-3528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三晶全彩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421840" y="4200006"/>
            <a:ext cx="2300321" cy="314921"/>
            <a:chOff x="4365768" y="5928531"/>
            <a:chExt cx="3292071" cy="566318"/>
          </a:xfrm>
        </p:grpSpPr>
        <p:sp>
          <p:nvSpPr>
            <p:cNvPr id="45" name="梯形 44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710411" y="3873022"/>
            <a:ext cx="169270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展望未来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款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（A杆）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2948" y="446985"/>
            <a:ext cx="2724449" cy="3862863"/>
          </a:xfrm>
          <a:prstGeom prst="rect">
            <a:avLst/>
          </a:prstGeom>
        </p:spPr>
      </p:pic>
      <p:pic>
        <p:nvPicPr>
          <p:cNvPr id="3" name="图片 2" descr="（C杆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502794" y="354921"/>
            <a:ext cx="2791115" cy="39549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flipH="1">
            <a:off x="6424066" y="3051433"/>
            <a:ext cx="3550482" cy="718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70000"/>
              </a:lnSpc>
            </a:pPr>
            <a:r>
              <a:rPr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未来可期，对待未来的美好向往和希望，</a:t>
            </a:r>
          </a:p>
          <a:p>
            <a:pPr fontAlgn="auto">
              <a:lnSpc>
                <a:spcPct val="170000"/>
              </a:lnSpc>
            </a:pPr>
            <a:r>
              <a:rPr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团结一心，共同努力，共同进步。</a:t>
            </a:r>
          </a:p>
          <a:p>
            <a:pPr fontAlgn="auto">
              <a:lnSpc>
                <a:spcPct val="170000"/>
              </a:lnSpc>
            </a:pPr>
            <a:endParaRPr lang="zh-CN" altLang="en-US" sz="800" spc="100" dirty="0">
              <a:solidFill>
                <a:srgbClr val="40404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365" y="2684071"/>
            <a:ext cx="138967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sz="1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设计理念：</a:t>
            </a:r>
            <a:endParaRPr lang="zh-CN" altLang="en-US" sz="1000" b="1" spc="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3" name="图片 2" descr="（A杆）马路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312" y="627303"/>
            <a:ext cx="7360011" cy="41403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421840" y="4200006"/>
            <a:ext cx="2300321" cy="314921"/>
            <a:chOff x="4365768" y="5928531"/>
            <a:chExt cx="3292071" cy="566318"/>
          </a:xfrm>
        </p:grpSpPr>
        <p:sp>
          <p:nvSpPr>
            <p:cNvPr id="45" name="梯形 44"/>
            <p:cNvSpPr/>
            <p:nvPr/>
          </p:nvSpPr>
          <p:spPr>
            <a:xfrm>
              <a:off x="4365768" y="5928531"/>
              <a:ext cx="3292071" cy="368700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4555964" y="6126151"/>
              <a:ext cx="2911674" cy="368698"/>
            </a:xfrm>
            <a:prstGeom prst="trapezoid">
              <a:avLst>
                <a:gd name="adj" fmla="val 138592"/>
              </a:avLst>
            </a:prstGeom>
            <a:gradFill flip="none" rotWithShape="1">
              <a:gsLst>
                <a:gs pos="0">
                  <a:srgbClr val="1E65A4">
                    <a:alpha val="0"/>
                  </a:srgbClr>
                </a:gs>
                <a:gs pos="100000">
                  <a:srgbClr val="1E65A4">
                    <a:alpha val="20000"/>
                  </a:srgbClr>
                </a:gs>
              </a:gsLst>
              <a:lin ang="5400000" scaled="1"/>
              <a:tileRect/>
            </a:gradFill>
            <a:ln w="19050">
              <a:gradFill>
                <a:gsLst>
                  <a:gs pos="100000">
                    <a:srgbClr val="1C6F98"/>
                  </a:gs>
                  <a:gs pos="38000">
                    <a:srgbClr val="1C6F98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778983" y="3873022"/>
            <a:ext cx="15860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溯流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款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高低臂效果图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914" y="551747"/>
            <a:ext cx="4832388" cy="3368894"/>
          </a:xfrm>
          <a:prstGeom prst="rect">
            <a:avLst/>
          </a:prstGeom>
        </p:spPr>
      </p:pic>
      <p:pic>
        <p:nvPicPr>
          <p:cNvPr id="7" name="图片 6" descr="20421b2d21a6d74b10e0fc0bf307a0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4537" y="547937"/>
            <a:ext cx="4849531" cy="33809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flipH="1">
            <a:off x="5722478" y="3229211"/>
            <a:ext cx="3550482" cy="718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70000"/>
              </a:lnSpc>
            </a:pPr>
            <a:r>
              <a:rPr lang="zh-CN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整体造型简洁大气</a:t>
            </a:r>
            <a:r>
              <a:rPr lang="en-US" altLang="zh-CN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寓意蓬勃向上</a:t>
            </a:r>
            <a:r>
              <a:rPr lang="zh-CN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 fontAlgn="auto">
              <a:lnSpc>
                <a:spcPct val="170000"/>
              </a:lnSpc>
            </a:pPr>
            <a:r>
              <a:rPr lang="zh-CN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分色处理让人耳目一新；</a:t>
            </a:r>
          </a:p>
          <a:p>
            <a:pPr fontAlgn="auto">
              <a:lnSpc>
                <a:spcPct val="170000"/>
              </a:lnSpc>
            </a:pPr>
            <a:r>
              <a:rPr lang="zh-CN" sz="800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既满足了基本的照明需求，为道路增添一道亮丽的风景线。</a:t>
            </a:r>
            <a:endParaRPr lang="zh-CN" altLang="en-US" sz="800" spc="100" dirty="0">
              <a:solidFill>
                <a:srgbClr val="40404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41840" y="2778039"/>
            <a:ext cx="138967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sz="1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设计理念：</a:t>
            </a:r>
            <a:endParaRPr lang="zh-CN" altLang="en-US" sz="1000" b="1" spc="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8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540" b="1" dirty="0">
              <a:solidFill>
                <a:srgbClr val="1E65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312" y="627303"/>
            <a:ext cx="7423504" cy="41765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生产场景</a:t>
            </a:r>
            <a:endParaRPr sz="2000" b="1"/>
          </a:p>
        </p:txBody>
      </p:sp>
      <p:sp>
        <p:nvSpPr>
          <p:cNvPr id="4" name="矩形 3"/>
          <p:cNvSpPr/>
          <p:nvPr/>
        </p:nvSpPr>
        <p:spPr>
          <a:xfrm>
            <a:off x="3033713" y="1262063"/>
            <a:ext cx="425450" cy="1573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76200" dir="36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先进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设备</a:t>
            </a:r>
          </a:p>
        </p:txBody>
      </p:sp>
      <p:sp>
        <p:nvSpPr>
          <p:cNvPr id="7" name="矩形 6"/>
          <p:cNvSpPr/>
          <p:nvPr/>
        </p:nvSpPr>
        <p:spPr>
          <a:xfrm>
            <a:off x="936625" y="2984500"/>
            <a:ext cx="411163" cy="153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76200" dir="36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精英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团队</a:t>
            </a:r>
          </a:p>
        </p:txBody>
      </p:sp>
      <p:pic>
        <p:nvPicPr>
          <p:cNvPr id="80900" name="Picture 8" descr="E:\张万菊资料\资料集\公司资料\厂房内部图\QQ图片20140820102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625" y="1262063"/>
            <a:ext cx="18605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图片 4" descr="IMG_4975"/>
          <p:cNvPicPr>
            <a:picLocks noChangeAspect="1"/>
          </p:cNvPicPr>
          <p:nvPr/>
        </p:nvPicPr>
        <p:blipFill>
          <a:blip r:embed="rId5" cstate="print"/>
          <a:srcRect l="8011" r="15607"/>
          <a:stretch>
            <a:fillRect/>
          </a:stretch>
        </p:blipFill>
        <p:spPr bwMode="auto">
          <a:xfrm>
            <a:off x="1698625" y="2984500"/>
            <a:ext cx="17605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3" descr="E:\张万菊资料\资料集\公司资料\厂房内部图\QQ图片201408201022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5700" y="1262063"/>
            <a:ext cx="4776788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>
            <a:off x="4852670" y="2149475"/>
            <a:ext cx="3507740" cy="235712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MH_Other_1"/>
          <p:cNvSpPr/>
          <p:nvPr>
            <p:custDataLst>
              <p:tags r:id="rId3"/>
            </p:custDataLst>
          </p:nvPr>
        </p:nvSpPr>
        <p:spPr>
          <a:xfrm>
            <a:off x="919480" y="2149475"/>
            <a:ext cx="3507740" cy="235712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生产场景</a:t>
            </a:r>
            <a:endParaRPr sz="2000" b="1"/>
          </a:p>
        </p:txBody>
      </p:sp>
      <p:sp>
        <p:nvSpPr>
          <p:cNvPr id="32781" name="文本框 1"/>
          <p:cNvSpPr txBox="1">
            <a:spLocks noChangeArrowheads="1"/>
          </p:cNvSpPr>
          <p:nvPr/>
        </p:nvSpPr>
        <p:spPr bwMode="auto">
          <a:xfrm>
            <a:off x="1428750" y="1266825"/>
            <a:ext cx="6381750" cy="484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rPr>
              <a:t>全自动生产设备与先进的检测仪器，确保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品质如一</a:t>
            </a:r>
          </a:p>
        </p:txBody>
      </p:sp>
      <p:pic>
        <p:nvPicPr>
          <p:cNvPr id="82953" name="图片 56" descr="IMG_497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8713" y="2220913"/>
            <a:ext cx="3354387" cy="2236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3560" name="Picture 4" descr="C:\Users\windows7\Desktop\QQ图片20151118085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4250" y="2220913"/>
            <a:ext cx="336232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>
            <a:normAutofit fontScale="90000"/>
          </a:bodyPr>
          <a:lstStyle/>
          <a:p>
            <a:pPr defTabSz="1022985" fontAlgn="auto">
              <a:spcAft>
                <a:spcPts val="0"/>
              </a:spcAft>
              <a:defRPr/>
            </a:pPr>
            <a:r>
              <a:rPr b="1" smtClean="0"/>
              <a:t>企业文化</a:t>
            </a:r>
            <a:endParaRPr b="1"/>
          </a:p>
        </p:txBody>
      </p:sp>
      <p:sp>
        <p:nvSpPr>
          <p:cNvPr id="24" name="椭圆 23"/>
          <p:cNvSpPr/>
          <p:nvPr/>
        </p:nvSpPr>
        <p:spPr bwMode="auto">
          <a:xfrm>
            <a:off x="788988" y="1636713"/>
            <a:ext cx="2305050" cy="2305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弧形 2"/>
          <p:cNvSpPr/>
          <p:nvPr/>
        </p:nvSpPr>
        <p:spPr>
          <a:xfrm rot="5400000">
            <a:off x="467519" y="1302544"/>
            <a:ext cx="3168650" cy="3167062"/>
          </a:xfrm>
          <a:prstGeom prst="arc">
            <a:avLst>
              <a:gd name="adj1" fmla="val 10885653"/>
              <a:gd name="adj2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六边形 56"/>
          <p:cNvSpPr/>
          <p:nvPr/>
        </p:nvSpPr>
        <p:spPr bwMode="auto">
          <a:xfrm>
            <a:off x="2151063" y="1152525"/>
            <a:ext cx="312737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8" name="六边形 57"/>
          <p:cNvSpPr/>
          <p:nvPr/>
        </p:nvSpPr>
        <p:spPr bwMode="auto">
          <a:xfrm>
            <a:off x="2633663" y="1371600"/>
            <a:ext cx="312737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2" name="六边形 61"/>
          <p:cNvSpPr/>
          <p:nvPr/>
        </p:nvSpPr>
        <p:spPr bwMode="auto">
          <a:xfrm>
            <a:off x="3040063" y="1712913"/>
            <a:ext cx="312737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3" name="六边形 62"/>
          <p:cNvSpPr/>
          <p:nvPr/>
        </p:nvSpPr>
        <p:spPr bwMode="auto">
          <a:xfrm>
            <a:off x="3349625" y="2095500"/>
            <a:ext cx="311150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/>
        </p:nvSpPr>
        <p:spPr bwMode="auto">
          <a:xfrm flipH="1">
            <a:off x="4298950" y="298450"/>
            <a:ext cx="2212975" cy="3492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TextBox 72"/>
          <p:cNvSpPr txBox="1"/>
          <p:nvPr/>
        </p:nvSpPr>
        <p:spPr bwMode="auto">
          <a:xfrm>
            <a:off x="4365625" y="346075"/>
            <a:ext cx="1819275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成为国内一流的</a:t>
            </a:r>
            <a:r>
              <a:rPr lang="en-US" alt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LED</a:t>
            </a: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企业</a:t>
            </a:r>
            <a:r>
              <a:rPr lang="en-US" alt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 </a:t>
            </a:r>
            <a:endParaRPr lang="en-US" altLang="zh-CN" sz="1000" kern="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grpSp>
        <p:nvGrpSpPr>
          <p:cNvPr id="15370" name="组合 55"/>
          <p:cNvGrpSpPr/>
          <p:nvPr/>
        </p:nvGrpSpPr>
        <p:grpSpPr bwMode="auto">
          <a:xfrm>
            <a:off x="3821113" y="244475"/>
            <a:ext cx="544512" cy="458788"/>
            <a:chOff x="4270392" y="4010139"/>
            <a:chExt cx="709695" cy="709694"/>
          </a:xfrm>
        </p:grpSpPr>
        <p:sp>
          <p:nvSpPr>
            <p:cNvPr id="60" name="MH_Other_2"/>
            <p:cNvSpPr/>
            <p:nvPr>
              <p:custDataLst>
                <p:tags r:id="rId17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MH_Title_1"/>
            <p:cNvSpPr/>
            <p:nvPr>
              <p:custDataLst>
                <p:tags r:id="rId18"/>
              </p:custDataLst>
            </p:nvPr>
          </p:nvSpPr>
          <p:spPr>
            <a:xfrm>
              <a:off x="4355224" y="4096089"/>
              <a:ext cx="540031" cy="537794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愿景</a:t>
              </a:r>
            </a:p>
          </p:txBody>
        </p:sp>
      </p:grpSp>
      <p:sp>
        <p:nvSpPr>
          <p:cNvPr id="37" name="圆角矩形 36"/>
          <p:cNvSpPr/>
          <p:nvPr/>
        </p:nvSpPr>
        <p:spPr bwMode="auto">
          <a:xfrm flipH="1">
            <a:off x="4784725" y="784225"/>
            <a:ext cx="2212975" cy="3492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TextBox 72"/>
          <p:cNvSpPr txBox="1"/>
          <p:nvPr/>
        </p:nvSpPr>
        <p:spPr bwMode="auto">
          <a:xfrm>
            <a:off x="4859655" y="836295"/>
            <a:ext cx="1819275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制造</a:t>
            </a:r>
            <a:r>
              <a:rPr 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国内</a:t>
            </a: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上最好的LED</a:t>
            </a:r>
          </a:p>
        </p:txBody>
      </p:sp>
      <p:grpSp>
        <p:nvGrpSpPr>
          <p:cNvPr id="15373" name="组合 40"/>
          <p:cNvGrpSpPr/>
          <p:nvPr/>
        </p:nvGrpSpPr>
        <p:grpSpPr bwMode="auto">
          <a:xfrm>
            <a:off x="4306888" y="730250"/>
            <a:ext cx="544512" cy="458788"/>
            <a:chOff x="4270392" y="4010139"/>
            <a:chExt cx="709695" cy="709694"/>
          </a:xfrm>
        </p:grpSpPr>
        <p:sp>
          <p:nvSpPr>
            <p:cNvPr id="42" name="MH_Other_2"/>
            <p:cNvSpPr/>
            <p:nvPr>
              <p:custDataLst>
                <p:tags r:id="rId15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MH_Title_1"/>
            <p:cNvSpPr/>
            <p:nvPr>
              <p:custDataLst>
                <p:tags r:id="rId16"/>
              </p:custDataLst>
            </p:nvPr>
          </p:nvSpPr>
          <p:spPr>
            <a:xfrm>
              <a:off x="4355224" y="4096089"/>
              <a:ext cx="540031" cy="537794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使命</a:t>
              </a:r>
            </a:p>
          </p:txBody>
        </p:sp>
      </p:grpSp>
      <p:sp>
        <p:nvSpPr>
          <p:cNvPr id="44" name="圆角矩形 43"/>
          <p:cNvSpPr/>
          <p:nvPr/>
        </p:nvSpPr>
        <p:spPr bwMode="auto">
          <a:xfrm flipH="1">
            <a:off x="5216525" y="1287463"/>
            <a:ext cx="2211388" cy="3476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TextBox 72"/>
          <p:cNvSpPr txBox="1"/>
          <p:nvPr/>
        </p:nvSpPr>
        <p:spPr bwMode="auto">
          <a:xfrm>
            <a:off x="5281613" y="1333500"/>
            <a:ext cx="2217737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成果第一、理论第二，为客户服务</a:t>
            </a:r>
          </a:p>
        </p:txBody>
      </p:sp>
      <p:grpSp>
        <p:nvGrpSpPr>
          <p:cNvPr id="15376" name="组合 45"/>
          <p:cNvGrpSpPr/>
          <p:nvPr/>
        </p:nvGrpSpPr>
        <p:grpSpPr bwMode="auto">
          <a:xfrm>
            <a:off x="4737100" y="1231900"/>
            <a:ext cx="544513" cy="458788"/>
            <a:chOff x="4270392" y="4010139"/>
            <a:chExt cx="709695" cy="709694"/>
          </a:xfrm>
        </p:grpSpPr>
        <p:sp>
          <p:nvSpPr>
            <p:cNvPr id="47" name="MH_Other_2"/>
            <p:cNvSpPr/>
            <p:nvPr>
              <p:custDataLst>
                <p:tags r:id="rId13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MH_Title_1"/>
            <p:cNvSpPr/>
            <p:nvPr>
              <p:custDataLst>
                <p:tags r:id="rId14"/>
              </p:custDataLst>
            </p:nvPr>
          </p:nvSpPr>
          <p:spPr>
            <a:xfrm>
              <a:off x="4355225" y="4096089"/>
              <a:ext cx="540029" cy="537794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宗旨</a:t>
              </a:r>
            </a:p>
          </p:txBody>
        </p:sp>
      </p:grpSp>
      <p:sp>
        <p:nvSpPr>
          <p:cNvPr id="49" name="圆角矩形 48"/>
          <p:cNvSpPr/>
          <p:nvPr/>
        </p:nvSpPr>
        <p:spPr bwMode="auto">
          <a:xfrm flipH="1">
            <a:off x="5646738" y="1789113"/>
            <a:ext cx="2211387" cy="3492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TextBox 72"/>
          <p:cNvSpPr txBox="1"/>
          <p:nvPr/>
        </p:nvSpPr>
        <p:spPr bwMode="auto">
          <a:xfrm>
            <a:off x="5711825" y="1835150"/>
            <a:ext cx="1820863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执着、挑战、开拓、创新</a:t>
            </a:r>
          </a:p>
        </p:txBody>
      </p:sp>
      <p:grpSp>
        <p:nvGrpSpPr>
          <p:cNvPr id="15379" name="组合 50"/>
          <p:cNvGrpSpPr/>
          <p:nvPr/>
        </p:nvGrpSpPr>
        <p:grpSpPr bwMode="auto">
          <a:xfrm>
            <a:off x="5167313" y="1733550"/>
            <a:ext cx="544512" cy="460375"/>
            <a:chOff x="4270392" y="4010139"/>
            <a:chExt cx="709695" cy="709694"/>
          </a:xfrm>
        </p:grpSpPr>
        <p:sp>
          <p:nvSpPr>
            <p:cNvPr id="52" name="MH_Other_2"/>
            <p:cNvSpPr/>
            <p:nvPr>
              <p:custDataLst>
                <p:tags r:id="rId11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MH_Title_1"/>
            <p:cNvSpPr/>
            <p:nvPr>
              <p:custDataLst>
                <p:tags r:id="rId12"/>
              </p:custDataLst>
            </p:nvPr>
          </p:nvSpPr>
          <p:spPr>
            <a:xfrm>
              <a:off x="4355224" y="4095792"/>
              <a:ext cx="540031" cy="538389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精神</a:t>
              </a:r>
            </a:p>
          </p:txBody>
        </p:sp>
      </p:grpSp>
      <p:sp>
        <p:nvSpPr>
          <p:cNvPr id="54" name="圆角矩形 53"/>
          <p:cNvSpPr/>
          <p:nvPr/>
        </p:nvSpPr>
        <p:spPr bwMode="auto">
          <a:xfrm flipH="1">
            <a:off x="6076950" y="2292350"/>
            <a:ext cx="2770188" cy="3476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TextBox 72"/>
          <p:cNvSpPr txBox="1"/>
          <p:nvPr/>
        </p:nvSpPr>
        <p:spPr bwMode="auto">
          <a:xfrm>
            <a:off x="6142038" y="2338388"/>
            <a:ext cx="2620962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诚实正直、没有借口、乐观向上、永不言败</a:t>
            </a:r>
            <a:r>
              <a:rPr lang="en-US" alt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0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382" name="组合 58"/>
          <p:cNvGrpSpPr/>
          <p:nvPr/>
        </p:nvGrpSpPr>
        <p:grpSpPr bwMode="auto">
          <a:xfrm>
            <a:off x="5597525" y="2236788"/>
            <a:ext cx="544513" cy="458787"/>
            <a:chOff x="4270392" y="4010139"/>
            <a:chExt cx="709695" cy="709694"/>
          </a:xfrm>
        </p:grpSpPr>
        <p:sp>
          <p:nvSpPr>
            <p:cNvPr id="64" name="MH_Other_2"/>
            <p:cNvSpPr/>
            <p:nvPr>
              <p:custDataLst>
                <p:tags r:id="rId9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MH_Title_1"/>
            <p:cNvSpPr/>
            <p:nvPr>
              <p:custDataLst>
                <p:tags r:id="rId10"/>
              </p:custDataLst>
            </p:nvPr>
          </p:nvSpPr>
          <p:spPr>
            <a:xfrm>
              <a:off x="4355225" y="4096087"/>
              <a:ext cx="540029" cy="537797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作风</a:t>
              </a:r>
            </a:p>
          </p:txBody>
        </p:sp>
      </p:grpSp>
      <p:sp>
        <p:nvSpPr>
          <p:cNvPr id="69" name="圆角矩形 68"/>
          <p:cNvSpPr/>
          <p:nvPr/>
        </p:nvSpPr>
        <p:spPr bwMode="auto">
          <a:xfrm flipH="1">
            <a:off x="5718175" y="2865438"/>
            <a:ext cx="2211388" cy="3492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1" name="TextBox 72"/>
          <p:cNvSpPr txBox="1"/>
          <p:nvPr/>
        </p:nvSpPr>
        <p:spPr bwMode="auto">
          <a:xfrm>
            <a:off x="5783263" y="2911475"/>
            <a:ext cx="1820862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制度面前人人平等</a:t>
            </a:r>
          </a:p>
        </p:txBody>
      </p:sp>
      <p:grpSp>
        <p:nvGrpSpPr>
          <p:cNvPr id="15385" name="组合 73"/>
          <p:cNvGrpSpPr/>
          <p:nvPr/>
        </p:nvGrpSpPr>
        <p:grpSpPr bwMode="auto">
          <a:xfrm>
            <a:off x="5238750" y="2809875"/>
            <a:ext cx="544513" cy="460375"/>
            <a:chOff x="4270392" y="4010139"/>
            <a:chExt cx="709695" cy="709694"/>
          </a:xfrm>
        </p:grpSpPr>
        <p:sp>
          <p:nvSpPr>
            <p:cNvPr id="76" name="MH_Other_2"/>
            <p:cNvSpPr/>
            <p:nvPr>
              <p:custDataLst>
                <p:tags r:id="rId7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MH_Title_1"/>
            <p:cNvSpPr/>
            <p:nvPr>
              <p:custDataLst>
                <p:tags r:id="rId8"/>
              </p:custDataLst>
            </p:nvPr>
          </p:nvSpPr>
          <p:spPr>
            <a:xfrm>
              <a:off x="4355225" y="4095792"/>
              <a:ext cx="540029" cy="538389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原则</a:t>
              </a:r>
            </a:p>
          </p:txBody>
        </p:sp>
      </p:grpSp>
      <p:sp>
        <p:nvSpPr>
          <p:cNvPr id="80" name="圆角矩形 79"/>
          <p:cNvSpPr/>
          <p:nvPr/>
        </p:nvSpPr>
        <p:spPr bwMode="auto">
          <a:xfrm flipH="1">
            <a:off x="5287963" y="3440113"/>
            <a:ext cx="2211387" cy="3476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1" name="TextBox 72"/>
          <p:cNvSpPr txBox="1"/>
          <p:nvPr/>
        </p:nvSpPr>
        <p:spPr bwMode="auto">
          <a:xfrm>
            <a:off x="5353050" y="3486150"/>
            <a:ext cx="1820863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积极主动，追求卓越</a:t>
            </a:r>
          </a:p>
        </p:txBody>
      </p:sp>
      <p:grpSp>
        <p:nvGrpSpPr>
          <p:cNvPr id="15388" name="组合 81"/>
          <p:cNvGrpSpPr/>
          <p:nvPr/>
        </p:nvGrpSpPr>
        <p:grpSpPr bwMode="auto">
          <a:xfrm>
            <a:off x="4808538" y="3384550"/>
            <a:ext cx="544512" cy="458788"/>
            <a:chOff x="4270392" y="4010139"/>
            <a:chExt cx="709695" cy="709694"/>
          </a:xfrm>
        </p:grpSpPr>
        <p:sp>
          <p:nvSpPr>
            <p:cNvPr id="83" name="MH_Other_2"/>
            <p:cNvSpPr/>
            <p:nvPr>
              <p:custDataLst>
                <p:tags r:id="rId5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MH_Title_1"/>
            <p:cNvSpPr/>
            <p:nvPr>
              <p:custDataLst>
                <p:tags r:id="rId6"/>
              </p:custDataLst>
            </p:nvPr>
          </p:nvSpPr>
          <p:spPr>
            <a:xfrm>
              <a:off x="4355224" y="4096089"/>
              <a:ext cx="540031" cy="537794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团队</a:t>
              </a:r>
            </a:p>
          </p:txBody>
        </p:sp>
      </p:grpSp>
      <p:sp>
        <p:nvSpPr>
          <p:cNvPr id="85" name="圆角矩形 84"/>
          <p:cNvSpPr/>
          <p:nvPr/>
        </p:nvSpPr>
        <p:spPr bwMode="auto">
          <a:xfrm flipH="1">
            <a:off x="4857750" y="3941763"/>
            <a:ext cx="2254250" cy="3492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6" name="TextBox 72"/>
          <p:cNvSpPr txBox="1"/>
          <p:nvPr/>
        </p:nvSpPr>
        <p:spPr bwMode="auto">
          <a:xfrm>
            <a:off x="4922838" y="3987800"/>
            <a:ext cx="1990725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用感恩的心做人，用爱赢得尊重</a:t>
            </a:r>
          </a:p>
        </p:txBody>
      </p:sp>
      <p:grpSp>
        <p:nvGrpSpPr>
          <p:cNvPr id="15391" name="组合 86"/>
          <p:cNvGrpSpPr/>
          <p:nvPr/>
        </p:nvGrpSpPr>
        <p:grpSpPr bwMode="auto">
          <a:xfrm>
            <a:off x="4378325" y="3886200"/>
            <a:ext cx="544513" cy="460375"/>
            <a:chOff x="4270392" y="4010139"/>
            <a:chExt cx="709695" cy="709694"/>
          </a:xfrm>
        </p:grpSpPr>
        <p:sp>
          <p:nvSpPr>
            <p:cNvPr id="90" name="MH_Other_2"/>
            <p:cNvSpPr/>
            <p:nvPr>
              <p:custDataLst>
                <p:tags r:id="rId3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MH_Title_1"/>
            <p:cNvSpPr/>
            <p:nvPr>
              <p:custDataLst>
                <p:tags r:id="rId4"/>
              </p:custDataLst>
            </p:nvPr>
          </p:nvSpPr>
          <p:spPr>
            <a:xfrm>
              <a:off x="4355225" y="4095792"/>
              <a:ext cx="540029" cy="538389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感恩</a:t>
              </a:r>
            </a:p>
          </p:txBody>
        </p:sp>
      </p:grpSp>
      <p:sp>
        <p:nvSpPr>
          <p:cNvPr id="92" name="圆角矩形 91"/>
          <p:cNvSpPr/>
          <p:nvPr/>
        </p:nvSpPr>
        <p:spPr bwMode="auto">
          <a:xfrm flipH="1">
            <a:off x="4425950" y="4445000"/>
            <a:ext cx="2487613" cy="3476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3" name="TextBox 72"/>
          <p:cNvSpPr txBox="1"/>
          <p:nvPr/>
        </p:nvSpPr>
        <p:spPr bwMode="auto">
          <a:xfrm>
            <a:off x="4492625" y="4491038"/>
            <a:ext cx="2420938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  <a:sym typeface="+mn-ea"/>
              </a:rPr>
              <a:t>对自己负责，对企业负责，对社会负责</a:t>
            </a:r>
            <a:endParaRPr lang="en-US" altLang="zh-CN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5394" name="组合 93"/>
          <p:cNvGrpSpPr/>
          <p:nvPr/>
        </p:nvGrpSpPr>
        <p:grpSpPr bwMode="auto">
          <a:xfrm>
            <a:off x="3948113" y="4389438"/>
            <a:ext cx="544512" cy="458787"/>
            <a:chOff x="4270392" y="4010139"/>
            <a:chExt cx="709695" cy="709694"/>
          </a:xfrm>
        </p:grpSpPr>
        <p:sp>
          <p:nvSpPr>
            <p:cNvPr id="95" name="MH_Other_2"/>
            <p:cNvSpPr/>
            <p:nvPr>
              <p:custDataLst>
                <p:tags r:id="rId1"/>
              </p:custDataLst>
            </p:nvPr>
          </p:nvSpPr>
          <p:spPr>
            <a:xfrm>
              <a:off x="4270392" y="4010139"/>
              <a:ext cx="709695" cy="709694"/>
            </a:xfrm>
            <a:prstGeom prst="hexagon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90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24" y="4096087"/>
              <a:ext cx="540031" cy="537797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latin typeface="Impact" panose="020B0806030902050204" pitchFamily="34" charset="0"/>
                </a:rPr>
                <a:t>责任</a:t>
              </a:r>
            </a:p>
          </p:txBody>
        </p:sp>
      </p:grpSp>
      <p:sp>
        <p:nvSpPr>
          <p:cNvPr id="99" name="六边形 98"/>
          <p:cNvSpPr/>
          <p:nvPr/>
        </p:nvSpPr>
        <p:spPr bwMode="auto">
          <a:xfrm>
            <a:off x="3476625" y="2581275"/>
            <a:ext cx="311150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0" name="六边形 99"/>
          <p:cNvSpPr/>
          <p:nvPr/>
        </p:nvSpPr>
        <p:spPr bwMode="auto">
          <a:xfrm>
            <a:off x="3476625" y="3084513"/>
            <a:ext cx="311150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1" name="六边形 100"/>
          <p:cNvSpPr/>
          <p:nvPr/>
        </p:nvSpPr>
        <p:spPr bwMode="auto">
          <a:xfrm>
            <a:off x="3260725" y="3586163"/>
            <a:ext cx="312738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2" name="六边形 101"/>
          <p:cNvSpPr/>
          <p:nvPr/>
        </p:nvSpPr>
        <p:spPr bwMode="auto">
          <a:xfrm>
            <a:off x="2830513" y="4016375"/>
            <a:ext cx="312737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3" name="六边形 102"/>
          <p:cNvSpPr/>
          <p:nvPr/>
        </p:nvSpPr>
        <p:spPr bwMode="auto">
          <a:xfrm>
            <a:off x="2255838" y="4303713"/>
            <a:ext cx="312737" cy="266700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5400" name="图片 6" descr="121212121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7225" y="1533525"/>
            <a:ext cx="2569210" cy="251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2"/>
          <p:cNvSpPr txBox="1"/>
          <p:nvPr/>
        </p:nvSpPr>
        <p:spPr bwMode="auto">
          <a:xfrm>
            <a:off x="5281613" y="1339850"/>
            <a:ext cx="2217737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rPr>
              <a:t>成果第一、理论第二，为客户服务</a:t>
            </a:r>
          </a:p>
        </p:txBody>
      </p:sp>
      <p:sp>
        <p:nvSpPr>
          <p:cNvPr id="5" name="TextBox 72"/>
          <p:cNvSpPr txBox="1"/>
          <p:nvPr/>
        </p:nvSpPr>
        <p:spPr bwMode="auto">
          <a:xfrm>
            <a:off x="5711825" y="1841500"/>
            <a:ext cx="1820863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rPr>
              <a:t>执着、挑战、开拓、创新</a:t>
            </a:r>
          </a:p>
        </p:txBody>
      </p:sp>
      <p:sp>
        <p:nvSpPr>
          <p:cNvPr id="6" name="TextBox 72"/>
          <p:cNvSpPr txBox="1"/>
          <p:nvPr/>
        </p:nvSpPr>
        <p:spPr bwMode="auto">
          <a:xfrm>
            <a:off x="6142038" y="2344738"/>
            <a:ext cx="2620962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诚实正直、没有借口、乐观向上、永不言败</a:t>
            </a:r>
            <a:r>
              <a:rPr lang="en-US" alt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 </a:t>
            </a:r>
            <a:endParaRPr lang="en-US" altLang="zh-CN" sz="1000" kern="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7" name="TextBox 72"/>
          <p:cNvSpPr txBox="1"/>
          <p:nvPr/>
        </p:nvSpPr>
        <p:spPr bwMode="auto">
          <a:xfrm>
            <a:off x="5783263" y="2917825"/>
            <a:ext cx="1820862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rPr>
              <a:t>制度面前人人平等</a:t>
            </a:r>
          </a:p>
        </p:txBody>
      </p:sp>
      <p:sp>
        <p:nvSpPr>
          <p:cNvPr id="8" name="TextBox 72"/>
          <p:cNvSpPr txBox="1"/>
          <p:nvPr/>
        </p:nvSpPr>
        <p:spPr bwMode="auto">
          <a:xfrm>
            <a:off x="5353050" y="3492500"/>
            <a:ext cx="1820863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rPr>
              <a:t>积极主动，追求卓越</a:t>
            </a:r>
          </a:p>
        </p:txBody>
      </p:sp>
      <p:sp>
        <p:nvSpPr>
          <p:cNvPr id="9" name="TextBox 72"/>
          <p:cNvSpPr txBox="1"/>
          <p:nvPr/>
        </p:nvSpPr>
        <p:spPr bwMode="auto">
          <a:xfrm>
            <a:off x="4922838" y="3994150"/>
            <a:ext cx="1990725" cy="245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rPr>
              <a:t>用感恩的心做人，用爱赢得尊重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>
            <a:off x="4852670" y="2149475"/>
            <a:ext cx="3507740" cy="235712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MH_Other_1"/>
          <p:cNvSpPr/>
          <p:nvPr>
            <p:custDataLst>
              <p:tags r:id="rId3"/>
            </p:custDataLst>
          </p:nvPr>
        </p:nvSpPr>
        <p:spPr>
          <a:xfrm>
            <a:off x="919480" y="2149475"/>
            <a:ext cx="3507740" cy="235712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生产场景</a:t>
            </a:r>
            <a:endParaRPr sz="2000" b="1"/>
          </a:p>
        </p:txBody>
      </p:sp>
      <p:sp>
        <p:nvSpPr>
          <p:cNvPr id="32781" name="文本框 1"/>
          <p:cNvSpPr txBox="1">
            <a:spLocks noChangeArrowheads="1"/>
          </p:cNvSpPr>
          <p:nvPr/>
        </p:nvSpPr>
        <p:spPr bwMode="auto">
          <a:xfrm>
            <a:off x="1428750" y="1266825"/>
            <a:ext cx="6381750" cy="484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rPr>
              <a:t>高素质、高凝聚力的专业团队，确保</a:t>
            </a:r>
            <a:r>
              <a:rPr lang="zh-CN" altLang="en-US" sz="2400">
                <a:solidFill>
                  <a:schemeClr val="accent6"/>
                </a:solidFill>
                <a:latin typeface="微软雅黑" panose="020B0503020204020204" pitchFamily="34" charset="-122"/>
                <a:sym typeface="+mn-ea"/>
              </a:rPr>
              <a:t>生产有序</a:t>
            </a:r>
          </a:p>
        </p:txBody>
      </p:sp>
      <p:pic>
        <p:nvPicPr>
          <p:cNvPr id="85001" name="图片 56" descr="IMG_497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8713" y="2220913"/>
            <a:ext cx="3354387" cy="2236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3560" name="Picture 4" descr="C:\Users\windows7\Desktop\QQ图片20151118085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4250" y="2220913"/>
            <a:ext cx="336232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6" descr="E:\张万菊资料\资料集\公司资料\厂房内部图\QQ图片20140820102335.jpg"/>
          <p:cNvPicPr>
            <a:picLocks noChangeAspect="1" noChangeArrowheads="1"/>
          </p:cNvPicPr>
          <p:nvPr/>
        </p:nvPicPr>
        <p:blipFill>
          <a:blip r:embed="rId8" cstate="print"/>
          <a:srcRect t="7384"/>
          <a:stretch>
            <a:fillRect/>
          </a:stretch>
        </p:blipFill>
        <p:spPr bwMode="auto">
          <a:xfrm>
            <a:off x="984250" y="2181225"/>
            <a:ext cx="33623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7" descr="E:\张万菊资料\资料集\公司资料\厂房内部图\QQ图片20140820102225.jpg"/>
          <p:cNvPicPr>
            <a:picLocks noChangeAspect="1" noChangeArrowheads="1"/>
          </p:cNvPicPr>
          <p:nvPr/>
        </p:nvPicPr>
        <p:blipFill>
          <a:blip r:embed="rId9" cstate="print"/>
          <a:srcRect t="7043"/>
          <a:stretch>
            <a:fillRect/>
          </a:stretch>
        </p:blipFill>
        <p:spPr bwMode="auto">
          <a:xfrm>
            <a:off x="4938713" y="2192338"/>
            <a:ext cx="33528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5400000">
            <a:off x="1993092" y="-1999680"/>
            <a:ext cx="5142927" cy="914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" y="635"/>
            <a:ext cx="9134617" cy="27523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5400000">
            <a:off x="1996758" y="-1996194"/>
            <a:ext cx="5142865" cy="91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>
                  <a:gsLst>
                    <a:gs pos="100000">
                      <a:srgbClr val="0070C0">
                        <a:alpha val="0"/>
                      </a:srgbClr>
                    </a:gs>
                    <a:gs pos="11000">
                      <a:srgbClr val="1E65A4">
                        <a:alpha val="60000"/>
                      </a:srgbClr>
                    </a:gs>
                  </a:gsLst>
                  <a:lin ang="0"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7867" y="2334607"/>
            <a:ext cx="7623504" cy="1803812"/>
            <a:chOff x="874713" y="2954410"/>
            <a:chExt cx="10601849" cy="3248602"/>
          </a:xfrm>
        </p:grpSpPr>
        <p:sp>
          <p:nvSpPr>
            <p:cNvPr id="10" name="矩形: 圆顶角 9"/>
            <p:cNvSpPr/>
            <p:nvPr/>
          </p:nvSpPr>
          <p:spPr>
            <a:xfrm>
              <a:off x="874713" y="2954410"/>
              <a:ext cx="10442575" cy="3248602"/>
            </a:xfrm>
            <a:prstGeom prst="round2SameRect">
              <a:avLst>
                <a:gd name="adj1" fmla="val 9382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350">
                <a:solidFill>
                  <a:prstClr val="white"/>
                </a:solidFill>
                <a:latin typeface="Roboto Regular"/>
                <a:ea typeface="思源黑体 CN Regular" panose="020B0500000000000000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74713" y="6203012"/>
              <a:ext cx="10442575" cy="0"/>
            </a:xfrm>
            <a:prstGeom prst="line">
              <a:avLst/>
            </a:prstGeom>
            <a:ln w="76200">
              <a:gradFill>
                <a:gsLst>
                  <a:gs pos="100000">
                    <a:srgbClr val="E97F00"/>
                  </a:gs>
                  <a:gs pos="0">
                    <a:srgbClr val="1E65A4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4636899" y="3513656"/>
              <a:ext cx="6839663" cy="159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>
                <a:lnSpc>
                  <a:spcPct val="120000"/>
                </a:lnSpc>
                <a:defRPr/>
              </a:pPr>
              <a:r>
                <a:rPr lang="zh-CN" altLang="en-US" sz="4285">
                  <a:solidFill>
                    <a:srgbClr val="1E65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项目案例</a:t>
              </a:r>
              <a:endParaRPr lang="zh-CN" altLang="en-US" sz="4285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46915" y="2728893"/>
            <a:ext cx="33403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en-US" altLang="zh-CN" sz="6000">
                <a:gradFill flip="none" rotWithShape="1">
                  <a:gsLst>
                    <a:gs pos="48000">
                      <a:srgbClr val="E97F00">
                        <a:alpha val="86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en-US" altLang="zh-CN" sz="6000" dirty="0">
              <a:gradFill flip="none" rotWithShape="1">
                <a:gsLst>
                  <a:gs pos="48000">
                    <a:srgbClr val="E97F00">
                      <a:alpha val="86000"/>
                    </a:srgbClr>
                  </a:gs>
                  <a:gs pos="100000">
                    <a:prstClr val="white"/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sp>
        <p:nvSpPr>
          <p:cNvPr id="15" name="矩形 14"/>
          <p:cNvSpPr/>
          <p:nvPr/>
        </p:nvSpPr>
        <p:spPr>
          <a:xfrm>
            <a:off x="323009" y="819684"/>
            <a:ext cx="8538840" cy="1840003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34925">
            <a:gradFill>
              <a:gsLst>
                <a:gs pos="67000">
                  <a:srgbClr val="1E65A4"/>
                </a:gs>
                <a:gs pos="1000">
                  <a:srgbClr val="1E65A4"/>
                </a:gs>
                <a:gs pos="100000">
                  <a:schemeClr val="bg1"/>
                </a:gs>
                <a:gs pos="34000">
                  <a:srgbClr val="1C6F98">
                    <a:alpha val="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glow rad="63500">
              <a:srgbClr val="1E65A4">
                <a:alpha val="8000"/>
              </a:srgbClr>
            </a:glow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rgbClr val="0563C1">
              <a:shade val="50000"/>
            </a:srgbClr>
          </a:lnRef>
          <a:fillRef idx="1">
            <a:srgbClr val="0563C1"/>
          </a:fillRef>
          <a:effectRef idx="0">
            <a:srgbClr val="0563C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ysClr val="window" lastClr="FFFFFF">
                  <a:alpha val="80000"/>
                </a:sys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2470" y="819684"/>
            <a:ext cx="0" cy="1840003"/>
          </a:xfrm>
          <a:prstGeom prst="line">
            <a:avLst/>
          </a:prstGeom>
          <a:solidFill>
            <a:sysClr val="window" lastClr="FFFFFF"/>
          </a:solidFill>
          <a:ln w="107950"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pic>
        <p:nvPicPr>
          <p:cNvPr id="25" name="图形 24" descr="仙鹤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8502" y="1737146"/>
            <a:ext cx="509207" cy="535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8661" y="1405716"/>
            <a:ext cx="753652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2021年6月29日，央视新闻频道《东方时空》直播的“永远跟党走”庆祝建党百年主题灯光秀，由金缘光电设计、施工的宁波首个桥体音乐喷泉——位于奉化区江口街道甬山脚下的光德桥，成为本次主题灯光秀奉化元素，惊艳亮相。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9" name="图片 8"/>
          <p:cNvPicPr/>
          <p:nvPr/>
        </p:nvPicPr>
        <p:blipFill>
          <a:blip r:embed="rId8" cstate="print"/>
          <a:srcRect r="14118"/>
          <a:stretch>
            <a:fillRect/>
          </a:stretch>
        </p:blipFill>
        <p:spPr>
          <a:xfrm>
            <a:off x="221517" y="2899052"/>
            <a:ext cx="2771658" cy="1799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/>
          <p:nvPr/>
        </p:nvPicPr>
        <p:blipFill>
          <a:blip r:embed="rId9" cstate="print"/>
          <a:srcRect r="26006"/>
          <a:stretch>
            <a:fillRect/>
          </a:stretch>
        </p:blipFill>
        <p:spPr>
          <a:xfrm>
            <a:off x="3156125" y="2899052"/>
            <a:ext cx="2771658" cy="1799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/>
          <p:nvPr/>
        </p:nvPicPr>
        <p:blipFill>
          <a:blip r:embed="rId10"/>
          <a:srcRect l="8530" r="933"/>
          <a:stretch>
            <a:fillRect/>
          </a:stretch>
        </p:blipFill>
        <p:spPr>
          <a:xfrm>
            <a:off x="6090733" y="2899052"/>
            <a:ext cx="2771658" cy="1799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59205" y="1063625"/>
            <a:ext cx="3561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1400">
                <a:solidFill>
                  <a:srgbClr val="FC6002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宁波市奉化区江口光德桥音乐喷泉亮化工程</a:t>
            </a:r>
            <a:endParaRPr lang="zh-CN" altLang="en-US" sz="1400">
              <a:solidFill>
                <a:srgbClr val="FC6002"/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sp>
        <p:nvSpPr>
          <p:cNvPr id="15" name="矩形 14"/>
          <p:cNvSpPr/>
          <p:nvPr/>
        </p:nvSpPr>
        <p:spPr>
          <a:xfrm>
            <a:off x="323009" y="819684"/>
            <a:ext cx="8538840" cy="1840003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34925">
            <a:gradFill>
              <a:gsLst>
                <a:gs pos="67000">
                  <a:srgbClr val="1E65A4"/>
                </a:gs>
                <a:gs pos="1000">
                  <a:srgbClr val="1E65A4"/>
                </a:gs>
                <a:gs pos="100000">
                  <a:schemeClr val="bg1"/>
                </a:gs>
                <a:gs pos="34000">
                  <a:srgbClr val="1C6F98">
                    <a:alpha val="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glow rad="63500">
              <a:srgbClr val="1E65A4">
                <a:alpha val="8000"/>
              </a:srgbClr>
            </a:glow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rgbClr val="0563C1">
              <a:shade val="50000"/>
            </a:srgbClr>
          </a:lnRef>
          <a:fillRef idx="1">
            <a:srgbClr val="0563C1"/>
          </a:fillRef>
          <a:effectRef idx="0">
            <a:srgbClr val="0563C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ysClr val="window" lastClr="FFFFFF">
                  <a:alpha val="80000"/>
                </a:sys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2470" y="819684"/>
            <a:ext cx="0" cy="1840003"/>
          </a:xfrm>
          <a:prstGeom prst="line">
            <a:avLst/>
          </a:prstGeom>
          <a:solidFill>
            <a:sysClr val="window" lastClr="FFFFFF"/>
          </a:solidFill>
          <a:ln w="107950"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pic>
        <p:nvPicPr>
          <p:cNvPr id="25" name="图形 24" descr="仙鹤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8502" y="1737146"/>
            <a:ext cx="509207" cy="535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6000" y="1405890"/>
            <a:ext cx="775144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400" dirty="0" smtClean="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奉心湖大桥，全桥长104.44米，奉心桥亮化工程全程共15对吊杆，灯具安装结合桥梁造型结构，通过灯光勾勒大桥轮廓，将奉心桥之美淋漓尽致地展现城市中。通过光影变幻和光色亮度的控制，打造特色鲜明、绚丽多彩的奉心湖大桥夜景，展现奉化之美，打造智慧生态的宜居之城。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 descr="799c71d33c38530d37a9257aaf6ec4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517" y="2899052"/>
            <a:ext cx="2771433" cy="1787304"/>
          </a:xfrm>
          <a:prstGeom prst="rect">
            <a:avLst/>
          </a:prstGeom>
        </p:spPr>
      </p:pic>
      <p:pic>
        <p:nvPicPr>
          <p:cNvPr id="3" name="图片 2" descr="奉心湖大桥晚上效果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8030" y="2904131"/>
            <a:ext cx="2766988" cy="1775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0098" y="2899052"/>
            <a:ext cx="2777782" cy="17796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9205" y="1063625"/>
            <a:ext cx="3027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400">
                <a:solidFill>
                  <a:srgbClr val="FC6002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中交未来城奉心湖大桥智慧亮化工程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sp>
        <p:nvSpPr>
          <p:cNvPr id="15" name="矩形 14"/>
          <p:cNvSpPr/>
          <p:nvPr/>
        </p:nvSpPr>
        <p:spPr>
          <a:xfrm>
            <a:off x="323009" y="819684"/>
            <a:ext cx="8538840" cy="1840003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34925">
            <a:gradFill>
              <a:gsLst>
                <a:gs pos="67000">
                  <a:srgbClr val="1E65A4"/>
                </a:gs>
                <a:gs pos="1000">
                  <a:srgbClr val="1E65A4"/>
                </a:gs>
                <a:gs pos="100000">
                  <a:schemeClr val="bg1"/>
                </a:gs>
                <a:gs pos="34000">
                  <a:srgbClr val="1C6F98">
                    <a:alpha val="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glow rad="63500">
              <a:srgbClr val="1E65A4">
                <a:alpha val="8000"/>
              </a:srgbClr>
            </a:glow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rgbClr val="0563C1">
              <a:shade val="50000"/>
            </a:srgbClr>
          </a:lnRef>
          <a:fillRef idx="1">
            <a:srgbClr val="0563C1"/>
          </a:fillRef>
          <a:effectRef idx="0">
            <a:srgbClr val="0563C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ysClr val="window" lastClr="FFFFFF">
                  <a:alpha val="80000"/>
                </a:sys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2470" y="819684"/>
            <a:ext cx="0" cy="1840003"/>
          </a:xfrm>
          <a:prstGeom prst="line">
            <a:avLst/>
          </a:prstGeom>
          <a:solidFill>
            <a:sysClr val="window" lastClr="FFFFFF"/>
          </a:solidFill>
          <a:ln w="107950"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pic>
        <p:nvPicPr>
          <p:cNvPr id="25" name="图形 24" descr="仙鹤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8502" y="1737146"/>
            <a:ext cx="509207" cy="535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8661" y="1405716"/>
            <a:ext cx="753652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三官堂大桥南起江南路，北至中官西路，全长约3.3公里，其中主线桥梁长2203米，主桥一跨过江、三跨连续，主跨采用465米超大跨度连续钢桁梁，为同类型桥梁世界第一。我司承担了该项工程的路灯及庭院景观照明施工，合计约300套路灯灯头、500套景观亮化灯具。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 descr="c5844f477fad284b67f61298cb2c0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517" y="2899052"/>
            <a:ext cx="2803814" cy="1800638"/>
          </a:xfrm>
          <a:prstGeom prst="rect">
            <a:avLst/>
          </a:prstGeom>
        </p:spPr>
      </p:pic>
      <p:pic>
        <p:nvPicPr>
          <p:cNvPr id="3" name="图片 2" descr="11-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2315" y="2907306"/>
            <a:ext cx="2751750" cy="1791749"/>
          </a:xfrm>
          <a:prstGeom prst="rect">
            <a:avLst/>
          </a:prstGeom>
        </p:spPr>
      </p:pic>
      <p:pic>
        <p:nvPicPr>
          <p:cNvPr id="6" name="图片 5" descr="31bfe876339a85fb1fd8d34508ed7c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0733" y="2899052"/>
            <a:ext cx="2770798" cy="17911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9205" y="1063625"/>
            <a:ext cx="5845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400">
                <a:solidFill>
                  <a:srgbClr val="FC6002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“世界第一超大跨度连续钢桁梁”大桥—宁波市三官堂大桥LED路灯工程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sp>
        <p:nvSpPr>
          <p:cNvPr id="15" name="矩形 14"/>
          <p:cNvSpPr/>
          <p:nvPr/>
        </p:nvSpPr>
        <p:spPr>
          <a:xfrm>
            <a:off x="323009" y="819684"/>
            <a:ext cx="8538840" cy="1840003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34925">
            <a:gradFill>
              <a:gsLst>
                <a:gs pos="67000">
                  <a:srgbClr val="1E65A4"/>
                </a:gs>
                <a:gs pos="1000">
                  <a:srgbClr val="1E65A4"/>
                </a:gs>
                <a:gs pos="100000">
                  <a:schemeClr val="bg1"/>
                </a:gs>
                <a:gs pos="34000">
                  <a:srgbClr val="1C6F98">
                    <a:alpha val="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glow rad="63500">
              <a:srgbClr val="1E65A4">
                <a:alpha val="8000"/>
              </a:srgbClr>
            </a:glow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rgbClr val="0563C1">
              <a:shade val="50000"/>
            </a:srgbClr>
          </a:lnRef>
          <a:fillRef idx="1">
            <a:srgbClr val="0563C1"/>
          </a:fillRef>
          <a:effectRef idx="0">
            <a:srgbClr val="0563C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ysClr val="window" lastClr="FFFFFF">
                  <a:alpha val="80000"/>
                </a:sys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2470" y="819684"/>
            <a:ext cx="0" cy="1840003"/>
          </a:xfrm>
          <a:prstGeom prst="line">
            <a:avLst/>
          </a:prstGeom>
          <a:solidFill>
            <a:sysClr val="window" lastClr="FFFFFF"/>
          </a:solidFill>
          <a:ln w="107950"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pic>
        <p:nvPicPr>
          <p:cNvPr id="25" name="图形 24" descr="仙鹤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8502" y="1737146"/>
            <a:ext cx="509207" cy="535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8695" y="1304290"/>
            <a:ext cx="777875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宁波</a:t>
            </a: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机场快速路南延工程总共分为9个标段，我司一共承担了4个标段的路灯工程，合计约6.5公里，1236个路灯灯头。本工程采用金缘自主研发的02B变形金刚系列高显指、高光效、低光衰LED路灯，经国家灯具质量监督检验中心检测，路灯显色指数提升了30%以上</a:t>
            </a:r>
            <a:r>
              <a:rPr lang="zh-CN"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；</a:t>
            </a: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整灯光效147.7lm/W，提升了47.7%，节能32%</a:t>
            </a:r>
            <a:r>
              <a:rPr lang="zh-CN"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；</a:t>
            </a: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平均照度69.7LX、照度均匀度0.72，提升70%以上</a:t>
            </a:r>
            <a:r>
              <a:rPr lang="zh-CN"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。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 descr="93ec66f86942d3818cd68b52c507d4c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517" y="2918100"/>
            <a:ext cx="2765719" cy="1791749"/>
          </a:xfrm>
          <a:prstGeom prst="rect">
            <a:avLst/>
          </a:prstGeom>
        </p:spPr>
      </p:pic>
      <p:pic>
        <p:nvPicPr>
          <p:cNvPr id="6" name="图片 5" descr="3ed46be3e65e1a840c82cf068d96be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6125" y="2899052"/>
            <a:ext cx="2766353" cy="1807622"/>
          </a:xfrm>
          <a:prstGeom prst="rect">
            <a:avLst/>
          </a:prstGeom>
        </p:spPr>
      </p:pic>
      <p:pic>
        <p:nvPicPr>
          <p:cNvPr id="8" name="图片 7" descr="5c32e808163ef3a2e99a2e4a457d39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1367" y="2899052"/>
            <a:ext cx="2780322" cy="181524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59205" y="1063625"/>
            <a:ext cx="30010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400">
                <a:solidFill>
                  <a:srgbClr val="FC6002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宁波市机场快速路南延LED路灯工程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sp>
        <p:nvSpPr>
          <p:cNvPr id="15" name="矩形 14"/>
          <p:cNvSpPr/>
          <p:nvPr/>
        </p:nvSpPr>
        <p:spPr>
          <a:xfrm>
            <a:off x="323009" y="819684"/>
            <a:ext cx="8538840" cy="1840003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34925">
            <a:gradFill>
              <a:gsLst>
                <a:gs pos="67000">
                  <a:srgbClr val="1E65A4"/>
                </a:gs>
                <a:gs pos="1000">
                  <a:srgbClr val="1E65A4"/>
                </a:gs>
                <a:gs pos="100000">
                  <a:schemeClr val="bg1"/>
                </a:gs>
                <a:gs pos="34000">
                  <a:srgbClr val="1C6F98">
                    <a:alpha val="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glow rad="63500">
              <a:srgbClr val="1E65A4">
                <a:alpha val="8000"/>
              </a:srgbClr>
            </a:glow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rgbClr val="0563C1">
              <a:shade val="50000"/>
            </a:srgbClr>
          </a:lnRef>
          <a:fillRef idx="1">
            <a:srgbClr val="0563C1"/>
          </a:fillRef>
          <a:effectRef idx="0">
            <a:srgbClr val="0563C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ysClr val="window" lastClr="FFFFFF">
                  <a:alpha val="80000"/>
                </a:sys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82470" y="819684"/>
            <a:ext cx="0" cy="1840003"/>
          </a:xfrm>
          <a:prstGeom prst="line">
            <a:avLst/>
          </a:prstGeom>
          <a:solidFill>
            <a:sysClr val="window" lastClr="FFFFFF"/>
          </a:solidFill>
          <a:ln w="107950"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pic>
        <p:nvPicPr>
          <p:cNvPr id="25" name="图形 24" descr="仙鹤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8502" y="1737146"/>
            <a:ext cx="509207" cy="535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8695" y="1304290"/>
            <a:ext cx="777875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400"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采用了金缘光电自主研发的JYL05系列LED路灯，该灯色温4000K、显色指数＞70、整灯光效150～160LM／W、10000小时光衰小于2％。改造前：250W钠灯（实际280W），平均照度：25Lx，改造后：JYL05-120W LED路灯，平均照度：40Lx，比之前提高60%，如按同等照度计算，节能率达70％以上。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9205" y="1063625"/>
            <a:ext cx="3027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400">
                <a:solidFill>
                  <a:srgbClr val="FC6002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宁波市象山县城区路灯节能改造项目</a:t>
            </a:r>
          </a:p>
        </p:txBody>
      </p:sp>
      <p:pic>
        <p:nvPicPr>
          <p:cNvPr id="9" name="图片 8" descr="mmexport162985718200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4595" y="2787650"/>
            <a:ext cx="2818765" cy="2114550"/>
          </a:xfrm>
          <a:prstGeom prst="rect">
            <a:avLst/>
          </a:prstGeom>
        </p:spPr>
      </p:pic>
      <p:pic>
        <p:nvPicPr>
          <p:cNvPr id="10" name="图片 9" descr="象山  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6145" y="2787650"/>
            <a:ext cx="2819400" cy="2114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奉化区城市文化广场亮化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1073744855" name="图片 1073744854" descr="d6fd6ef9eb54d0242500e57529893f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18663" y="1497780"/>
            <a:ext cx="5323183" cy="33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52040" y="830580"/>
            <a:ext cx="405384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奉化城市文化中心亮化项目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奉化区客运中心亮化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1073744844" name="图片 1073744843" descr="ba16f1893ec09295318744b9a5c72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964" y="1489526"/>
            <a:ext cx="5352389" cy="3320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74620" y="830580"/>
            <a:ext cx="340868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奉化客运中心亮化项目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奉化区客运中心亮化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45590" y="830580"/>
            <a:ext cx="566674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奉化区溪口镇应梦里民国小镇亮化工程</a:t>
            </a:r>
          </a:p>
        </p:txBody>
      </p:sp>
      <p:pic>
        <p:nvPicPr>
          <p:cNvPr id="3" name="图片 2" descr="奉化区溪口镇应梦里民国小镇亮化工程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420" y="1520190"/>
            <a:ext cx="4827905" cy="3197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>
            <p:custDataLst>
              <p:tags r:id="rId1"/>
            </p:custDataLst>
          </p:nvPr>
        </p:nvSpPr>
        <p:spPr>
          <a:xfrm>
            <a:off x="1871212" y="2196174"/>
            <a:ext cx="902672" cy="902672"/>
          </a:xfrm>
          <a:custGeom>
            <a:avLst/>
            <a:gdLst>
              <a:gd name="connsiteX0" fmla="*/ 984194 w 1968387"/>
              <a:gd name="connsiteY0" fmla="*/ 0 h 1968387"/>
              <a:gd name="connsiteX1" fmla="*/ 1968387 w 1968387"/>
              <a:gd name="connsiteY1" fmla="*/ 984194 h 1968387"/>
              <a:gd name="connsiteX2" fmla="*/ 984194 w 1968387"/>
              <a:gd name="connsiteY2" fmla="*/ 1968387 h 1968387"/>
              <a:gd name="connsiteX3" fmla="*/ 0 w 1968387"/>
              <a:gd name="connsiteY3" fmla="*/ 984194 h 1968387"/>
              <a:gd name="connsiteX4" fmla="*/ 984194 w 1968387"/>
              <a:gd name="connsiteY4" fmla="*/ 0 h 196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387" h="1968387">
                <a:moveTo>
                  <a:pt x="984194" y="0"/>
                </a:moveTo>
                <a:cubicBezTo>
                  <a:pt x="1527748" y="0"/>
                  <a:pt x="1968387" y="440640"/>
                  <a:pt x="1968387" y="984194"/>
                </a:cubicBezTo>
                <a:cubicBezTo>
                  <a:pt x="1968387" y="1527748"/>
                  <a:pt x="1527748" y="1968387"/>
                  <a:pt x="984194" y="1968387"/>
                </a:cubicBezTo>
                <a:cubicBezTo>
                  <a:pt x="440640" y="1968387"/>
                  <a:pt x="0" y="1527748"/>
                  <a:pt x="0" y="984194"/>
                </a:cubicBezTo>
                <a:cubicBezTo>
                  <a:pt x="0" y="440640"/>
                  <a:pt x="440640" y="0"/>
                  <a:pt x="98419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254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2538413" y="3597275"/>
            <a:ext cx="504825" cy="503238"/>
          </a:xfrm>
          <a:custGeom>
            <a:avLst/>
            <a:gdLst>
              <a:gd name="connsiteX0" fmla="*/ 984194 w 1968387"/>
              <a:gd name="connsiteY0" fmla="*/ 0 h 1968387"/>
              <a:gd name="connsiteX1" fmla="*/ 1968387 w 1968387"/>
              <a:gd name="connsiteY1" fmla="*/ 984194 h 1968387"/>
              <a:gd name="connsiteX2" fmla="*/ 984194 w 1968387"/>
              <a:gd name="connsiteY2" fmla="*/ 1968387 h 1968387"/>
              <a:gd name="connsiteX3" fmla="*/ 0 w 1968387"/>
              <a:gd name="connsiteY3" fmla="*/ 984194 h 1968387"/>
              <a:gd name="connsiteX4" fmla="*/ 984194 w 1968387"/>
              <a:gd name="connsiteY4" fmla="*/ 0 h 196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387" h="1968387">
                <a:moveTo>
                  <a:pt x="984194" y="0"/>
                </a:moveTo>
                <a:cubicBezTo>
                  <a:pt x="1527748" y="0"/>
                  <a:pt x="1968387" y="440640"/>
                  <a:pt x="1968387" y="984194"/>
                </a:cubicBezTo>
                <a:cubicBezTo>
                  <a:pt x="1968387" y="1527748"/>
                  <a:pt x="1527748" y="1968387"/>
                  <a:pt x="984194" y="1968387"/>
                </a:cubicBezTo>
                <a:cubicBezTo>
                  <a:pt x="440640" y="1968387"/>
                  <a:pt x="0" y="1527748"/>
                  <a:pt x="0" y="984194"/>
                </a:cubicBezTo>
                <a:cubicBezTo>
                  <a:pt x="0" y="440640"/>
                  <a:pt x="440640" y="0"/>
                  <a:pt x="984194" y="0"/>
                </a:cubicBezTo>
                <a:close/>
              </a:path>
            </a:pathLst>
          </a:custGeom>
          <a:solidFill>
            <a:srgbClr val="00B0F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63600" y="2282825"/>
            <a:ext cx="300038" cy="301625"/>
          </a:xfrm>
          <a:custGeom>
            <a:avLst/>
            <a:gdLst>
              <a:gd name="connsiteX0" fmla="*/ 984194 w 1968387"/>
              <a:gd name="connsiteY0" fmla="*/ 0 h 1968387"/>
              <a:gd name="connsiteX1" fmla="*/ 1968387 w 1968387"/>
              <a:gd name="connsiteY1" fmla="*/ 984194 h 1968387"/>
              <a:gd name="connsiteX2" fmla="*/ 984194 w 1968387"/>
              <a:gd name="connsiteY2" fmla="*/ 1968387 h 1968387"/>
              <a:gd name="connsiteX3" fmla="*/ 0 w 1968387"/>
              <a:gd name="connsiteY3" fmla="*/ 984194 h 1968387"/>
              <a:gd name="connsiteX4" fmla="*/ 984194 w 1968387"/>
              <a:gd name="connsiteY4" fmla="*/ 0 h 196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387" h="1968387">
                <a:moveTo>
                  <a:pt x="984194" y="0"/>
                </a:moveTo>
                <a:cubicBezTo>
                  <a:pt x="1527748" y="0"/>
                  <a:pt x="1968387" y="440640"/>
                  <a:pt x="1968387" y="984194"/>
                </a:cubicBezTo>
                <a:cubicBezTo>
                  <a:pt x="1968387" y="1527748"/>
                  <a:pt x="1527748" y="1968387"/>
                  <a:pt x="984194" y="1968387"/>
                </a:cubicBezTo>
                <a:cubicBezTo>
                  <a:pt x="440640" y="1968387"/>
                  <a:pt x="0" y="1527748"/>
                  <a:pt x="0" y="984194"/>
                </a:cubicBezTo>
                <a:cubicBezTo>
                  <a:pt x="0" y="440640"/>
                  <a:pt x="440640" y="0"/>
                  <a:pt x="98419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1163650" y="3215832"/>
            <a:ext cx="531896" cy="53201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254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3068638" y="2171700"/>
            <a:ext cx="539750" cy="539750"/>
          </a:xfrm>
          <a:custGeom>
            <a:avLst/>
            <a:gdLst>
              <a:gd name="connsiteX0" fmla="*/ 984194 w 1968387"/>
              <a:gd name="connsiteY0" fmla="*/ 0 h 1968387"/>
              <a:gd name="connsiteX1" fmla="*/ 1968387 w 1968387"/>
              <a:gd name="connsiteY1" fmla="*/ 984194 h 1968387"/>
              <a:gd name="connsiteX2" fmla="*/ 984194 w 1968387"/>
              <a:gd name="connsiteY2" fmla="*/ 1968387 h 1968387"/>
              <a:gd name="connsiteX3" fmla="*/ 0 w 1968387"/>
              <a:gd name="connsiteY3" fmla="*/ 984194 h 1968387"/>
              <a:gd name="connsiteX4" fmla="*/ 984194 w 1968387"/>
              <a:gd name="connsiteY4" fmla="*/ 0 h 196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387" h="1968387">
                <a:moveTo>
                  <a:pt x="984194" y="0"/>
                </a:moveTo>
                <a:cubicBezTo>
                  <a:pt x="1527748" y="0"/>
                  <a:pt x="1968387" y="440640"/>
                  <a:pt x="1968387" y="984194"/>
                </a:cubicBezTo>
                <a:cubicBezTo>
                  <a:pt x="1968387" y="1527748"/>
                  <a:pt x="1527748" y="1968387"/>
                  <a:pt x="984194" y="1968387"/>
                </a:cubicBezTo>
                <a:cubicBezTo>
                  <a:pt x="440640" y="1968387"/>
                  <a:pt x="0" y="1527748"/>
                  <a:pt x="0" y="984194"/>
                </a:cubicBezTo>
                <a:cubicBezTo>
                  <a:pt x="0" y="440640"/>
                  <a:pt x="440640" y="0"/>
                  <a:pt x="98419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1847178" y="1491126"/>
            <a:ext cx="266716" cy="26677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254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2867025" y="1624013"/>
            <a:ext cx="133350" cy="133350"/>
          </a:xfrm>
          <a:prstGeom prst="ellipse">
            <a:avLst/>
          </a:prstGeom>
          <a:solidFill>
            <a:srgbClr val="00B0F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41" tIns="50769" rIns="101541" bIns="5076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750" y="1912938"/>
            <a:ext cx="989013" cy="409575"/>
          </a:xfrm>
          <a:prstGeom prst="rect">
            <a:avLst/>
          </a:prstGeom>
          <a:noFill/>
        </p:spPr>
        <p:txBody>
          <a:bodyPr lIns="101541" tIns="50769" rIns="101541" bIns="5076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远见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1800225"/>
            <a:ext cx="990600" cy="411163"/>
          </a:xfrm>
          <a:prstGeom prst="rect">
            <a:avLst/>
          </a:prstGeom>
          <a:noFill/>
        </p:spPr>
        <p:txBody>
          <a:bodyPr lIns="101541" tIns="50769" rIns="101541" bIns="5076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决策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0825" y="3219450"/>
            <a:ext cx="990600" cy="411163"/>
          </a:xfrm>
          <a:prstGeom prst="rect">
            <a:avLst/>
          </a:prstGeom>
          <a:noFill/>
        </p:spPr>
        <p:txBody>
          <a:bodyPr lIns="101541" tIns="50769" rIns="101541" bIns="5076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团结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3590925"/>
            <a:ext cx="989013" cy="409575"/>
          </a:xfrm>
          <a:prstGeom prst="rect">
            <a:avLst/>
          </a:prstGeom>
          <a:noFill/>
        </p:spPr>
        <p:txBody>
          <a:bodyPr lIns="101541" tIns="50769" rIns="101541" bIns="5076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创新</a:t>
            </a:r>
          </a:p>
        </p:txBody>
      </p:sp>
      <p:sp>
        <p:nvSpPr>
          <p:cNvPr id="17426" name="TextBox 17"/>
          <p:cNvSpPr txBox="1">
            <a:spLocks noChangeArrowheads="1"/>
          </p:cNvSpPr>
          <p:nvPr/>
        </p:nvSpPr>
        <p:spPr bwMode="auto">
          <a:xfrm>
            <a:off x="4140200" y="1131888"/>
            <a:ext cx="2689225" cy="530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1541" tIns="50769" rIns="101541" bIns="50769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汉仪雅酷黑简" panose="00020600040101010101" charset="-122"/>
                <a:ea typeface="汉仪雅酷黑简" panose="00020600040101010101" charset="-122"/>
              </a:rPr>
              <a:t>诚信铸就品质</a:t>
            </a:r>
          </a:p>
        </p:txBody>
      </p:sp>
      <p:sp>
        <p:nvSpPr>
          <p:cNvPr id="17427" name="TextBox 18"/>
          <p:cNvSpPr txBox="1">
            <a:spLocks noChangeArrowheads="1"/>
          </p:cNvSpPr>
          <p:nvPr/>
        </p:nvSpPr>
        <p:spPr bwMode="auto">
          <a:xfrm>
            <a:off x="5292725" y="1606550"/>
            <a:ext cx="2879725" cy="530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1541" tIns="50769" rIns="101541" bIns="50769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汉仪雅酷黑简" panose="00020600040101010101" charset="-122"/>
                <a:ea typeface="汉仪雅酷黑简" panose="00020600040101010101" charset="-122"/>
              </a:rPr>
              <a:t>创新引领未来</a:t>
            </a:r>
          </a:p>
        </p:txBody>
      </p:sp>
      <p:sp>
        <p:nvSpPr>
          <p:cNvPr id="25" name="标题 24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/>
              <a:t>企业理念</a:t>
            </a:r>
            <a:endParaRPr sz="2000" b="1"/>
          </a:p>
        </p:txBody>
      </p:sp>
      <p:sp>
        <p:nvSpPr>
          <p:cNvPr id="26" name="TextBox 25"/>
          <p:cNvSpPr txBox="1"/>
          <p:nvPr/>
        </p:nvSpPr>
        <p:spPr>
          <a:xfrm>
            <a:off x="601663" y="2690813"/>
            <a:ext cx="990600" cy="411162"/>
          </a:xfrm>
          <a:prstGeom prst="rect">
            <a:avLst/>
          </a:prstGeom>
          <a:noFill/>
        </p:spPr>
        <p:txBody>
          <a:bodyPr lIns="101541" tIns="50769" rIns="101541" bIns="5076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坚持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318000" y="2382838"/>
            <a:ext cx="4132263" cy="20300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我们的生存理念：唯有正道，才能长存;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我们的创业理念：没有磨难就没有成功;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我们的发展理念：牺牲小我，完成大我;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我们的竞争理念：超越自我，做到不战而屈人之兵;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我们的销售理念：客户的满意，是我们最大的快乐;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我们的薪资理念：有成果就有报酬，无成果是耻辱;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我们的成果理念：不断超越目标，创造奇迹。 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奉化区西坞古镇亮化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1073744841" name="图片 1073744840" descr="b897fc45ca988355adddbccb8bffea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964" y="1489526"/>
            <a:ext cx="5367627" cy="33168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74620" y="830580"/>
            <a:ext cx="340868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奉化西坞夜景亮化项目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奉化区大堰廊桥亮化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 descr="DJI_0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964" y="1495875"/>
            <a:ext cx="5394294" cy="331429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74620" y="830580"/>
            <a:ext cx="340868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奉化大堰廊桥亮化项目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东钱湖万金雷迪森度假酒店亮化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pic>
        <p:nvPicPr>
          <p:cNvPr id="2" name="图片 1" descr="c8fd807b8b7729a3b72628660d3520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663" y="1497780"/>
            <a:ext cx="5350484" cy="33168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13330" y="830580"/>
            <a:ext cx="373126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宁波雷迪森酒店亮化项目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58661" y="863493"/>
            <a:ext cx="7574615" cy="11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宁波市</a:t>
            </a:r>
            <a:r>
              <a:rPr lang="zh-CN"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东钱湖万金雷迪森度假酒店亮化</a:t>
            </a:r>
            <a:r>
              <a:rPr sz="100" b="1">
                <a:solidFill>
                  <a:srgbClr val="E97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35910" y="830580"/>
            <a:ext cx="308610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奉化剧院显示屏项目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970" y="1497965"/>
            <a:ext cx="5349875" cy="3293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64030" y="780415"/>
            <a:ext cx="563753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64235" fontAlgn="auto">
              <a:buClrTx/>
              <a:buSzTx/>
              <a:buFontTx/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大堰生态旅游中心双面</a:t>
            </a:r>
            <a:r>
              <a:rPr lang="en-US" altLang="zh-CN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显示屏项目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905" y="1499870"/>
            <a:ext cx="5350510" cy="3287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66645" y="830580"/>
            <a:ext cx="402463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lang="zh-CN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奉化体育馆</a:t>
            </a:r>
            <a:r>
              <a:rPr lang="en-US" altLang="zh-CN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显示屏项目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540" y="1499870"/>
            <a:ext cx="5350510" cy="3293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26678" y="830580"/>
            <a:ext cx="3504565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奉化西邬一体路灯</a:t>
            </a:r>
            <a:r>
              <a:rPr lang="zh-CN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" name="图片 1" descr="奉化西邬路灯一体路灯 (1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25550" y="1563370"/>
            <a:ext cx="2510155" cy="3347085"/>
          </a:xfrm>
          <a:prstGeom prst="rect">
            <a:avLst/>
          </a:prstGeom>
        </p:spPr>
      </p:pic>
      <p:pic>
        <p:nvPicPr>
          <p:cNvPr id="6" name="图片 5" descr="奉化西邬路灯一体路灯 (4)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275" y="1567815"/>
            <a:ext cx="4457065" cy="3342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97200" y="830580"/>
            <a:ext cx="276352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奉化区振兴路合杆</a:t>
            </a:r>
          </a:p>
        </p:txBody>
      </p:sp>
      <p:pic>
        <p:nvPicPr>
          <p:cNvPr id="2" name="图片 1" descr="振兴路合杆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2275" y="1460500"/>
            <a:ext cx="5760720" cy="3279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05305" y="615315"/>
            <a:ext cx="5147310" cy="6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64235" fontAlgn="auto">
              <a:buClrTx/>
              <a:buSzTx/>
              <a:buFontTx/>
            </a:pP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奉化大堰镇谢界山智慧路灯</a:t>
            </a:r>
          </a:p>
          <a:p>
            <a:pPr algn="ctr" defTabSz="864235" fontAlgn="auto">
              <a:buClrTx/>
              <a:buSzTx/>
              <a:buFontTx/>
            </a:pPr>
            <a:r>
              <a:rPr sz="140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（6大功能：路灯、显示屏、监控、空气检测、WIFI、音响。）</a:t>
            </a:r>
          </a:p>
        </p:txBody>
      </p:sp>
      <p:pic>
        <p:nvPicPr>
          <p:cNvPr id="6" name="图片 5" descr="2d34d774ff525c947aadb2199ae3b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628900" y="1778635"/>
            <a:ext cx="3382010" cy="2663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65388" y="830580"/>
            <a:ext cx="3827145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中交未来城一体路灯工程 </a:t>
            </a:r>
          </a:p>
        </p:txBody>
      </p:sp>
      <p:pic>
        <p:nvPicPr>
          <p:cNvPr id="5" name="图片 4" descr="中交未来城一体路灯工程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2320" y="1419225"/>
            <a:ext cx="4622800" cy="3467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5400000">
            <a:off x="1993092" y="-1999680"/>
            <a:ext cx="5142927" cy="914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" y="635"/>
            <a:ext cx="9134617" cy="27523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5400000">
            <a:off x="1996758" y="-1996194"/>
            <a:ext cx="5142865" cy="91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>
                  <a:gsLst>
                    <a:gs pos="100000">
                      <a:srgbClr val="0070C0">
                        <a:alpha val="0"/>
                      </a:srgbClr>
                    </a:gs>
                    <a:gs pos="11000">
                      <a:srgbClr val="1E65A4">
                        <a:alpha val="60000"/>
                      </a:srgbClr>
                    </a:gs>
                  </a:gsLst>
                  <a:lin ang="0"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3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/>
              <a:ea typeface="阿里巴巴普惠体 R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7867" y="2334607"/>
            <a:ext cx="7623504" cy="1803812"/>
            <a:chOff x="874713" y="2954410"/>
            <a:chExt cx="10601849" cy="3248602"/>
          </a:xfrm>
        </p:grpSpPr>
        <p:sp>
          <p:nvSpPr>
            <p:cNvPr id="10" name="矩形: 圆顶角 9"/>
            <p:cNvSpPr/>
            <p:nvPr/>
          </p:nvSpPr>
          <p:spPr>
            <a:xfrm>
              <a:off x="874713" y="2954410"/>
              <a:ext cx="10442575" cy="3248602"/>
            </a:xfrm>
            <a:prstGeom prst="round2SameRect">
              <a:avLst>
                <a:gd name="adj1" fmla="val 9382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350">
                <a:solidFill>
                  <a:prstClr val="white"/>
                </a:solidFill>
                <a:latin typeface="Roboto Regular"/>
                <a:ea typeface="思源黑体 CN Regular" panose="020B0500000000000000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74713" y="6203012"/>
              <a:ext cx="10442575" cy="0"/>
            </a:xfrm>
            <a:prstGeom prst="line">
              <a:avLst/>
            </a:prstGeom>
            <a:ln w="76200">
              <a:gradFill>
                <a:gsLst>
                  <a:gs pos="100000">
                    <a:srgbClr val="E97F00"/>
                  </a:gs>
                  <a:gs pos="0">
                    <a:srgbClr val="1E65A4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4636899" y="3513656"/>
              <a:ext cx="6839663" cy="159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>
                <a:lnSpc>
                  <a:spcPct val="120000"/>
                </a:lnSpc>
                <a:defRPr/>
              </a:pPr>
              <a:r>
                <a:rPr lang="zh-CN" altLang="en-US" sz="4285">
                  <a:solidFill>
                    <a:srgbClr val="1E65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发展历程</a:t>
              </a:r>
              <a:endParaRPr lang="zh-CN" altLang="en-US" sz="4285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46915" y="2728893"/>
            <a:ext cx="33403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en-US" altLang="zh-CN" sz="6000">
                <a:gradFill flip="none" rotWithShape="1">
                  <a:gsLst>
                    <a:gs pos="48000">
                      <a:srgbClr val="E97F00">
                        <a:alpha val="86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en-US" altLang="zh-CN" sz="6000" dirty="0">
              <a:gradFill flip="none" rotWithShape="1">
                <a:gsLst>
                  <a:gs pos="48000">
                    <a:srgbClr val="E97F00">
                      <a:alpha val="86000"/>
                    </a:srgbClr>
                  </a:gs>
                  <a:gs pos="100000">
                    <a:prstClr val="white"/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任意多边形 177"/>
          <p:cNvSpPr/>
          <p:nvPr/>
        </p:nvSpPr>
        <p:spPr>
          <a:xfrm>
            <a:off x="108915" y="11847"/>
            <a:ext cx="274652" cy="615523"/>
          </a:xfrm>
          <a:custGeom>
            <a:avLst/>
            <a:gdLst>
              <a:gd name="connsiteX0" fmla="*/ 0 w 282103"/>
              <a:gd name="connsiteY0" fmla="*/ 0 h 486383"/>
              <a:gd name="connsiteX1" fmla="*/ 282103 w 282103"/>
              <a:gd name="connsiteY1" fmla="*/ 0 h 486383"/>
              <a:gd name="connsiteX2" fmla="*/ 282103 w 282103"/>
              <a:gd name="connsiteY2" fmla="*/ 486383 h 486383"/>
              <a:gd name="connsiteX3" fmla="*/ 141052 w 282103"/>
              <a:gd name="connsiteY3" fmla="*/ 362558 h 486383"/>
              <a:gd name="connsiteX4" fmla="*/ 0 w 282103"/>
              <a:gd name="connsiteY4" fmla="*/ 486383 h 486383"/>
              <a:gd name="connsiteX5" fmla="*/ 0 w 282103"/>
              <a:gd name="connsiteY5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03" h="486383">
                <a:moveTo>
                  <a:pt x="0" y="0"/>
                </a:moveTo>
                <a:lnTo>
                  <a:pt x="282103" y="0"/>
                </a:lnTo>
                <a:lnTo>
                  <a:pt x="282103" y="486383"/>
                </a:lnTo>
                <a:lnTo>
                  <a:pt x="141052" y="362558"/>
                </a:lnTo>
                <a:lnTo>
                  <a:pt x="0" y="486383"/>
                </a:lnTo>
                <a:lnTo>
                  <a:pt x="0" y="0"/>
                </a:lnTo>
                <a:close/>
              </a:path>
            </a:pathLst>
          </a:custGeom>
          <a:solidFill>
            <a:srgbClr val="1E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en-US" sz="135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Object 18035"/>
          <p:cNvSpPr txBox="1"/>
          <p:nvPr/>
        </p:nvSpPr>
        <p:spPr>
          <a:xfrm>
            <a:off x="613264" y="156191"/>
            <a:ext cx="1488256" cy="42412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dist" defTabSz="864235" fontAlgn="auto">
              <a:lnSpc>
                <a:spcPct val="100000"/>
              </a:lnSpc>
            </a:pPr>
            <a:r>
              <a:rPr lang="zh-CN" altLang="en-US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案例展示</a:t>
            </a:r>
          </a:p>
        </p:txBody>
      </p:sp>
      <p:pic>
        <p:nvPicPr>
          <p:cNvPr id="24" name="图形 23" descr="城市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02" y="973970"/>
            <a:ext cx="461588" cy="485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158661" y="1360637"/>
            <a:ext cx="7412075" cy="9524"/>
          </a:xfrm>
          <a:prstGeom prst="line">
            <a:avLst/>
          </a:prstGeom>
          <a:ln>
            <a:solidFill>
              <a:srgbClr val="1E65A4"/>
            </a:solidFill>
          </a:ln>
        </p:spPr>
        <p:style>
          <a:lnRef idx="1">
            <a:srgbClr val="0563C1"/>
          </a:lnRef>
          <a:fillRef idx="0">
            <a:srgbClr val="0563C1"/>
          </a:fillRef>
          <a:effectRef idx="0">
            <a:srgbClr val="0563C1"/>
          </a:effectRef>
          <a:fontRef idx="minor">
            <a:sysClr val="windowText" lastClr="000000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8990" y="-36191"/>
            <a:ext cx="923811" cy="809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157" y="4867944"/>
            <a:ext cx="253968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一盏好灯  一份责任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52040" y="830580"/>
            <a:ext cx="4053840" cy="481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defTabSz="864235" fontAlgn="auto">
              <a:buClrTx/>
              <a:buSzTx/>
              <a:buFontTx/>
            </a:pPr>
            <a:r>
              <a:rPr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黄贤森林公园智慧路灯</a:t>
            </a:r>
            <a:r>
              <a:rPr lang="zh-CN" sz="2540" b="1" dirty="0">
                <a:solidFill>
                  <a:srgbClr val="1E65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</a:p>
        </p:txBody>
      </p:sp>
      <p:pic>
        <p:nvPicPr>
          <p:cNvPr id="2" name="图片 1" descr="489ec0704f679131b18093a06347d7c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920" y="1419225"/>
            <a:ext cx="2676525" cy="3402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联系我们 </a:t>
            </a:r>
            <a:endParaRPr sz="2000" b="1"/>
          </a:p>
        </p:txBody>
      </p:sp>
      <p:sp>
        <p:nvSpPr>
          <p:cNvPr id="14" name="矩形 13"/>
          <p:cNvSpPr/>
          <p:nvPr/>
        </p:nvSpPr>
        <p:spPr>
          <a:xfrm>
            <a:off x="900113" y="1230313"/>
            <a:ext cx="3181350" cy="318293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4260850" y="2427288"/>
            <a:ext cx="4652963" cy="20148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8565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浙江金缘光电有限公司</a:t>
            </a:r>
            <a:endParaRPr lang="en-US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8565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地址：浙江省宁波市奉化区天峰路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b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电话：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+86 574 </a:t>
            </a:r>
            <a:r>
              <a:rPr lang="en-US" altLang="zh-CN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88921166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传真：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+86 574 88929188</a:t>
            </a:r>
          </a:p>
          <a:p>
            <a:pPr defTabSz="1218565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网址：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www.fnled.com</a:t>
            </a:r>
            <a:b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r>
              <a:rPr lang="zh-CN" alt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sales2</a:t>
            </a:r>
            <a:r>
              <a:rPr lang="en-US" altLang="zh-CN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@white-led.com.cn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占位符 2"/>
          <p:cNvSpPr txBox="1"/>
          <p:nvPr/>
        </p:nvSpPr>
        <p:spPr>
          <a:xfrm>
            <a:off x="1357313" y="2544763"/>
            <a:ext cx="2359025" cy="5067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sz="3000">
                <a:solidFill>
                  <a:schemeClr val="bg1">
                    <a:lumMod val="75000"/>
                  </a:schemeClr>
                </a:solidFill>
              </a:rPr>
              <a:t>公司二维码</a:t>
            </a:r>
            <a:endParaRPr lang="en-US" sz="3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0375" y="1192213"/>
            <a:ext cx="2714625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0" spc="-15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全国统一业务咨询热线</a:t>
            </a:r>
            <a:endParaRPr lang="en-US" altLang="zh-CN" sz="2000" kern="0" spc="-15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8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kern="0" spc="-15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400-180-0979</a:t>
            </a:r>
            <a:endParaRPr lang="zh-CN" altLang="en-US" sz="2800" kern="0" spc="-15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1494" name="图片 2" descr="148879120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288" y="1593850"/>
            <a:ext cx="26670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__uploadfile.bizhizu.cn_up_17_a1_cd_17a1cd25373cf21a9e33af4fbd215d3c.jpg.source.jpg&amp;refer=http___uploadfile.bizhizu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 flipH="1" flipV="1">
            <a:off x="332105" y="0"/>
            <a:ext cx="8811896" cy="5143500"/>
          </a:xfrm>
          <a:custGeom>
            <a:avLst/>
            <a:gdLst>
              <a:gd name="connsiteX0" fmla="*/ 4880836 w 11749195"/>
              <a:gd name="connsiteY0" fmla="*/ 6858000 h 6858000"/>
              <a:gd name="connsiteX1" fmla="*/ 0 w 11749195"/>
              <a:gd name="connsiteY1" fmla="*/ 6858000 h 6858000"/>
              <a:gd name="connsiteX2" fmla="*/ 0 w 11749195"/>
              <a:gd name="connsiteY2" fmla="*/ 0 h 6858000"/>
              <a:gd name="connsiteX3" fmla="*/ 11749195 w 117491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9195" h="6858000">
                <a:moveTo>
                  <a:pt x="4880836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1749195" y="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3177059" y="610403"/>
            <a:ext cx="1317279" cy="1120367"/>
          </a:xfrm>
          <a:prstGeom prst="parallelogram">
            <a:avLst>
              <a:gd name="adj" fmla="val 1001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平行四边形 20"/>
          <p:cNvSpPr/>
          <p:nvPr/>
        </p:nvSpPr>
        <p:spPr>
          <a:xfrm>
            <a:off x="1276539" y="3428999"/>
            <a:ext cx="1093206" cy="930244"/>
          </a:xfrm>
          <a:prstGeom prst="parallelogram">
            <a:avLst>
              <a:gd name="adj" fmla="val 1001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2" name="平行四边形 21"/>
          <p:cNvSpPr/>
          <p:nvPr/>
        </p:nvSpPr>
        <p:spPr>
          <a:xfrm>
            <a:off x="7550964" y="176543"/>
            <a:ext cx="1411967" cy="1205795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2019666" y="1082273"/>
            <a:ext cx="1465034" cy="146282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3"/>
          <p:cNvSpPr txBox="1"/>
          <p:nvPr/>
        </p:nvSpPr>
        <p:spPr>
          <a:xfrm>
            <a:off x="2847670" y="3698422"/>
            <a:ext cx="5672614" cy="14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1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Zhejiang Jinyuan</a:t>
            </a:r>
            <a:endParaRPr lang="en-US" altLang="zh-CN" sz="1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x-none" sz="1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Optoelectronics Co., Ltd.</a:t>
            </a:r>
          </a:p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endParaRPr lang="en-US" altLang="x-none" sz="1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8"/>
          <p:cNvSpPr txBox="1"/>
          <p:nvPr/>
        </p:nvSpPr>
        <p:spPr>
          <a:xfrm>
            <a:off x="3644449" y="1135401"/>
            <a:ext cx="5229860" cy="285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en-US" altLang="zh-CN" sz="17925" i="1" dirty="0" smtClean="0">
                <a:solidFill>
                  <a:schemeClr val="bg1">
                    <a:lumMod val="85000"/>
                  </a:schemeClr>
                </a:solidFill>
              </a:rPr>
              <a:t>2022</a:t>
            </a:r>
          </a:p>
        </p:txBody>
      </p:sp>
      <p:sp>
        <p:nvSpPr>
          <p:cNvPr id="23" name="任意多边形 22"/>
          <p:cNvSpPr/>
          <p:nvPr/>
        </p:nvSpPr>
        <p:spPr>
          <a:xfrm flipH="1" flipV="1">
            <a:off x="7924799" y="3930471"/>
            <a:ext cx="1214861" cy="1213029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solidFill>
                <a:srgbClr val="92D05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7825359" y="736642"/>
            <a:ext cx="823794" cy="82255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4964642" y="4254722"/>
            <a:ext cx="565380" cy="56452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4469123" y="4536985"/>
            <a:ext cx="565380" cy="56452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平行四边形 28"/>
          <p:cNvSpPr/>
          <p:nvPr/>
        </p:nvSpPr>
        <p:spPr>
          <a:xfrm>
            <a:off x="4767740" y="4018333"/>
            <a:ext cx="685296" cy="259288"/>
          </a:xfrm>
          <a:prstGeom prst="parallelogram">
            <a:avLst>
              <a:gd name="adj" fmla="val 1001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2" name="文本框 4"/>
          <p:cNvSpPr txBox="1"/>
          <p:nvPr/>
        </p:nvSpPr>
        <p:spPr>
          <a:xfrm>
            <a:off x="5397036" y="4158427"/>
            <a:ext cx="3132773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浙江金缘光电有限公司</a:t>
            </a:r>
            <a:endParaRPr lang="zh-CN" altLang="en-US" sz="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26"/>
          <p:cNvSpPr txBox="1"/>
          <p:nvPr/>
        </p:nvSpPr>
        <p:spPr>
          <a:xfrm>
            <a:off x="4596500" y="2074737"/>
            <a:ext cx="39928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7200" b="1" dirty="0">
                <a:solidFill>
                  <a:schemeClr val="bg1"/>
                </a:solidFill>
              </a:rPr>
              <a:t>THANKS</a:t>
            </a:r>
          </a:p>
        </p:txBody>
      </p:sp>
      <p:sp>
        <p:nvSpPr>
          <p:cNvPr id="3" name="文本框 23"/>
          <p:cNvSpPr txBox="1"/>
          <p:nvPr/>
        </p:nvSpPr>
        <p:spPr>
          <a:xfrm>
            <a:off x="783183" y="3854904"/>
            <a:ext cx="7563485" cy="93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Zhejiang Jinyuan</a:t>
            </a:r>
            <a:endParaRPr lang="en-US" altLang="zh-CN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x-none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Optoelectronics Co., Ltd.</a:t>
            </a:r>
          </a:p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3967073" y="4540000"/>
            <a:ext cx="417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浙江金缘光电有限公司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bldLvl="0" animBg="1"/>
      <p:bldP spid="21" grpId="0" bldLvl="0" animBg="1"/>
      <p:bldP spid="22" grpId="0" bldLvl="0" animBg="1"/>
      <p:bldP spid="28" grpId="0"/>
      <p:bldP spid="23" grpId="0" bldLvl="0" animBg="1"/>
      <p:bldP spid="29" grpId="0" bldLvl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/>
              <a:t>发展历程</a:t>
            </a:r>
            <a:endParaRPr sz="2000" b="1"/>
          </a:p>
        </p:txBody>
      </p:sp>
      <p:cxnSp>
        <p:nvCxnSpPr>
          <p:cNvPr id="128" name="直接连接符 127"/>
          <p:cNvCxnSpPr/>
          <p:nvPr/>
        </p:nvCxnSpPr>
        <p:spPr>
          <a:xfrm>
            <a:off x="323850" y="4676775"/>
            <a:ext cx="835183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endCxn id="135" idx="0"/>
          </p:cNvCxnSpPr>
          <p:nvPr/>
        </p:nvCxnSpPr>
        <p:spPr>
          <a:xfrm>
            <a:off x="1004888" y="2238375"/>
            <a:ext cx="17462" cy="20701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2401888" y="1993900"/>
            <a:ext cx="0" cy="23971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5078413" y="2571750"/>
            <a:ext cx="22225" cy="1809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椭圆 133"/>
          <p:cNvSpPr/>
          <p:nvPr/>
        </p:nvSpPr>
        <p:spPr bwMode="auto">
          <a:xfrm>
            <a:off x="2339975" y="430847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5" name="椭圆 134"/>
          <p:cNvSpPr/>
          <p:nvPr/>
        </p:nvSpPr>
        <p:spPr bwMode="auto">
          <a:xfrm>
            <a:off x="950913" y="4308475"/>
            <a:ext cx="144462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6" name="椭圆 135"/>
          <p:cNvSpPr/>
          <p:nvPr/>
        </p:nvSpPr>
        <p:spPr bwMode="auto">
          <a:xfrm>
            <a:off x="5037138" y="4308475"/>
            <a:ext cx="144462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081088" y="2509838"/>
            <a:ext cx="1260475" cy="347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1994</a:t>
            </a:r>
            <a:r>
              <a:rPr lang="zh-CN" altLang="en-US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altLang="zh-CN" sz="1400" b="1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081088" y="2887663"/>
            <a:ext cx="992187" cy="788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◆12月，浙江金缘光电有限公司前身奉化市金秋电子元件厂成立</a:t>
            </a:r>
          </a:p>
        </p:txBody>
      </p:sp>
      <p:sp>
        <p:nvSpPr>
          <p:cNvPr id="19467" name="TextBox 140"/>
          <p:cNvSpPr txBox="1">
            <a:spLocks noChangeArrowheads="1"/>
          </p:cNvSpPr>
          <p:nvPr/>
        </p:nvSpPr>
        <p:spPr bwMode="auto">
          <a:xfrm>
            <a:off x="3811588" y="2314575"/>
            <a:ext cx="1189037" cy="347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2003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811588" y="2646363"/>
            <a:ext cx="1020762" cy="573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◆3月，乔迁至奉化市天峰路51号并更名为奉化市金源电子有限公司</a:t>
            </a:r>
          </a:p>
        </p:txBody>
      </p:sp>
      <p:sp>
        <p:nvSpPr>
          <p:cNvPr id="19469" name="TextBox 142"/>
          <p:cNvSpPr txBox="1">
            <a:spLocks noChangeArrowheads="1"/>
          </p:cNvSpPr>
          <p:nvPr/>
        </p:nvSpPr>
        <p:spPr bwMode="auto">
          <a:xfrm>
            <a:off x="7840663" y="2638425"/>
            <a:ext cx="1270000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2010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840980" y="2995930"/>
            <a:ext cx="947420" cy="10547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buClrTx/>
              <a:buSzTx/>
              <a:buFontTx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◆12月，投入1500万，宁波市级技改项目</a:t>
            </a:r>
          </a:p>
        </p:txBody>
      </p:sp>
      <p:grpSp>
        <p:nvGrpSpPr>
          <p:cNvPr id="19471" name="组合 148"/>
          <p:cNvGrpSpPr>
            <a:grpSpLocks noChangeAspect="1"/>
          </p:cNvGrpSpPr>
          <p:nvPr/>
        </p:nvGrpSpPr>
        <p:grpSpPr bwMode="auto">
          <a:xfrm>
            <a:off x="1784350" y="771525"/>
            <a:ext cx="1235075" cy="1487488"/>
            <a:chOff x="1230317" y="1347616"/>
            <a:chExt cx="948873" cy="1143356"/>
          </a:xfrm>
        </p:grpSpPr>
        <p:sp>
          <p:nvSpPr>
            <p:cNvPr id="150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51" name="MH_Other_9"/>
            <p:cNvSpPr/>
            <p:nvPr>
              <p:custDataLst>
                <p:tags r:id="rId6"/>
              </p:custDataLst>
            </p:nvPr>
          </p:nvSpPr>
          <p:spPr>
            <a:xfrm>
              <a:off x="1316911" y="1428151"/>
              <a:ext cx="775685" cy="7748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dirty="0">
                  <a:latin typeface="Impact" panose="020B0806030902050204" pitchFamily="34" charset="0"/>
                </a:rPr>
                <a:t>2001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9472" name="组合 154"/>
          <p:cNvGrpSpPr>
            <a:grpSpLocks noChangeAspect="1"/>
          </p:cNvGrpSpPr>
          <p:nvPr/>
        </p:nvGrpSpPr>
        <p:grpSpPr bwMode="auto">
          <a:xfrm>
            <a:off x="520700" y="1266825"/>
            <a:ext cx="968375" cy="1168400"/>
            <a:chOff x="1230317" y="1347616"/>
            <a:chExt cx="948873" cy="1143356"/>
          </a:xfrm>
        </p:grpSpPr>
        <p:sp>
          <p:nvSpPr>
            <p:cNvPr id="156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57" name="MH_Other_9"/>
            <p:cNvSpPr/>
            <p:nvPr>
              <p:custDataLst>
                <p:tags r:id="rId5"/>
              </p:custDataLst>
            </p:nvPr>
          </p:nvSpPr>
          <p:spPr>
            <a:xfrm>
              <a:off x="1309649" y="1429951"/>
              <a:ext cx="788653" cy="787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1994</a:t>
              </a:r>
              <a:endParaRPr lang="zh-CN" altLang="en-US" sz="22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9473" name="组合 157"/>
          <p:cNvGrpSpPr>
            <a:grpSpLocks noChangeAspect="1"/>
          </p:cNvGrpSpPr>
          <p:nvPr/>
        </p:nvGrpSpPr>
        <p:grpSpPr bwMode="auto">
          <a:xfrm>
            <a:off x="4606925" y="1454150"/>
            <a:ext cx="968375" cy="1166813"/>
            <a:chOff x="1230317" y="1347616"/>
            <a:chExt cx="948873" cy="1143356"/>
          </a:xfrm>
        </p:grpSpPr>
        <p:sp>
          <p:nvSpPr>
            <p:cNvPr id="159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60" name="MH_Other_9"/>
            <p:cNvSpPr/>
            <p:nvPr>
              <p:custDataLst>
                <p:tags r:id="rId4"/>
              </p:custDataLst>
            </p:nvPr>
          </p:nvSpPr>
          <p:spPr>
            <a:xfrm>
              <a:off x="1351648" y="1447173"/>
              <a:ext cx="737321" cy="7373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2006</a:t>
              </a:r>
              <a:endParaRPr lang="en-US" sz="2200" dirty="0">
                <a:latin typeface="Impact" panose="020B0806030902050204" pitchFamily="34" charset="0"/>
              </a:endParaRP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3821113" y="1978025"/>
            <a:ext cx="0" cy="23955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 bwMode="auto">
          <a:xfrm>
            <a:off x="3757613" y="4292600"/>
            <a:ext cx="144462" cy="14287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19476" name="组合 3"/>
          <p:cNvGrpSpPr>
            <a:grpSpLocks noChangeAspect="1"/>
          </p:cNvGrpSpPr>
          <p:nvPr/>
        </p:nvGrpSpPr>
        <p:grpSpPr bwMode="auto">
          <a:xfrm>
            <a:off x="3203575" y="755650"/>
            <a:ext cx="1233488" cy="1485900"/>
            <a:chOff x="1230317" y="1347616"/>
            <a:chExt cx="948873" cy="1143356"/>
          </a:xfrm>
        </p:grpSpPr>
        <p:sp>
          <p:nvSpPr>
            <p:cNvPr id="5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6" name="MH_Other_9"/>
            <p:cNvSpPr/>
            <p:nvPr>
              <p:custDataLst>
                <p:tags r:id="rId3"/>
              </p:custDataLst>
            </p:nvPr>
          </p:nvSpPr>
          <p:spPr>
            <a:xfrm>
              <a:off x="1317023" y="1428237"/>
              <a:ext cx="775462" cy="77445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dirty="0">
                  <a:latin typeface="Impact" panose="020B0806030902050204" pitchFamily="34" charset="0"/>
                </a:rPr>
                <a:t>2003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sp>
        <p:nvSpPr>
          <p:cNvPr id="7" name="TextBox 138"/>
          <p:cNvSpPr txBox="1"/>
          <p:nvPr/>
        </p:nvSpPr>
        <p:spPr>
          <a:xfrm>
            <a:off x="2427288" y="2349500"/>
            <a:ext cx="1260475" cy="347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2001</a:t>
            </a:r>
            <a:r>
              <a:rPr lang="zh-CN" altLang="en-US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altLang="zh-CN" sz="1400" b="1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139"/>
          <p:cNvSpPr txBox="1"/>
          <p:nvPr/>
        </p:nvSpPr>
        <p:spPr>
          <a:xfrm>
            <a:off x="2427605" y="2727325"/>
            <a:ext cx="1087755" cy="789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◆7月，引进国外全自动分光分色机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099050" y="2959100"/>
            <a:ext cx="11061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5月，投资1000万元引进国际先进封装自动化设备</a:t>
            </a:r>
          </a:p>
        </p:txBody>
      </p:sp>
      <p:sp>
        <p:nvSpPr>
          <p:cNvPr id="19480" name="TextBox 142"/>
          <p:cNvSpPr txBox="1">
            <a:spLocks noChangeArrowheads="1"/>
          </p:cNvSpPr>
          <p:nvPr/>
        </p:nvSpPr>
        <p:spPr bwMode="auto">
          <a:xfrm>
            <a:off x="5083175" y="2638425"/>
            <a:ext cx="1270000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2006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788275" y="2555875"/>
            <a:ext cx="22225" cy="1809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82" name="组合 10"/>
          <p:cNvGrpSpPr>
            <a:grpSpLocks noChangeAspect="1"/>
          </p:cNvGrpSpPr>
          <p:nvPr/>
        </p:nvGrpSpPr>
        <p:grpSpPr bwMode="auto">
          <a:xfrm>
            <a:off x="7245350" y="1195388"/>
            <a:ext cx="1109663" cy="1338262"/>
            <a:chOff x="1230317" y="1347616"/>
            <a:chExt cx="948873" cy="1143356"/>
          </a:xfrm>
        </p:grpSpPr>
        <p:sp>
          <p:nvSpPr>
            <p:cNvPr id="12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3" name="MH_Other_9"/>
            <p:cNvSpPr/>
            <p:nvPr>
              <p:custDataLst>
                <p:tags r:id="rId2"/>
              </p:custDataLst>
            </p:nvPr>
          </p:nvSpPr>
          <p:spPr>
            <a:xfrm>
              <a:off x="1351132" y="1446625"/>
              <a:ext cx="738464" cy="7378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201</a:t>
              </a:r>
              <a:r>
                <a:rPr lang="en-US" sz="2200" dirty="0">
                  <a:latin typeface="Impact" panose="020B0806030902050204" pitchFamily="34" charset="0"/>
                </a:rPr>
                <a:t>0</a:t>
              </a:r>
            </a:p>
          </p:txBody>
        </p:sp>
      </p:grpSp>
      <p:sp>
        <p:nvSpPr>
          <p:cNvPr id="14" name="椭圆 13"/>
          <p:cNvSpPr/>
          <p:nvPr/>
        </p:nvSpPr>
        <p:spPr bwMode="auto">
          <a:xfrm>
            <a:off x="7747000" y="4292600"/>
            <a:ext cx="144463" cy="14287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370638" y="2428875"/>
            <a:ext cx="4762" cy="1936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 bwMode="auto">
          <a:xfrm>
            <a:off x="6311900" y="4292600"/>
            <a:ext cx="144463" cy="14287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19486" name="组合 16"/>
          <p:cNvGrpSpPr>
            <a:grpSpLocks noChangeAspect="1"/>
          </p:cNvGrpSpPr>
          <p:nvPr/>
        </p:nvGrpSpPr>
        <p:grpSpPr bwMode="auto">
          <a:xfrm>
            <a:off x="5810250" y="1123950"/>
            <a:ext cx="1109663" cy="1336675"/>
            <a:chOff x="1230317" y="1347616"/>
            <a:chExt cx="948873" cy="1143356"/>
          </a:xfrm>
        </p:grpSpPr>
        <p:sp>
          <p:nvSpPr>
            <p:cNvPr id="18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9" name="MH_Other_9"/>
            <p:cNvSpPr/>
            <p:nvPr>
              <p:custDataLst>
                <p:tags r:id="rId1"/>
              </p:custDataLst>
            </p:nvPr>
          </p:nvSpPr>
          <p:spPr>
            <a:xfrm>
              <a:off x="1351132" y="1446743"/>
              <a:ext cx="738464" cy="7387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2008</a:t>
              </a:r>
              <a:endParaRPr lang="en-US" sz="2200" dirty="0">
                <a:latin typeface="Impact" panose="020B080603090205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373813" y="2800350"/>
            <a:ext cx="930275" cy="13989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1月，与复旦大学、浙江大学建立产学研战略合作关系</a:t>
            </a:r>
          </a:p>
          <a:p>
            <a:endParaRPr lang="zh-CN" altLang="zh-CN" sz="1000">
              <a:solidFill>
                <a:srgbClr val="595959"/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19488" name="TextBox 142"/>
          <p:cNvSpPr txBox="1">
            <a:spLocks noChangeArrowheads="1"/>
          </p:cNvSpPr>
          <p:nvPr/>
        </p:nvSpPr>
        <p:spPr bwMode="auto">
          <a:xfrm>
            <a:off x="6357938" y="2478088"/>
            <a:ext cx="1270000" cy="347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2008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/>
              <a:t>发展历程</a:t>
            </a:r>
            <a:endParaRPr sz="2000" b="1"/>
          </a:p>
        </p:txBody>
      </p:sp>
      <p:cxnSp>
        <p:nvCxnSpPr>
          <p:cNvPr id="128" name="直接连接符 127"/>
          <p:cNvCxnSpPr/>
          <p:nvPr/>
        </p:nvCxnSpPr>
        <p:spPr>
          <a:xfrm>
            <a:off x="323215" y="4678045"/>
            <a:ext cx="835183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endCxn id="135" idx="0"/>
          </p:cNvCxnSpPr>
          <p:nvPr/>
        </p:nvCxnSpPr>
        <p:spPr>
          <a:xfrm>
            <a:off x="4156075" y="1708150"/>
            <a:ext cx="23813" cy="2600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椭圆 134"/>
          <p:cNvSpPr/>
          <p:nvPr/>
        </p:nvSpPr>
        <p:spPr bwMode="auto">
          <a:xfrm>
            <a:off x="4108450" y="4308475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179888" y="2111375"/>
            <a:ext cx="1260475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2014</a:t>
            </a:r>
            <a:r>
              <a:rPr lang="zh-CN" altLang="en-US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altLang="zh-CN" sz="1400" b="1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38625" y="2457450"/>
            <a:ext cx="1214755" cy="177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◆8月 更名为浙江金缘光电有限公司</a:t>
            </a: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◆9月，创建奉化市教授工作室</a:t>
            </a: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◆12月, 荣获CSA“十年贡献奖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+mn-lt"/>
              </a:rPr>
              <a:t>”</a:t>
            </a:r>
          </a:p>
        </p:txBody>
      </p:sp>
      <p:pic>
        <p:nvPicPr>
          <p:cNvPr id="21511" name="图片 1" descr="timg (2)"/>
          <p:cNvPicPr>
            <a:picLocks noChangeAspect="1"/>
          </p:cNvPicPr>
          <p:nvPr/>
        </p:nvPicPr>
        <p:blipFill>
          <a:blip r:embed="rId7" cstate="print"/>
          <a:srcRect t="1775"/>
          <a:stretch>
            <a:fillRect/>
          </a:stretch>
        </p:blipFill>
        <p:spPr bwMode="auto">
          <a:xfrm>
            <a:off x="8027988" y="3955733"/>
            <a:ext cx="7286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" name="直接连接符 132"/>
          <p:cNvCxnSpPr/>
          <p:nvPr/>
        </p:nvCxnSpPr>
        <p:spPr>
          <a:xfrm flipH="1">
            <a:off x="2527300" y="1995488"/>
            <a:ext cx="33338" cy="23304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椭圆 137"/>
          <p:cNvSpPr/>
          <p:nvPr/>
        </p:nvSpPr>
        <p:spPr bwMode="auto">
          <a:xfrm>
            <a:off x="2459038" y="4308475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1514" name="TextBox 146"/>
          <p:cNvSpPr txBox="1">
            <a:spLocks noChangeArrowheads="1"/>
          </p:cNvSpPr>
          <p:nvPr/>
        </p:nvSpPr>
        <p:spPr bwMode="auto">
          <a:xfrm>
            <a:off x="2603500" y="2168525"/>
            <a:ext cx="1193800" cy="347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2013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603500" y="2527300"/>
            <a:ext cx="1193800" cy="1541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◆3月，荣获“中国宁波照明优质制造商”称号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◆11月，公司自主研发的LED路灯荣获CSA“光耀2013年度优质产品”称号</a:t>
            </a:r>
          </a:p>
        </p:txBody>
      </p:sp>
      <p:grpSp>
        <p:nvGrpSpPr>
          <p:cNvPr id="21516" name="组合 160"/>
          <p:cNvGrpSpPr>
            <a:grpSpLocks noChangeAspect="1"/>
          </p:cNvGrpSpPr>
          <p:nvPr/>
        </p:nvGrpSpPr>
        <p:grpSpPr bwMode="auto">
          <a:xfrm>
            <a:off x="2058988" y="877888"/>
            <a:ext cx="968375" cy="1166812"/>
            <a:chOff x="1230317" y="1347616"/>
            <a:chExt cx="948873" cy="1143356"/>
          </a:xfrm>
        </p:grpSpPr>
        <p:sp>
          <p:nvSpPr>
            <p:cNvPr id="162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63" name="MH_Other_9"/>
            <p:cNvSpPr/>
            <p:nvPr>
              <p:custDataLst>
                <p:tags r:id="rId4"/>
              </p:custDataLst>
            </p:nvPr>
          </p:nvSpPr>
          <p:spPr>
            <a:xfrm>
              <a:off x="1350092" y="1445617"/>
              <a:ext cx="738877" cy="7389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2013</a:t>
              </a:r>
              <a:endParaRPr lang="zh-CN" altLang="en-US" sz="2200" dirty="0">
                <a:latin typeface="Impact" panose="020B0806030902050204" pitchFamily="34" charset="0"/>
              </a:endParaRPr>
            </a:p>
          </p:txBody>
        </p:sp>
      </p:grpSp>
      <p:cxnSp>
        <p:nvCxnSpPr>
          <p:cNvPr id="131" name="直接连接符 130"/>
          <p:cNvCxnSpPr/>
          <p:nvPr/>
        </p:nvCxnSpPr>
        <p:spPr>
          <a:xfrm flipH="1">
            <a:off x="984250" y="2355850"/>
            <a:ext cx="4763" cy="19700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椭圆 136"/>
          <p:cNvSpPr/>
          <p:nvPr/>
        </p:nvSpPr>
        <p:spPr bwMode="auto">
          <a:xfrm>
            <a:off x="930275" y="430847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21519" name="组合 151"/>
          <p:cNvGrpSpPr>
            <a:grpSpLocks noChangeAspect="1"/>
          </p:cNvGrpSpPr>
          <p:nvPr/>
        </p:nvGrpSpPr>
        <p:grpSpPr bwMode="auto">
          <a:xfrm>
            <a:off x="368300" y="779463"/>
            <a:ext cx="1233488" cy="1485900"/>
            <a:chOff x="1230317" y="1347616"/>
            <a:chExt cx="948873" cy="1143356"/>
          </a:xfrm>
        </p:grpSpPr>
        <p:sp>
          <p:nvSpPr>
            <p:cNvPr id="153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54" name="MH_Other_9"/>
            <p:cNvSpPr/>
            <p:nvPr>
              <p:custDataLst>
                <p:tags r:id="rId3"/>
              </p:custDataLst>
            </p:nvPr>
          </p:nvSpPr>
          <p:spPr>
            <a:xfrm>
              <a:off x="1334119" y="1445339"/>
              <a:ext cx="741268" cy="7414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latin typeface="Impact" panose="020B0806030902050204" pitchFamily="34" charset="0"/>
                </a:rPr>
                <a:t>2012</a:t>
              </a:r>
              <a:endParaRPr lang="zh-CN" altLang="en-US" sz="2600" dirty="0">
                <a:latin typeface="Impact" panose="020B0806030902050204" pitchFamily="34" charset="0"/>
              </a:endParaRPr>
            </a:p>
          </p:txBody>
        </p:sp>
      </p:grpSp>
      <p:sp>
        <p:nvSpPr>
          <p:cNvPr id="21520" name="TextBox 144"/>
          <p:cNvSpPr txBox="1">
            <a:spLocks noChangeArrowheads="1"/>
          </p:cNvSpPr>
          <p:nvPr/>
        </p:nvSpPr>
        <p:spPr bwMode="auto">
          <a:xfrm>
            <a:off x="1038225" y="2151063"/>
            <a:ext cx="1247775" cy="347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2012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38225" y="2453005"/>
            <a:ext cx="1247775" cy="22218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◆9月，荣获“国家高新技术企业”称号</a:t>
            </a: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◆9月，荣获“宁波市企业工程技术中心”称号</a:t>
            </a:r>
          </a:p>
          <a:p>
            <a:pPr>
              <a:lnSpc>
                <a:spcPct val="10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200" y="1692275"/>
            <a:ext cx="22225" cy="2600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 bwMode="auto">
          <a:xfrm>
            <a:off x="5741988" y="4292600"/>
            <a:ext cx="144462" cy="14287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21524" name="组合 5"/>
          <p:cNvGrpSpPr>
            <a:grpSpLocks noChangeAspect="1"/>
          </p:cNvGrpSpPr>
          <p:nvPr/>
        </p:nvGrpSpPr>
        <p:grpSpPr bwMode="auto">
          <a:xfrm>
            <a:off x="5311775" y="963613"/>
            <a:ext cx="968375" cy="1166812"/>
            <a:chOff x="1230317" y="1347616"/>
            <a:chExt cx="948873" cy="1143356"/>
          </a:xfrm>
        </p:grpSpPr>
        <p:sp>
          <p:nvSpPr>
            <p:cNvPr id="7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8" name="MH_Other_9"/>
            <p:cNvSpPr/>
            <p:nvPr>
              <p:custDataLst>
                <p:tags r:id="rId2"/>
              </p:custDataLst>
            </p:nvPr>
          </p:nvSpPr>
          <p:spPr>
            <a:xfrm>
              <a:off x="1309649" y="1430062"/>
              <a:ext cx="788653" cy="78868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2015</a:t>
              </a:r>
              <a:endParaRPr lang="zh-CN" altLang="en-US" sz="2200" dirty="0">
                <a:latin typeface="Impact" panose="020B0806030902050204" pitchFamily="34" charset="0"/>
              </a:endParaRPr>
            </a:p>
          </p:txBody>
        </p:sp>
      </p:grpSp>
      <p:sp>
        <p:nvSpPr>
          <p:cNvPr id="9" name="TextBox 138"/>
          <p:cNvSpPr txBox="1"/>
          <p:nvPr/>
        </p:nvSpPr>
        <p:spPr>
          <a:xfrm>
            <a:off x="5815013" y="2093913"/>
            <a:ext cx="1258887" cy="347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2015</a:t>
            </a:r>
            <a:r>
              <a:rPr lang="zh-CN" altLang="en-US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altLang="zh-CN" sz="1400" b="1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139"/>
          <p:cNvSpPr txBox="1"/>
          <p:nvPr/>
        </p:nvSpPr>
        <p:spPr>
          <a:xfrm>
            <a:off x="5868988" y="2441575"/>
            <a:ext cx="1582737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◆1月，公司产品列入《浙江省节能技术（产品）推广导向目录》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◆4月，荣获“工人先锋号”称号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◆4月，公司的相变工矿灯荣获宁波市重点工业新产品三等奖。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◆12月，创建奉化市企业技术创新团队。</a:t>
            </a:r>
          </a:p>
          <a:p>
            <a:pPr>
              <a:lnSpc>
                <a:spcPct val="10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168775" y="1692275"/>
            <a:ext cx="23813" cy="2600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31" name="组合 22"/>
          <p:cNvGrpSpPr>
            <a:grpSpLocks noChangeAspect="1"/>
          </p:cNvGrpSpPr>
          <p:nvPr/>
        </p:nvGrpSpPr>
        <p:grpSpPr bwMode="auto">
          <a:xfrm>
            <a:off x="3689350" y="1036638"/>
            <a:ext cx="969963" cy="1166812"/>
            <a:chOff x="1230317" y="1347616"/>
            <a:chExt cx="948873" cy="1143356"/>
          </a:xfrm>
        </p:grpSpPr>
        <p:sp>
          <p:nvSpPr>
            <p:cNvPr id="24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25" name="MH_Other_9"/>
            <p:cNvSpPr/>
            <p:nvPr>
              <p:custDataLst>
                <p:tags r:id="rId1"/>
              </p:custDataLst>
            </p:nvPr>
          </p:nvSpPr>
          <p:spPr>
            <a:xfrm>
              <a:off x="1309520" y="1430062"/>
              <a:ext cx="788915" cy="78868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200" dirty="0">
                  <a:latin typeface="Impact" panose="020B0806030902050204" pitchFamily="34" charset="0"/>
                </a:rPr>
                <a:t>2014</a:t>
              </a:r>
              <a:endParaRPr lang="zh-CN" altLang="en-US" sz="2200" dirty="0"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/>
              <a:t>发展历程</a:t>
            </a:r>
            <a:endParaRPr sz="2000" b="1"/>
          </a:p>
        </p:txBody>
      </p:sp>
      <p:cxnSp>
        <p:nvCxnSpPr>
          <p:cNvPr id="128" name="直接连接符 127"/>
          <p:cNvCxnSpPr/>
          <p:nvPr/>
        </p:nvCxnSpPr>
        <p:spPr>
          <a:xfrm>
            <a:off x="323850" y="4676775"/>
            <a:ext cx="835183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endCxn id="135" idx="0"/>
          </p:cNvCxnSpPr>
          <p:nvPr/>
        </p:nvCxnSpPr>
        <p:spPr>
          <a:xfrm>
            <a:off x="3725863" y="1708150"/>
            <a:ext cx="23812" cy="2600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椭圆 134"/>
          <p:cNvSpPr/>
          <p:nvPr/>
        </p:nvSpPr>
        <p:spPr bwMode="auto">
          <a:xfrm>
            <a:off x="3678238" y="4308475"/>
            <a:ext cx="142875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23558" name="组合 148"/>
          <p:cNvGrpSpPr>
            <a:grpSpLocks noChangeAspect="1"/>
          </p:cNvGrpSpPr>
          <p:nvPr/>
        </p:nvGrpSpPr>
        <p:grpSpPr bwMode="auto">
          <a:xfrm>
            <a:off x="1691640" y="437833"/>
            <a:ext cx="1233488" cy="1485900"/>
            <a:chOff x="1230317" y="1347616"/>
            <a:chExt cx="948873" cy="1143356"/>
          </a:xfrm>
        </p:grpSpPr>
        <p:sp>
          <p:nvSpPr>
            <p:cNvPr id="150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51" name="MH_Other_9"/>
            <p:cNvSpPr/>
            <p:nvPr>
              <p:custDataLst>
                <p:tags r:id="rId4"/>
              </p:custDataLst>
            </p:nvPr>
          </p:nvSpPr>
          <p:spPr>
            <a:xfrm>
              <a:off x="1317023" y="1428237"/>
              <a:ext cx="775462" cy="77445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dirty="0">
                  <a:latin typeface="Impact" panose="020B0806030902050204" pitchFamily="34" charset="0"/>
                </a:rPr>
                <a:t>20</a:t>
              </a:r>
              <a:r>
                <a:rPr lang="en-US" sz="2800" dirty="0">
                  <a:latin typeface="Impact" panose="020B0806030902050204" pitchFamily="34" charset="0"/>
                </a:rPr>
                <a:t>17</a:t>
              </a:r>
            </a:p>
          </p:txBody>
        </p:sp>
      </p:grpSp>
      <p:pic>
        <p:nvPicPr>
          <p:cNvPr id="23559" name="图片 1" descr="timg (2)"/>
          <p:cNvPicPr>
            <a:picLocks noChangeAspect="1"/>
          </p:cNvPicPr>
          <p:nvPr/>
        </p:nvPicPr>
        <p:blipFill>
          <a:blip r:embed="rId7" cstate="print"/>
          <a:srcRect t="1775"/>
          <a:stretch>
            <a:fillRect/>
          </a:stretch>
        </p:blipFill>
        <p:spPr bwMode="auto">
          <a:xfrm>
            <a:off x="8059738" y="3903663"/>
            <a:ext cx="7286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" name="直接连接符 132"/>
          <p:cNvCxnSpPr/>
          <p:nvPr/>
        </p:nvCxnSpPr>
        <p:spPr>
          <a:xfrm flipH="1">
            <a:off x="2311400" y="1995488"/>
            <a:ext cx="34925" cy="23304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椭圆 137"/>
          <p:cNvSpPr/>
          <p:nvPr/>
        </p:nvSpPr>
        <p:spPr bwMode="auto">
          <a:xfrm>
            <a:off x="2243138" y="4308475"/>
            <a:ext cx="144462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131" name="直接连接符 130"/>
          <p:cNvCxnSpPr/>
          <p:nvPr/>
        </p:nvCxnSpPr>
        <p:spPr>
          <a:xfrm flipH="1">
            <a:off x="984250" y="2355850"/>
            <a:ext cx="4763" cy="19700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椭圆 136"/>
          <p:cNvSpPr/>
          <p:nvPr/>
        </p:nvSpPr>
        <p:spPr bwMode="auto">
          <a:xfrm>
            <a:off x="930275" y="430847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23564" name="组合 151"/>
          <p:cNvGrpSpPr>
            <a:grpSpLocks noChangeAspect="1"/>
          </p:cNvGrpSpPr>
          <p:nvPr/>
        </p:nvGrpSpPr>
        <p:grpSpPr bwMode="auto">
          <a:xfrm>
            <a:off x="368300" y="779463"/>
            <a:ext cx="1233488" cy="1485900"/>
            <a:chOff x="1230317" y="1347616"/>
            <a:chExt cx="948873" cy="1143356"/>
          </a:xfrm>
        </p:grpSpPr>
        <p:sp>
          <p:nvSpPr>
            <p:cNvPr id="153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54" name="MH_Other_9"/>
            <p:cNvSpPr/>
            <p:nvPr>
              <p:custDataLst>
                <p:tags r:id="rId3"/>
              </p:custDataLst>
            </p:nvPr>
          </p:nvSpPr>
          <p:spPr>
            <a:xfrm>
              <a:off x="1334119" y="1445339"/>
              <a:ext cx="741268" cy="7414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latin typeface="Impact" panose="020B0806030902050204" pitchFamily="34" charset="0"/>
                </a:rPr>
                <a:t>2016</a:t>
              </a:r>
              <a:endParaRPr lang="zh-CN" altLang="en-US" sz="2600" dirty="0">
                <a:latin typeface="Impact" panose="020B0806030902050204" pitchFamily="34" charset="0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5586413" y="1924050"/>
            <a:ext cx="22225" cy="23685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 bwMode="auto">
          <a:xfrm>
            <a:off x="5526088" y="4292600"/>
            <a:ext cx="144462" cy="14287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994525" y="1674813"/>
            <a:ext cx="22225" cy="2600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 bwMode="auto">
          <a:xfrm>
            <a:off x="6945313" y="4275138"/>
            <a:ext cx="144462" cy="14446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TextBox 139"/>
          <p:cNvSpPr txBox="1"/>
          <p:nvPr/>
        </p:nvSpPr>
        <p:spPr>
          <a:xfrm>
            <a:off x="1060450" y="2700338"/>
            <a:ext cx="1182688" cy="673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+mn-lt"/>
            </a:endParaRPr>
          </a:p>
          <a:p>
            <a:pPr>
              <a:lnSpc>
                <a:spcPct val="10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+mn-lt"/>
            </a:endParaRPr>
          </a:p>
        </p:txBody>
      </p:sp>
      <p:sp>
        <p:nvSpPr>
          <p:cNvPr id="20" name="TextBox 138"/>
          <p:cNvSpPr txBox="1"/>
          <p:nvPr/>
        </p:nvSpPr>
        <p:spPr>
          <a:xfrm>
            <a:off x="1074738" y="2354263"/>
            <a:ext cx="793750" cy="349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2016</a:t>
            </a:r>
            <a:r>
              <a:rPr lang="zh-CN" altLang="en-US" sz="1400" b="1" kern="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altLang="zh-CN" sz="1400" b="1" kern="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145"/>
          <p:cNvSpPr txBox="1"/>
          <p:nvPr/>
        </p:nvSpPr>
        <p:spPr>
          <a:xfrm>
            <a:off x="951230" y="2630170"/>
            <a:ext cx="1401445" cy="1805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◆7月，获批“城市及道路照明工程专业承包三级”资质</a:t>
            </a:r>
          </a:p>
          <a:p>
            <a:pPr algn="l">
              <a:lnSpc>
                <a:spcPct val="15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◆11月，获批“安全生产许可证”证书</a:t>
            </a:r>
          </a:p>
        </p:txBody>
      </p:sp>
      <p:sp>
        <p:nvSpPr>
          <p:cNvPr id="24" name="TextBox 141"/>
          <p:cNvSpPr txBox="1"/>
          <p:nvPr/>
        </p:nvSpPr>
        <p:spPr>
          <a:xfrm>
            <a:off x="2352675" y="2283460"/>
            <a:ext cx="1473200" cy="22028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lumMod val="50000"/>
                  </a:prstClr>
                </a:solidFill>
                <a:latin typeface="Arial" panose="020B0604020202020204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◆3月，“金缘”品牌荣获“消费者喜爱品牌”称号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◆8月，获得“安全生产标准化三级企业”证书</a:t>
            </a: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>
              <a:lnSpc>
                <a:spcPct val="100000"/>
              </a:lnSpc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◆9月，被宁波市总工会评为“模范职工之家”称号</a:t>
            </a:r>
          </a:p>
          <a:p>
            <a:pPr>
              <a:lnSpc>
                <a:spcPct val="100000"/>
              </a:lnSpc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</p:txBody>
      </p:sp>
      <p:sp>
        <p:nvSpPr>
          <p:cNvPr id="23575" name="TextBox 140"/>
          <p:cNvSpPr txBox="1">
            <a:spLocks noChangeArrowheads="1"/>
          </p:cNvSpPr>
          <p:nvPr/>
        </p:nvSpPr>
        <p:spPr bwMode="auto">
          <a:xfrm>
            <a:off x="2536825" y="1916113"/>
            <a:ext cx="1189038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2017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25610" name="组合 151"/>
          <p:cNvGrpSpPr>
            <a:grpSpLocks noChangeAspect="1"/>
          </p:cNvGrpSpPr>
          <p:nvPr/>
        </p:nvGrpSpPr>
        <p:grpSpPr bwMode="auto">
          <a:xfrm>
            <a:off x="3121660" y="173038"/>
            <a:ext cx="1233488" cy="1485900"/>
            <a:chOff x="1230317" y="1347616"/>
            <a:chExt cx="948873" cy="1143356"/>
          </a:xfrm>
        </p:grpSpPr>
        <p:sp>
          <p:nvSpPr>
            <p:cNvPr id="2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" name="MH_Other_9"/>
            <p:cNvSpPr/>
            <p:nvPr>
              <p:custDataLst>
                <p:tags r:id="rId2"/>
              </p:custDataLst>
            </p:nvPr>
          </p:nvSpPr>
          <p:spPr>
            <a:xfrm>
              <a:off x="1334119" y="1445339"/>
              <a:ext cx="741268" cy="7414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latin typeface="Impact" panose="020B0806030902050204" pitchFamily="34" charset="0"/>
                </a:rPr>
                <a:t>2018</a:t>
              </a:r>
              <a:endParaRPr lang="zh-CN" altLang="en-US" sz="2600" dirty="0">
                <a:latin typeface="Impact" panose="020B0806030902050204" pitchFamily="34" charset="0"/>
              </a:endParaRPr>
            </a:p>
          </p:txBody>
        </p:sp>
      </p:grpSp>
      <p:sp>
        <p:nvSpPr>
          <p:cNvPr id="25607" name="TextBox 146"/>
          <p:cNvSpPr txBox="1">
            <a:spLocks noChangeArrowheads="1"/>
          </p:cNvSpPr>
          <p:nvPr/>
        </p:nvSpPr>
        <p:spPr bwMode="auto">
          <a:xfrm>
            <a:off x="4139883" y="1934210"/>
            <a:ext cx="1193800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2018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80155" y="2355533"/>
            <a:ext cx="1671638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◆3月，“金缘”品牌荣获“最具创新品牌”称号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 smtClean="0"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</p:txBody>
      </p:sp>
      <p:sp>
        <p:nvSpPr>
          <p:cNvPr id="7" name="文本框 23"/>
          <p:cNvSpPr txBox="1"/>
          <p:nvPr/>
        </p:nvSpPr>
        <p:spPr>
          <a:xfrm>
            <a:off x="3801432" y="2787644"/>
            <a:ext cx="1671638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◆10月，公司“发明专利—一种具有指纹识别记忆功能的照明灯具”和“外观设计专利——灯笼型路灯”获;第十四届宁波市发明创新大赛优秀奖；</a:t>
            </a:r>
            <a:r>
              <a:rPr lang="zh-CN" altLang="en-US" sz="1000" dirty="0">
                <a:sym typeface="+mn-lt"/>
              </a:rPr>
              <a:t> </a:t>
            </a:r>
          </a:p>
          <a:p>
            <a:endParaRPr lang="en-US" altLang="zh-CN" sz="1000" dirty="0" smtClean="0">
              <a:solidFill>
                <a:srgbClr val="595959"/>
              </a:solidFill>
              <a:sym typeface="+mn-ea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  <a:p>
            <a:endParaRPr lang="zh-CN" altLang="en-US" sz="1000" dirty="0">
              <a:sym typeface="+mn-lt"/>
            </a:endParaRPr>
          </a:p>
        </p:txBody>
      </p:sp>
      <p:grpSp>
        <p:nvGrpSpPr>
          <p:cNvPr id="8" name="组合 151"/>
          <p:cNvGrpSpPr>
            <a:grpSpLocks noChangeAspect="1"/>
          </p:cNvGrpSpPr>
          <p:nvPr/>
        </p:nvGrpSpPr>
        <p:grpSpPr bwMode="auto">
          <a:xfrm>
            <a:off x="4970145" y="333693"/>
            <a:ext cx="1233488" cy="1485900"/>
            <a:chOff x="1230317" y="1347616"/>
            <a:chExt cx="948873" cy="1143356"/>
          </a:xfrm>
        </p:grpSpPr>
        <p:sp>
          <p:nvSpPr>
            <p:cNvPr id="9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0" name="MH_Other_9"/>
            <p:cNvSpPr/>
            <p:nvPr>
              <p:custDataLst>
                <p:tags r:id="rId1"/>
              </p:custDataLst>
            </p:nvPr>
          </p:nvSpPr>
          <p:spPr>
            <a:xfrm>
              <a:off x="1334119" y="1445339"/>
              <a:ext cx="741268" cy="7414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latin typeface="Impact" panose="020B0806030902050204" pitchFamily="34" charset="0"/>
                </a:rPr>
                <a:t>2019</a:t>
              </a:r>
              <a:endParaRPr lang="zh-CN" altLang="en-US" sz="2600" dirty="0">
                <a:latin typeface="Impact" panose="020B0806030902050204" pitchFamily="34" charset="0"/>
              </a:endParaRPr>
            </a:p>
          </p:txBody>
        </p:sp>
      </p:grpSp>
      <p:sp>
        <p:nvSpPr>
          <p:cNvPr id="25611" name="TextBox 144"/>
          <p:cNvSpPr txBox="1">
            <a:spLocks noChangeArrowheads="1"/>
          </p:cNvSpPr>
          <p:nvPr/>
        </p:nvSpPr>
        <p:spPr bwMode="auto">
          <a:xfrm>
            <a:off x="5938520" y="1955483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2019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" name="文本框 23"/>
          <p:cNvSpPr txBox="1"/>
          <p:nvPr/>
        </p:nvSpPr>
        <p:spPr>
          <a:xfrm>
            <a:off x="5648325" y="2441575"/>
            <a:ext cx="124333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◆3月，金缘党支部获“宁波市五星级基层党组织”称号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◆4月，公司工会获“宁波市五星级基层工会”称号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87870" y="2393005"/>
            <a:ext cx="1671638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◆9月，工业重大科技专项“七基色柔性光谱智能调光LED灯具“项目立项。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27875" y="3147073"/>
            <a:ext cx="1671638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◆9月，公司LED路灯通过“中国节能产品认证”，进入国家发改委节能产品政府采购清单。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</p:txBody>
      </p:sp>
      <p:sp>
        <p:nvSpPr>
          <p:cNvPr id="16" name="TextBox 144"/>
          <p:cNvSpPr txBox="1">
            <a:spLocks noChangeArrowheads="1"/>
          </p:cNvSpPr>
          <p:nvPr/>
        </p:nvSpPr>
        <p:spPr bwMode="auto">
          <a:xfrm>
            <a:off x="7515225" y="1980248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2019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pPr defTabSz="1022985" fontAlgn="auto">
              <a:spcAft>
                <a:spcPts val="0"/>
              </a:spcAft>
              <a:defRPr/>
            </a:pPr>
            <a:r>
              <a:rPr sz="2000" b="1" smtClean="0"/>
              <a:t>发展历程</a:t>
            </a:r>
            <a:endParaRPr sz="2000" b="1"/>
          </a:p>
        </p:txBody>
      </p:sp>
      <p:cxnSp>
        <p:nvCxnSpPr>
          <p:cNvPr id="128" name="直接连接符 127"/>
          <p:cNvCxnSpPr/>
          <p:nvPr/>
        </p:nvCxnSpPr>
        <p:spPr>
          <a:xfrm>
            <a:off x="323850" y="4676775"/>
            <a:ext cx="8351838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图片 1" descr="timg (2)"/>
          <p:cNvPicPr>
            <a:picLocks noChangeAspect="1"/>
          </p:cNvPicPr>
          <p:nvPr/>
        </p:nvPicPr>
        <p:blipFill>
          <a:blip r:embed="rId7" cstate="print"/>
          <a:srcRect t="1775"/>
          <a:stretch>
            <a:fillRect/>
          </a:stretch>
        </p:blipFill>
        <p:spPr bwMode="auto">
          <a:xfrm>
            <a:off x="8059738" y="3903663"/>
            <a:ext cx="7286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1" name="直接连接符 130"/>
          <p:cNvCxnSpPr/>
          <p:nvPr/>
        </p:nvCxnSpPr>
        <p:spPr>
          <a:xfrm flipH="1">
            <a:off x="984250" y="2355850"/>
            <a:ext cx="4763" cy="19700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椭圆 136"/>
          <p:cNvSpPr/>
          <p:nvPr/>
        </p:nvSpPr>
        <p:spPr bwMode="auto">
          <a:xfrm>
            <a:off x="930275" y="430847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75055" y="2500313"/>
            <a:ext cx="1671638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910205" y="1693545"/>
            <a:ext cx="6350" cy="253428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95930" y="1838008"/>
            <a:ext cx="1671638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851150" y="429196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TextBox 144"/>
          <p:cNvSpPr txBox="1">
            <a:spLocks noChangeArrowheads="1"/>
          </p:cNvSpPr>
          <p:nvPr/>
        </p:nvSpPr>
        <p:spPr bwMode="auto">
          <a:xfrm>
            <a:off x="1187450" y="2236788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2020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4580" y="2571433"/>
            <a:ext cx="1671638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◆1月，公司成功申报2021年度宁波市优质产品推荐目录（第一批）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◆3月，公司自主研发生产的LED路灯灯具效能突破200lm/W以上。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772025" y="370141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435610" y="987425"/>
            <a:ext cx="1102360" cy="1285875"/>
          </a:xfrm>
          <a:custGeom>
            <a:avLst/>
            <a:gdLst/>
            <a:ahLst/>
            <a:cxnLst/>
            <a:rect l="l" t="t" r="r" b="b"/>
            <a:pathLst>
              <a:path w="1845204" h="2223400">
                <a:moveTo>
                  <a:pt x="922602" y="0"/>
                </a:moveTo>
                <a:cubicBezTo>
                  <a:pt x="1432141" y="0"/>
                  <a:pt x="1845204" y="413063"/>
                  <a:pt x="1845204" y="922602"/>
                </a:cubicBezTo>
                <a:cubicBezTo>
                  <a:pt x="1845204" y="1147299"/>
                  <a:pt x="1764878" y="1353235"/>
                  <a:pt x="1628134" y="1510557"/>
                </a:cubicBezTo>
                <a:lnTo>
                  <a:pt x="1635445" y="1510557"/>
                </a:lnTo>
                <a:lnTo>
                  <a:pt x="1593653" y="1552349"/>
                </a:lnTo>
                <a:cubicBezTo>
                  <a:pt x="1581994" y="1568184"/>
                  <a:pt x="1568184" y="1581994"/>
                  <a:pt x="1552350" y="1593652"/>
                </a:cubicBezTo>
                <a:lnTo>
                  <a:pt x="922602" y="2223400"/>
                </a:lnTo>
                <a:lnTo>
                  <a:pt x="292852" y="1593650"/>
                </a:lnTo>
                <a:cubicBezTo>
                  <a:pt x="277019" y="1581993"/>
                  <a:pt x="263211" y="1568185"/>
                  <a:pt x="251554" y="1552352"/>
                </a:cubicBezTo>
                <a:lnTo>
                  <a:pt x="209759" y="1510557"/>
                </a:lnTo>
                <a:lnTo>
                  <a:pt x="217070" y="1510557"/>
                </a:lnTo>
                <a:cubicBezTo>
                  <a:pt x="80326" y="1353235"/>
                  <a:pt x="0" y="1147299"/>
                  <a:pt x="0" y="922602"/>
                </a:cubicBezTo>
                <a:cubicBezTo>
                  <a:pt x="0" y="413063"/>
                  <a:pt x="413063" y="0"/>
                  <a:pt x="922602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222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9" name="MH_Other_9"/>
          <p:cNvSpPr/>
          <p:nvPr>
            <p:custDataLst>
              <p:tags r:id="rId2"/>
            </p:custDataLst>
          </p:nvPr>
        </p:nvSpPr>
        <p:spPr>
          <a:xfrm>
            <a:off x="514985" y="1108075"/>
            <a:ext cx="902335" cy="88265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dirty="0">
                <a:latin typeface="Impact" panose="020B0806030902050204" pitchFamily="34" charset="0"/>
              </a:rPr>
              <a:t>2020</a:t>
            </a:r>
            <a:endParaRPr lang="zh-CN" altLang="en-US" sz="2600" dirty="0">
              <a:latin typeface="Impact" panose="020B0806030902050204" pitchFamily="34" charset="0"/>
            </a:endParaRPr>
          </a:p>
        </p:txBody>
      </p:sp>
      <p:grpSp>
        <p:nvGrpSpPr>
          <p:cNvPr id="14" name="组合 151"/>
          <p:cNvGrpSpPr>
            <a:grpSpLocks noChangeAspect="1"/>
          </p:cNvGrpSpPr>
          <p:nvPr/>
        </p:nvGrpSpPr>
        <p:grpSpPr bwMode="auto">
          <a:xfrm>
            <a:off x="2296160" y="143193"/>
            <a:ext cx="1233488" cy="1485900"/>
            <a:chOff x="1230317" y="1347616"/>
            <a:chExt cx="948873" cy="1143356"/>
          </a:xfrm>
        </p:grpSpPr>
        <p:sp>
          <p:nvSpPr>
            <p:cNvPr id="17" name="椭圆 11"/>
            <p:cNvSpPr/>
            <p:nvPr/>
          </p:nvSpPr>
          <p:spPr>
            <a:xfrm>
              <a:off x="1230317" y="1347616"/>
              <a:ext cx="948873" cy="1143356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20" name="MH_Other_9"/>
            <p:cNvSpPr/>
            <p:nvPr>
              <p:custDataLst>
                <p:tags r:id="rId4"/>
              </p:custDataLst>
            </p:nvPr>
          </p:nvSpPr>
          <p:spPr>
            <a:xfrm>
              <a:off x="1334119" y="1445339"/>
              <a:ext cx="741268" cy="74147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latin typeface="Impact" panose="020B0806030902050204" pitchFamily="34" charset="0"/>
                </a:rPr>
                <a:t>2021</a:t>
              </a:r>
              <a:endParaRPr lang="zh-CN" altLang="en-US" sz="2600" dirty="0">
                <a:latin typeface="Impact" panose="020B0806030902050204" pitchFamily="34" charset="0"/>
              </a:endParaRPr>
            </a:p>
          </p:txBody>
        </p:sp>
      </p:grpSp>
      <p:sp>
        <p:nvSpPr>
          <p:cNvPr id="21" name="TextBox 144"/>
          <p:cNvSpPr txBox="1">
            <a:spLocks noChangeArrowheads="1"/>
          </p:cNvSpPr>
          <p:nvPr/>
        </p:nvSpPr>
        <p:spPr bwMode="auto">
          <a:xfrm>
            <a:off x="3131820" y="2211388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2021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79750" y="2571433"/>
            <a:ext cx="1671638" cy="1938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◆3月，公司申报“全光谱LED智能调控果蔬育苗工厂的研发及应用示范”宁波市重大科技任务攻关技术需求一项。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4月，被宁波市委组织部评为“五星级基层党组织”;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994910" y="1820545"/>
            <a:ext cx="6350" cy="253428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44"/>
          <p:cNvSpPr txBox="1">
            <a:spLocks noChangeArrowheads="1"/>
          </p:cNvSpPr>
          <p:nvPr/>
        </p:nvSpPr>
        <p:spPr bwMode="auto">
          <a:xfrm>
            <a:off x="5419090" y="1488758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2021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84115" y="1818323"/>
            <a:ext cx="1671638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◆5月，公司泛光事业部获宁波市奉化区总工会“工人先锋号”称号。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◆7月，公司自主研发的高光效LED路灯列入“2021年度第一批宁波市重点自主创新产品推荐目录”。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◆12月，公司顺利通过“国家高新技术企业”复评。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◆12月，公司获得“模范集体”荣誉称号。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◆12月，公司获得城市道路及照明资质壹级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4935855" y="441896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788785" y="1102995"/>
            <a:ext cx="6350" cy="253428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 bwMode="auto">
          <a:xfrm>
            <a:off x="6856730" y="382841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637905" y="799465"/>
            <a:ext cx="6350" cy="253428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 bwMode="auto">
          <a:xfrm>
            <a:off x="8578850" y="3397885"/>
            <a:ext cx="144463" cy="14446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3" name="椭圆 11"/>
          <p:cNvSpPr/>
          <p:nvPr/>
        </p:nvSpPr>
        <p:spPr>
          <a:xfrm>
            <a:off x="4465955" y="368300"/>
            <a:ext cx="1085215" cy="1388110"/>
          </a:xfrm>
          <a:custGeom>
            <a:avLst/>
            <a:gdLst/>
            <a:ahLst/>
            <a:cxnLst/>
            <a:rect l="l" t="t" r="r" b="b"/>
            <a:pathLst>
              <a:path w="1845204" h="2223400">
                <a:moveTo>
                  <a:pt x="922602" y="0"/>
                </a:moveTo>
                <a:cubicBezTo>
                  <a:pt x="1432141" y="0"/>
                  <a:pt x="1845204" y="413063"/>
                  <a:pt x="1845204" y="922602"/>
                </a:cubicBezTo>
                <a:cubicBezTo>
                  <a:pt x="1845204" y="1147299"/>
                  <a:pt x="1764878" y="1353235"/>
                  <a:pt x="1628134" y="1510557"/>
                </a:cubicBezTo>
                <a:lnTo>
                  <a:pt x="1635445" y="1510557"/>
                </a:lnTo>
                <a:lnTo>
                  <a:pt x="1593653" y="1552349"/>
                </a:lnTo>
                <a:cubicBezTo>
                  <a:pt x="1581994" y="1568184"/>
                  <a:pt x="1568184" y="1581994"/>
                  <a:pt x="1552350" y="1593652"/>
                </a:cubicBezTo>
                <a:lnTo>
                  <a:pt x="922602" y="2223400"/>
                </a:lnTo>
                <a:lnTo>
                  <a:pt x="292852" y="1593650"/>
                </a:lnTo>
                <a:cubicBezTo>
                  <a:pt x="277019" y="1581993"/>
                  <a:pt x="263211" y="1568185"/>
                  <a:pt x="251554" y="1552352"/>
                </a:cubicBezTo>
                <a:lnTo>
                  <a:pt x="209759" y="1510557"/>
                </a:lnTo>
                <a:lnTo>
                  <a:pt x="217070" y="1510557"/>
                </a:lnTo>
                <a:cubicBezTo>
                  <a:pt x="80326" y="1353235"/>
                  <a:pt x="0" y="1147299"/>
                  <a:pt x="0" y="922602"/>
                </a:cubicBezTo>
                <a:cubicBezTo>
                  <a:pt x="0" y="413063"/>
                  <a:pt x="413063" y="0"/>
                  <a:pt x="922602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222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4" name="MH_Other_9"/>
          <p:cNvSpPr/>
          <p:nvPr>
            <p:custDataLst>
              <p:tags r:id="rId3"/>
            </p:custDataLst>
          </p:nvPr>
        </p:nvSpPr>
        <p:spPr>
          <a:xfrm>
            <a:off x="4572000" y="436245"/>
            <a:ext cx="847090" cy="90043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dirty="0">
                <a:latin typeface="Impact" panose="020B0806030902050204" pitchFamily="34" charset="0"/>
              </a:rPr>
              <a:t>2022</a:t>
            </a:r>
            <a:endParaRPr lang="zh-CN" altLang="en-US" sz="2600" dirty="0">
              <a:latin typeface="Impact" panose="020B0806030902050204" pitchFamily="34" charset="0"/>
            </a:endParaRPr>
          </a:p>
        </p:txBody>
      </p:sp>
      <p:sp>
        <p:nvSpPr>
          <p:cNvPr id="35" name="TextBox 144"/>
          <p:cNvSpPr txBox="1">
            <a:spLocks noChangeArrowheads="1"/>
          </p:cNvSpPr>
          <p:nvPr/>
        </p:nvSpPr>
        <p:spPr bwMode="auto">
          <a:xfrm>
            <a:off x="7124700" y="1759268"/>
            <a:ext cx="124777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2022</a:t>
            </a:r>
            <a:r>
              <a:rPr lang="zh-CN" altLang="en-US" sz="1400" b="1">
                <a:solidFill>
                  <a:srgbClr val="0070C0"/>
                </a:solidFill>
                <a:ea typeface="微软雅黑" panose="020B0503020204020204" pitchFamily="34" charset="-122"/>
                <a:sym typeface="+mn-lt"/>
              </a:rPr>
              <a:t>年</a:t>
            </a:r>
            <a:endParaRPr lang="en-US" altLang="zh-CN" sz="1400" b="1">
              <a:solidFill>
                <a:srgbClr val="0070C0"/>
              </a:solidFill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802755" y="2108518"/>
            <a:ext cx="1671638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lt"/>
              </a:rPr>
              <a:t>◆4月，公司中标项目“奉化金海隧道、锦屏隧道智慧照明改造工程”顺利通过竣工验收！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+mn-ea"/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latin typeface="+mn-lt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EwMzQ3MTFjY2M1ZjZlOTg1NmFlN2U0YjZlYzI1N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4180108"/>
  <p:tag name="MH_LIBRARY" val="GRAPHIC"/>
  <p:tag name="MH_ORDER" val="Freeform 5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4180108"/>
  <p:tag name="MH_LIBRARY" val="GRAPHIC"/>
  <p:tag name="MH_ORDER" val="Freeform 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4180108"/>
  <p:tag name="MH_LIBRARY" val="GRAPHIC"/>
  <p:tag name="MH_ORDER" val="Freeform 5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4180108"/>
  <p:tag name="MH_LIBRARY" val="GRAPHIC"/>
  <p:tag name="MH_ORDER" val="Freeform 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50.033070866141,&quot;width&quot;:3487.522834645669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5642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5901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5,&quot;width&quot;:435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70703125,&quot;width&quot;:4762.2045898437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74,&quot;width&quot;:401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95,&quot;width&quot;:34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94,&quot;width&quot;:384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95,&quot;width&quot;:3483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168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5717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60218232539"/>
  <p:tag name="MH_LIBRARY" val="GRAPHIC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60218232539"/>
  <p:tag name="MH_LIBRARY" val="GRAPHIC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60218232539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2753;#20177;"/>
</p:tagLst>
</file>

<file path=ppt/theme/theme1.xml><?xml version="1.0" encoding="utf-8"?>
<a:theme xmlns:a="http://schemas.openxmlformats.org/drawingml/2006/main" name="1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65B0"/>
      </a:accent1>
      <a:accent2>
        <a:srgbClr val="00B0F0"/>
      </a:accent2>
      <a:accent3>
        <a:srgbClr val="0084B4"/>
      </a:accent3>
      <a:accent4>
        <a:srgbClr val="92D050"/>
      </a:accent4>
      <a:accent5>
        <a:srgbClr val="FFC000"/>
      </a:accent5>
      <a:accent6>
        <a:srgbClr val="FF0000"/>
      </a:accent6>
      <a:hlink>
        <a:srgbClr val="0000FF"/>
      </a:hlink>
      <a:folHlink>
        <a:srgbClr val="595959"/>
      </a:folHlink>
    </a:clrScheme>
    <a:fontScheme name="微软雅黑和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2109</Words>
  <Application>WPS 演示</Application>
  <PresentationFormat>全屏显示(16:9)</PresentationFormat>
  <Paragraphs>339</Paragraphs>
  <Slides>52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Arial</vt:lpstr>
      <vt:lpstr>宋体</vt:lpstr>
      <vt:lpstr>微软雅黑</vt:lpstr>
      <vt:lpstr>汉仪雅酷黑简</vt:lpstr>
      <vt:lpstr>Impact</vt:lpstr>
      <vt:lpstr>阿里巴巴普惠体 R</vt:lpstr>
      <vt:lpstr>Roboto Regular</vt:lpstr>
      <vt:lpstr>思源黑体 CN Regular</vt:lpstr>
      <vt:lpstr>Calibri</vt:lpstr>
      <vt:lpstr>Century Gothic</vt:lpstr>
      <vt:lpstr>1_Office 主题​​</vt:lpstr>
      <vt:lpstr>公司简介</vt:lpstr>
      <vt:lpstr>公司简介</vt:lpstr>
      <vt:lpstr>企业文化</vt:lpstr>
      <vt:lpstr>企业理念</vt:lpstr>
      <vt:lpstr>幻灯片 5</vt:lpstr>
      <vt:lpstr>发展历程</vt:lpstr>
      <vt:lpstr>发展历程</vt:lpstr>
      <vt:lpstr>发展历程</vt:lpstr>
      <vt:lpstr>发展历程</vt:lpstr>
      <vt:lpstr>公司团队</vt:lpstr>
      <vt:lpstr>幻灯片 11</vt:lpstr>
      <vt:lpstr>企业资质</vt:lpstr>
      <vt:lpstr>企业资质</vt:lpstr>
      <vt:lpstr>企业资质</vt:lpstr>
      <vt:lpstr>企业资质</vt:lpstr>
      <vt:lpstr>企业资质</vt:lpstr>
      <vt:lpstr>幻灯片 17</vt:lpstr>
      <vt:lpstr>企业荣誉</vt:lpstr>
      <vt:lpstr>企业荣誉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生产场景</vt:lpstr>
      <vt:lpstr>生产场景</vt:lpstr>
      <vt:lpstr>生产场景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联系我们 </vt:lpstr>
      <vt:lpstr>幻灯片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时尚大气公司介绍企业简介产品宣传PPT模板</dc:title>
  <dc:creator>XB</dc:creator>
  <cp:lastModifiedBy>Windows 用户</cp:lastModifiedBy>
  <cp:revision>419</cp:revision>
  <dcterms:created xsi:type="dcterms:W3CDTF">2016-03-10T07:57:00Z</dcterms:created>
  <dcterms:modified xsi:type="dcterms:W3CDTF">2022-08-10T04:36:03Z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KSORubyTemplateID">
    <vt:lpwstr>13</vt:lpwstr>
  </property>
  <property fmtid="{D5CDD505-2E9C-101B-9397-08002B2CF9AE}" pid="4" name="ICV">
    <vt:lpwstr>4971EEBB00BB4DB3A0DE1791EE106E74</vt:lpwstr>
  </property>
</Properties>
</file>