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83" r:id="rId3"/>
    <p:sldId id="286" r:id="rId5"/>
    <p:sldId id="285" r:id="rId6"/>
    <p:sldId id="292" r:id="rId7"/>
    <p:sldId id="353" r:id="rId8"/>
    <p:sldId id="324" r:id="rId9"/>
    <p:sldId id="313" r:id="rId10"/>
    <p:sldId id="316" r:id="rId11"/>
    <p:sldId id="323" r:id="rId12"/>
  </p:sldIdLst>
  <p:sldSz cx="12190095"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C3FF"/>
    <a:srgbClr val="0060A8"/>
    <a:srgbClr val="00C0A9"/>
    <a:srgbClr val="00A1DA"/>
    <a:srgbClr val="FF6600"/>
    <a:srgbClr val="FFFFFF"/>
    <a:srgbClr val="F9FF0D"/>
    <a:srgbClr val="E96565"/>
    <a:srgbClr val="FF9933"/>
    <a:srgbClr val="DDE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53" autoAdjust="0"/>
    <p:restoredTop sz="94322" autoAdjust="0"/>
  </p:normalViewPr>
  <p:slideViewPr>
    <p:cSldViewPr>
      <p:cViewPr varScale="1">
        <p:scale>
          <a:sx n="85" d="100"/>
          <a:sy n="85" d="100"/>
        </p:scale>
        <p:origin x="1315" y="77"/>
      </p:cViewPr>
      <p:guideLst>
        <p:guide orient="horz" pos="2160"/>
        <p:guide pos="3862"/>
      </p:guideLst>
    </p:cSldViewPr>
  </p:slideViewPr>
  <p:notesTextViewPr>
    <p:cViewPr>
      <p:scale>
        <a:sx n="100" d="100"/>
        <a:sy n="100" d="100"/>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gs" Target="tags/tag10.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3" name="页脚占位符 2"/>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openxmlformats.org/officeDocument/2006/relationships/image" Target="../media/image6.jpe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3"/><Relationship Id="rId10" Type="http://schemas.openxmlformats.org/officeDocument/2006/relationships/notesSlide" Target="../notesSlides/notesSlide1.xml"/><Relationship Id="rId1" Type="http://schemas.openxmlformats.org/officeDocument/2006/relationships/audio" Target="../media/media1.mp3"/></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image" Target="../media/image15.jpe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notesSlide" Target="../notesSlides/notesSlide4.xml"/><Relationship Id="rId10"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6.jpeg"/><Relationship Id="rId7" Type="http://schemas.openxmlformats.org/officeDocument/2006/relationships/image" Target="../media/image18.jpe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image" Target="../media/image25.pn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6.jpeg"/><Relationship Id="rId2" Type="http://schemas.microsoft.com/office/2007/relationships/hdphoto" Target="../media/image21.wdp"/><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6.jpeg"/><Relationship Id="rId3" Type="http://schemas.openxmlformats.org/officeDocument/2006/relationships/tags" Target="../tags/tag9.xml"/><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3"/>
          <p:cNvSpPr txBox="1"/>
          <p:nvPr/>
        </p:nvSpPr>
        <p:spPr>
          <a:xfrm>
            <a:off x="486329" y="2814027"/>
            <a:ext cx="6012423" cy="1198880"/>
          </a:xfrm>
          <a:prstGeom prst="rect">
            <a:avLst/>
          </a:prstGeom>
          <a:noFill/>
          <a:effectLst/>
        </p:spPr>
        <p:txBody>
          <a:bodyPr wrap="square" rtlCol="0">
            <a:spAutoFit/>
          </a:bodyPr>
          <a:lstStyle/>
          <a:p>
            <a:r>
              <a:rPr lang="zh-CN" altLang="en-US" sz="36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Introduction of Equipment</a:t>
            </a:r>
            <a:endParaRPr lang="zh-CN" altLang="en-US" sz="36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pic>
        <p:nvPicPr>
          <p:cNvPr id="3" name="Audiomachine - Breath and Lif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5750554" y="-28830584"/>
            <a:ext cx="1080120" cy="1080120"/>
          </a:xfrm>
          <a:prstGeom prst="rect">
            <a:avLst/>
          </a:prstGeom>
        </p:spPr>
      </p:pic>
      <p:sp>
        <p:nvSpPr>
          <p:cNvPr id="23" name="六边形 22"/>
          <p:cNvSpPr/>
          <p:nvPr/>
        </p:nvSpPr>
        <p:spPr>
          <a:xfrm>
            <a:off x="6949919" y="4444132"/>
            <a:ext cx="556707" cy="503421"/>
          </a:xfrm>
          <a:prstGeom prst="hexagon">
            <a:avLst/>
          </a:prstGeom>
          <a:solidFill>
            <a:srgbClr val="19C3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flipV="1">
            <a:off x="643897" y="4077071"/>
            <a:ext cx="5278121" cy="1"/>
          </a:xfrm>
          <a:prstGeom prst="line">
            <a:avLst/>
          </a:prstGeom>
          <a:ln w="38100">
            <a:gradFill>
              <a:gsLst>
                <a:gs pos="0">
                  <a:srgbClr val="0060A8"/>
                </a:gs>
                <a:gs pos="100000">
                  <a:srgbClr val="19C3FF"/>
                </a:gs>
              </a:gsLst>
              <a:lin ang="0" scaled="0"/>
            </a:gra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6383238" y="1336143"/>
            <a:ext cx="1518081" cy="1372777"/>
            <a:chOff x="6383238" y="1336143"/>
            <a:chExt cx="1518081" cy="1372777"/>
          </a:xfrm>
        </p:grpSpPr>
        <p:pic>
          <p:nvPicPr>
            <p:cNvPr id="43" name="图片 42"/>
            <p:cNvPicPr>
              <a:picLocks noChangeAspect="1"/>
            </p:cNvPicPr>
            <p:nvPr/>
          </p:nvPicPr>
          <p:blipFill rotWithShape="1">
            <a:blip r:embed="rId4"/>
            <a:srcRect l="34331" t="1" r="-127" b="-339"/>
            <a:stretch>
              <a:fillRect/>
            </a:stretch>
          </p:blipFill>
          <p:spPr>
            <a:xfrm>
              <a:off x="6383238" y="1336143"/>
              <a:ext cx="1518081" cy="1372777"/>
            </a:xfrm>
            <a:custGeom>
              <a:avLst/>
              <a:gdLst>
                <a:gd name="connsiteX0" fmla="*/ 343194 w 1518081"/>
                <a:gd name="connsiteY0" fmla="*/ 0 h 1372777"/>
                <a:gd name="connsiteX1" fmla="*/ 1174887 w 1518081"/>
                <a:gd name="connsiteY1" fmla="*/ 0 h 1372777"/>
                <a:gd name="connsiteX2" fmla="*/ 1518081 w 1518081"/>
                <a:gd name="connsiteY2" fmla="*/ 686389 h 1372777"/>
                <a:gd name="connsiteX3" fmla="*/ 1174887 w 1518081"/>
                <a:gd name="connsiteY3" fmla="*/ 1372777 h 1372777"/>
                <a:gd name="connsiteX4" fmla="*/ 343194 w 1518081"/>
                <a:gd name="connsiteY4" fmla="*/ 1372777 h 1372777"/>
                <a:gd name="connsiteX5" fmla="*/ 0 w 1518081"/>
                <a:gd name="connsiteY5" fmla="*/ 686389 h 137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081" h="1372777">
                  <a:moveTo>
                    <a:pt x="343194" y="0"/>
                  </a:moveTo>
                  <a:lnTo>
                    <a:pt x="1174887" y="0"/>
                  </a:lnTo>
                  <a:lnTo>
                    <a:pt x="1518081" y="686389"/>
                  </a:lnTo>
                  <a:lnTo>
                    <a:pt x="1174887" y="1372777"/>
                  </a:lnTo>
                  <a:lnTo>
                    <a:pt x="343194" y="1372777"/>
                  </a:lnTo>
                  <a:lnTo>
                    <a:pt x="0" y="686389"/>
                  </a:lnTo>
                  <a:close/>
                </a:path>
              </a:pathLst>
            </a:custGeom>
            <a:effectLst>
              <a:outerShdw blurRad="50800" dist="38100" dir="2700000" algn="tl" rotWithShape="0">
                <a:prstClr val="black">
                  <a:alpha val="40000"/>
                </a:prstClr>
              </a:outerShdw>
            </a:effectLst>
          </p:spPr>
        </p:pic>
        <p:sp>
          <p:nvSpPr>
            <p:cNvPr id="25" name="矩形 24"/>
            <p:cNvSpPr/>
            <p:nvPr/>
          </p:nvSpPr>
          <p:spPr>
            <a:xfrm>
              <a:off x="6961043" y="1408151"/>
              <a:ext cx="754380" cy="368300"/>
            </a:xfrm>
            <a:prstGeom prst="rect">
              <a:avLst/>
            </a:prstGeom>
          </p:spPr>
          <p:txBody>
            <a:bodyPr wrap="none">
              <a:spAutoFit/>
            </a:bodyPr>
            <a:lstStyle/>
            <a:p>
              <a:r>
                <a:rPr lang="en-US" altLang="zh-CN" dirty="0">
                  <a:solidFill>
                    <a:schemeClr val="bg1"/>
                  </a:solidFill>
                  <a:effectLst>
                    <a:outerShdw blurRad="38100" dist="38100" dir="2700000" algn="tl">
                      <a:srgbClr val="000000">
                        <a:alpha val="43137"/>
                      </a:srgbClr>
                    </a:outerShdw>
                  </a:effectLst>
                  <a:latin typeface="方正行楷_GBK" panose="03000509000000000000" pitchFamily="65" charset="-122"/>
                  <a:ea typeface="方正行楷_GBK" panose="03000509000000000000" pitchFamily="65" charset="-122"/>
                </a:rPr>
                <a:t>FOCUS</a:t>
              </a:r>
              <a:endParaRPr lang="en-US" altLang="zh-CN" dirty="0">
                <a:solidFill>
                  <a:schemeClr val="bg1"/>
                </a:solidFill>
                <a:effectLst>
                  <a:outerShdw blurRad="38100" dist="38100" dir="2700000" algn="tl">
                    <a:srgbClr val="000000">
                      <a:alpha val="43137"/>
                    </a:srgbClr>
                  </a:outerShdw>
                </a:effectLst>
                <a:latin typeface="方正行楷_GBK" panose="03000509000000000000" pitchFamily="65" charset="-122"/>
                <a:ea typeface="方正行楷_GBK" panose="03000509000000000000" pitchFamily="65" charset="-122"/>
              </a:endParaRPr>
            </a:p>
          </p:txBody>
        </p:sp>
      </p:grpSp>
      <p:grpSp>
        <p:nvGrpSpPr>
          <p:cNvPr id="60" name="组合 59"/>
          <p:cNvGrpSpPr/>
          <p:nvPr/>
        </p:nvGrpSpPr>
        <p:grpSpPr>
          <a:xfrm>
            <a:off x="9660252" y="1362114"/>
            <a:ext cx="1938847" cy="830117"/>
            <a:chOff x="9660252" y="1362114"/>
            <a:chExt cx="1938847" cy="830117"/>
          </a:xfrm>
        </p:grpSpPr>
        <p:sp>
          <p:nvSpPr>
            <p:cNvPr id="19" name="六边形 18"/>
            <p:cNvSpPr/>
            <p:nvPr/>
          </p:nvSpPr>
          <p:spPr>
            <a:xfrm>
              <a:off x="9660252" y="1362114"/>
              <a:ext cx="917982" cy="830117"/>
            </a:xfrm>
            <a:prstGeom prst="hexagon">
              <a:avLst/>
            </a:prstGeom>
            <a:solidFill>
              <a:srgbClr val="0060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9819194" y="1638234"/>
              <a:ext cx="1779905" cy="306705"/>
            </a:xfrm>
            <a:prstGeom prst="rect">
              <a:avLst/>
            </a:prstGeom>
          </p:spPr>
          <p:txBody>
            <a:bodyPr wrap="none">
              <a:spAutoFit/>
            </a:bodyPr>
            <a:lstStyle/>
            <a:p>
              <a:r>
                <a:rPr lang="en-US" altLang="zh-CN" sz="1400" b="1" spc="600" dirty="0">
                  <a:solidFill>
                    <a:srgbClr val="FF0000"/>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RIHOROUS</a:t>
              </a:r>
              <a:endParaRPr lang="en-US" altLang="zh-CN" sz="1400" b="1" spc="600" dirty="0">
                <a:solidFill>
                  <a:srgbClr val="FF0000"/>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10345573" y="4483031"/>
            <a:ext cx="1668780" cy="1372777"/>
            <a:chOff x="10345573" y="4483031"/>
            <a:chExt cx="1668780" cy="1372777"/>
          </a:xfrm>
        </p:grpSpPr>
        <p:sp>
          <p:nvSpPr>
            <p:cNvPr id="17" name="六边形 16"/>
            <p:cNvSpPr/>
            <p:nvPr/>
          </p:nvSpPr>
          <p:spPr>
            <a:xfrm>
              <a:off x="10409773" y="4483031"/>
              <a:ext cx="1518081" cy="1372777"/>
            </a:xfrm>
            <a:prstGeom prst="hexagon">
              <a:avLst/>
            </a:prstGeom>
            <a:solidFill>
              <a:srgbClr val="0060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345573" y="5011689"/>
              <a:ext cx="1668780" cy="368300"/>
            </a:xfrm>
            <a:prstGeom prst="rect">
              <a:avLst/>
            </a:prstGeom>
          </p:spPr>
          <p:txBody>
            <a:bodyPr wrap="none">
              <a:spAutoFit/>
            </a:bodyPr>
            <a:lstStyle/>
            <a:p>
              <a:r>
                <a:rPr lang="en-US" altLang="zh-CN" b="1" spc="600" dirty="0" smtClean="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SERVICE</a:t>
              </a:r>
              <a:endParaRPr lang="en-US" altLang="zh-CN" b="1" spc="600" dirty="0" smtClean="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8111638" y="5131760"/>
            <a:ext cx="1214120" cy="868146"/>
            <a:chOff x="8111638" y="5131760"/>
            <a:chExt cx="1214120" cy="868146"/>
          </a:xfrm>
        </p:grpSpPr>
        <p:sp>
          <p:nvSpPr>
            <p:cNvPr id="22" name="六边形 21"/>
            <p:cNvSpPr/>
            <p:nvPr/>
          </p:nvSpPr>
          <p:spPr>
            <a:xfrm>
              <a:off x="8180341" y="5131760"/>
              <a:ext cx="960036" cy="868146"/>
            </a:xfrm>
            <a:prstGeom prst="hexagon">
              <a:avLst/>
            </a:prstGeom>
            <a:solidFill>
              <a:srgbClr val="19C3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8111638" y="5412503"/>
              <a:ext cx="1214120" cy="306705"/>
            </a:xfrm>
            <a:prstGeom prst="rect">
              <a:avLst/>
            </a:prstGeom>
          </p:spPr>
          <p:txBody>
            <a:bodyPr wrap="none">
              <a:spAutoFit/>
            </a:bodyPr>
            <a:lstStyle/>
            <a:p>
              <a:r>
                <a:rPr lang="en-US" altLang="zh-CN" sz="1400" b="1" spc="300" dirty="0">
                  <a:solidFill>
                    <a:srgbClr val="00B050"/>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SINCERE</a:t>
              </a:r>
              <a:endParaRPr lang="en-US" altLang="zh-CN" sz="1400" b="1" spc="300" dirty="0">
                <a:solidFill>
                  <a:srgbClr val="00B050"/>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8480737" y="2192230"/>
            <a:ext cx="1518081" cy="1372777"/>
            <a:chOff x="8480737" y="2192230"/>
            <a:chExt cx="1518081" cy="1372777"/>
          </a:xfrm>
        </p:grpSpPr>
        <p:sp>
          <p:nvSpPr>
            <p:cNvPr id="14" name="六边形 13"/>
            <p:cNvSpPr/>
            <p:nvPr/>
          </p:nvSpPr>
          <p:spPr>
            <a:xfrm>
              <a:off x="8480737" y="2192230"/>
              <a:ext cx="1518081" cy="1372777"/>
            </a:xfrm>
            <a:prstGeom prst="hexagon">
              <a:avLst/>
            </a:prstGeom>
            <a:solidFill>
              <a:srgbClr val="19C3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
            <p:cNvSpPr txBox="1"/>
            <p:nvPr/>
          </p:nvSpPr>
          <p:spPr>
            <a:xfrm>
              <a:off x="8687494" y="2703758"/>
              <a:ext cx="1186784" cy="460375"/>
            </a:xfrm>
            <a:prstGeom prst="rect">
              <a:avLst/>
            </a:prstGeom>
            <a:noFill/>
            <a:effectLst/>
          </p:spPr>
          <p:txBody>
            <a:bodyPr wrap="square" rtlCol="0">
              <a:spAutoFit/>
            </a:bodyPr>
            <a:lstStyle/>
            <a:p>
              <a:endParaRPr lang="zh-CN" altLang="en-US" sz="2400" b="1" kern="2200"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9819194" y="2934591"/>
            <a:ext cx="1518081" cy="1372777"/>
            <a:chOff x="9819194" y="2934591"/>
            <a:chExt cx="1518081" cy="1372777"/>
          </a:xfrm>
        </p:grpSpPr>
        <p:pic>
          <p:nvPicPr>
            <p:cNvPr id="33" name="图片 32"/>
            <p:cNvPicPr>
              <a:picLocks noChangeAspect="1"/>
            </p:cNvPicPr>
            <p:nvPr/>
          </p:nvPicPr>
          <p:blipFill rotWithShape="1">
            <a:blip r:embed="rId5"/>
            <a:srcRect l="51159" t="8209" r="-822" b="18468"/>
            <a:stretch>
              <a:fillRect/>
            </a:stretch>
          </p:blipFill>
          <p:spPr>
            <a:xfrm>
              <a:off x="9819194" y="2934591"/>
              <a:ext cx="1518081" cy="1372777"/>
            </a:xfrm>
            <a:custGeom>
              <a:avLst/>
              <a:gdLst>
                <a:gd name="connsiteX0" fmla="*/ 343194 w 1518081"/>
                <a:gd name="connsiteY0" fmla="*/ 0 h 1372777"/>
                <a:gd name="connsiteX1" fmla="*/ 1174887 w 1518081"/>
                <a:gd name="connsiteY1" fmla="*/ 0 h 1372777"/>
                <a:gd name="connsiteX2" fmla="*/ 1518081 w 1518081"/>
                <a:gd name="connsiteY2" fmla="*/ 686389 h 1372777"/>
                <a:gd name="connsiteX3" fmla="*/ 1174887 w 1518081"/>
                <a:gd name="connsiteY3" fmla="*/ 1372777 h 1372777"/>
                <a:gd name="connsiteX4" fmla="*/ 343194 w 1518081"/>
                <a:gd name="connsiteY4" fmla="*/ 1372777 h 1372777"/>
                <a:gd name="connsiteX5" fmla="*/ 0 w 1518081"/>
                <a:gd name="connsiteY5" fmla="*/ 686389 h 137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081" h="1372777">
                  <a:moveTo>
                    <a:pt x="343194" y="0"/>
                  </a:moveTo>
                  <a:lnTo>
                    <a:pt x="1174887" y="0"/>
                  </a:lnTo>
                  <a:lnTo>
                    <a:pt x="1518081" y="686389"/>
                  </a:lnTo>
                  <a:lnTo>
                    <a:pt x="1174887" y="1372777"/>
                  </a:lnTo>
                  <a:lnTo>
                    <a:pt x="343194" y="1372777"/>
                  </a:lnTo>
                  <a:lnTo>
                    <a:pt x="0" y="686389"/>
                  </a:lnTo>
                  <a:close/>
                </a:path>
              </a:pathLst>
            </a:custGeom>
            <a:effectLst>
              <a:outerShdw blurRad="50800" dist="38100" dir="2700000" algn="tl" rotWithShape="0">
                <a:prstClr val="black">
                  <a:alpha val="40000"/>
                </a:prstClr>
              </a:outerShdw>
            </a:effectLst>
          </p:spPr>
        </p:pic>
        <p:sp>
          <p:nvSpPr>
            <p:cNvPr id="44" name="矩形 43"/>
            <p:cNvSpPr/>
            <p:nvPr/>
          </p:nvSpPr>
          <p:spPr>
            <a:xfrm>
              <a:off x="10345419" y="3923764"/>
              <a:ext cx="868680" cy="368300"/>
            </a:xfrm>
            <a:prstGeom prst="rect">
              <a:avLst/>
            </a:prstGeom>
          </p:spPr>
          <p:txBody>
            <a:bodyPr wrap="none">
              <a:spAutoFit/>
            </a:bodyPr>
            <a:lstStyle/>
            <a:p>
              <a:r>
                <a:rPr lang="en-US" altLang="zh-CN" dirty="0" smtClean="0">
                  <a:solidFill>
                    <a:schemeClr val="bg1"/>
                  </a:solidFill>
                  <a:effectLst>
                    <a:outerShdw blurRad="38100" dist="38100" dir="2700000" algn="tl">
                      <a:srgbClr val="000000">
                        <a:alpha val="43137"/>
                      </a:srgbClr>
                    </a:outerShdw>
                  </a:effectLst>
                  <a:latin typeface="方正行楷_GBK" panose="03000509000000000000" pitchFamily="65" charset="-122"/>
                  <a:ea typeface="方正行楷_GBK" panose="03000509000000000000" pitchFamily="65" charset="-122"/>
                </a:rPr>
                <a:t>PURSUE</a:t>
              </a:r>
              <a:endParaRPr lang="en-US" altLang="zh-CN" dirty="0" smtClean="0">
                <a:solidFill>
                  <a:schemeClr val="bg1"/>
                </a:solidFill>
                <a:effectLst>
                  <a:outerShdw blurRad="38100" dist="38100" dir="2700000" algn="tl">
                    <a:srgbClr val="000000">
                      <a:alpha val="43137"/>
                    </a:srgbClr>
                  </a:outerShdw>
                </a:effectLst>
                <a:latin typeface="方正行楷_GBK" panose="03000509000000000000" pitchFamily="65" charset="-122"/>
                <a:ea typeface="方正行楷_GBK" panose="03000509000000000000" pitchFamily="65" charset="-122"/>
              </a:endParaRPr>
            </a:p>
          </p:txBody>
        </p:sp>
      </p:grpSp>
      <p:grpSp>
        <p:nvGrpSpPr>
          <p:cNvPr id="64" name="组合 63"/>
          <p:cNvGrpSpPr/>
          <p:nvPr/>
        </p:nvGrpSpPr>
        <p:grpSpPr>
          <a:xfrm>
            <a:off x="7103138" y="2920256"/>
            <a:ext cx="2873252" cy="2091433"/>
            <a:chOff x="7103138" y="2920256"/>
            <a:chExt cx="2873252" cy="2091433"/>
          </a:xfrm>
        </p:grpSpPr>
        <p:sp>
          <p:nvSpPr>
            <p:cNvPr id="12" name="六边形 11"/>
            <p:cNvSpPr/>
            <p:nvPr/>
          </p:nvSpPr>
          <p:spPr>
            <a:xfrm>
              <a:off x="7103138" y="2920256"/>
              <a:ext cx="1518081" cy="1372777"/>
            </a:xfrm>
            <a:prstGeom prst="hexagon">
              <a:avLst/>
            </a:prstGeom>
            <a:solidFill>
              <a:srgbClr val="0060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7319038" y="3370471"/>
              <a:ext cx="1089025" cy="553085"/>
            </a:xfrm>
            <a:prstGeom prst="rect">
              <a:avLst/>
            </a:prstGeom>
          </p:spPr>
          <p:txBody>
            <a:bodyPr wrap="square">
              <a:spAutoFit/>
            </a:bodyPr>
            <a:lstStyle/>
            <a:p>
              <a:r>
                <a:rPr lang="en-US" sz="1200" b="1" spc="600"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INNAVATION</a:t>
              </a:r>
              <a:r>
                <a:rPr lang="zh-CN" altLang="en-US" b="1" spc="600" dirty="0" smtClean="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 </a:t>
              </a:r>
              <a:endParaRPr lang="zh-CN" altLang="en-US" b="1" spc="600" dirty="0">
                <a:solidFill>
                  <a:schemeClr val="bg1"/>
                </a:solidFill>
                <a:effectLst>
                  <a:reflection blurRad="6350" stA="50000" endA="300" endPos="50000" dist="60007" dir="5400000" sy="-100000" algn="bl" rotWithShape="0"/>
                </a:effectLst>
              </a:endParaRPr>
            </a:p>
          </p:txBody>
        </p:sp>
        <p:grpSp>
          <p:nvGrpSpPr>
            <p:cNvPr id="63" name="组合 62"/>
            <p:cNvGrpSpPr/>
            <p:nvPr/>
          </p:nvGrpSpPr>
          <p:grpSpPr>
            <a:xfrm>
              <a:off x="8458309" y="3638912"/>
              <a:ext cx="1518081" cy="1372777"/>
              <a:chOff x="8458309" y="3638912"/>
              <a:chExt cx="1518081" cy="1372777"/>
            </a:xfrm>
          </p:grpSpPr>
          <p:pic>
            <p:nvPicPr>
              <p:cNvPr id="37" name="图片 36"/>
              <p:cNvPicPr>
                <a:picLocks noChangeAspect="1"/>
              </p:cNvPicPr>
              <p:nvPr/>
            </p:nvPicPr>
            <p:blipFill rotWithShape="1">
              <a:blip r:embed="rId6"/>
              <a:srcRect l="28696" t="1975" r="2692" b="163"/>
              <a:stretch>
                <a:fillRect/>
              </a:stretch>
            </p:blipFill>
            <p:spPr>
              <a:xfrm>
                <a:off x="8458309" y="3638912"/>
                <a:ext cx="1518081" cy="1372777"/>
              </a:xfrm>
              <a:custGeom>
                <a:avLst/>
                <a:gdLst>
                  <a:gd name="connsiteX0" fmla="*/ 343194 w 1518081"/>
                  <a:gd name="connsiteY0" fmla="*/ 0 h 1372777"/>
                  <a:gd name="connsiteX1" fmla="*/ 1174887 w 1518081"/>
                  <a:gd name="connsiteY1" fmla="*/ 0 h 1372777"/>
                  <a:gd name="connsiteX2" fmla="*/ 1518081 w 1518081"/>
                  <a:gd name="connsiteY2" fmla="*/ 686389 h 1372777"/>
                  <a:gd name="connsiteX3" fmla="*/ 1174887 w 1518081"/>
                  <a:gd name="connsiteY3" fmla="*/ 1372777 h 1372777"/>
                  <a:gd name="connsiteX4" fmla="*/ 343194 w 1518081"/>
                  <a:gd name="connsiteY4" fmla="*/ 1372777 h 1372777"/>
                  <a:gd name="connsiteX5" fmla="*/ 0 w 1518081"/>
                  <a:gd name="connsiteY5" fmla="*/ 686389 h 137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081" h="1372777">
                    <a:moveTo>
                      <a:pt x="343194" y="0"/>
                    </a:moveTo>
                    <a:lnTo>
                      <a:pt x="1174887" y="0"/>
                    </a:lnTo>
                    <a:lnTo>
                      <a:pt x="1518081" y="686389"/>
                    </a:lnTo>
                    <a:lnTo>
                      <a:pt x="1174887" y="1372777"/>
                    </a:lnTo>
                    <a:lnTo>
                      <a:pt x="343194" y="1372777"/>
                    </a:lnTo>
                    <a:lnTo>
                      <a:pt x="0" y="686389"/>
                    </a:lnTo>
                    <a:close/>
                  </a:path>
                </a:pathLst>
              </a:custGeom>
              <a:effectLst>
                <a:outerShdw blurRad="50800" dist="38100" dir="2700000" algn="tl" rotWithShape="0">
                  <a:prstClr val="black">
                    <a:alpha val="40000"/>
                  </a:prstClr>
                </a:outerShdw>
              </a:effectLst>
            </p:spPr>
          </p:pic>
          <p:sp>
            <p:nvSpPr>
              <p:cNvPr id="45" name="矩形 44"/>
              <p:cNvSpPr/>
              <p:nvPr/>
            </p:nvSpPr>
            <p:spPr>
              <a:xfrm>
                <a:off x="8615486" y="3832260"/>
                <a:ext cx="982980" cy="368300"/>
              </a:xfrm>
              <a:prstGeom prst="rect">
                <a:avLst/>
              </a:prstGeom>
            </p:spPr>
            <p:txBody>
              <a:bodyPr wrap="none">
                <a:spAutoFit/>
              </a:bodyPr>
              <a:lstStyle/>
              <a:p>
                <a:r>
                  <a:rPr lang="en-US" altLang="zh-CN" dirty="0">
                    <a:solidFill>
                      <a:srgbClr val="FFFF00"/>
                    </a:solidFill>
                    <a:effectLst>
                      <a:outerShdw blurRad="38100" dist="38100" dir="2700000" algn="tl">
                        <a:srgbClr val="000000">
                          <a:alpha val="43137"/>
                        </a:srgbClr>
                      </a:outerShdw>
                    </a:effectLst>
                    <a:latin typeface="方正行楷_GBK" panose="03000509000000000000" pitchFamily="65" charset="-122"/>
                    <a:ea typeface="方正行楷_GBK" panose="03000509000000000000" pitchFamily="65" charset="-122"/>
                  </a:rPr>
                  <a:t>QUALITY</a:t>
                </a:r>
                <a:endParaRPr lang="en-US" altLang="zh-CN" dirty="0">
                  <a:solidFill>
                    <a:srgbClr val="FFFF00"/>
                  </a:solidFill>
                  <a:effectLst>
                    <a:outerShdw blurRad="38100" dist="38100" dir="2700000" algn="tl">
                      <a:srgbClr val="000000">
                        <a:alpha val="43137"/>
                      </a:srgbClr>
                    </a:outerShdw>
                  </a:effectLst>
                  <a:latin typeface="方正行楷_GBK" panose="03000509000000000000" pitchFamily="65" charset="-122"/>
                  <a:ea typeface="方正行楷_GBK" panose="03000509000000000000" pitchFamily="65" charset="-122"/>
                </a:endParaRPr>
              </a:p>
            </p:txBody>
          </p:sp>
        </p:grpSp>
      </p:grpSp>
      <p:grpSp>
        <p:nvGrpSpPr>
          <p:cNvPr id="58" name="组合 57"/>
          <p:cNvGrpSpPr/>
          <p:nvPr/>
        </p:nvGrpSpPr>
        <p:grpSpPr>
          <a:xfrm>
            <a:off x="478582" y="521531"/>
            <a:ext cx="6770370" cy="521970"/>
            <a:chOff x="334566" y="543017"/>
            <a:chExt cx="6770370" cy="521970"/>
          </a:xfrm>
        </p:grpSpPr>
        <p:sp>
          <p:nvSpPr>
            <p:cNvPr id="6" name="文本框 3"/>
            <p:cNvSpPr txBox="1"/>
            <p:nvPr/>
          </p:nvSpPr>
          <p:spPr>
            <a:xfrm>
              <a:off x="1558846" y="610327"/>
              <a:ext cx="5546090" cy="275590"/>
            </a:xfrm>
            <a:prstGeom prst="rect">
              <a:avLst/>
            </a:prstGeom>
            <a:noFill/>
            <a:effectLst/>
          </p:spPr>
          <p:txBody>
            <a:bodyPr wrap="square" rtlCol="0">
              <a:spAutoFit/>
            </a:bodyPr>
            <a:lstStyle/>
            <a:p>
              <a:r>
                <a:rPr lang="en-US" altLang="zh-CN" sz="1200" spc="300" dirty="0">
                  <a:solidFill>
                    <a:schemeClr val="tx1">
                      <a:lumMod val="50000"/>
                      <a:lumOff val="50000"/>
                    </a:schemeClr>
                  </a:solidFill>
                  <a:latin typeface="微软雅黑" panose="020B0503020204020204" pitchFamily="34" charset="-122"/>
                  <a:ea typeface="微软雅黑" panose="020B0503020204020204" pitchFamily="34" charset="-122"/>
                </a:rPr>
                <a:t>NINGBO WAH HOI ANIMATION TOYS CO.,LTD</a:t>
              </a:r>
              <a:endParaRPr lang="en-US" altLang="zh-CN" sz="1200" spc="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文本框 3"/>
            <p:cNvSpPr txBox="1"/>
            <p:nvPr/>
          </p:nvSpPr>
          <p:spPr>
            <a:xfrm>
              <a:off x="334566" y="543017"/>
              <a:ext cx="1224136" cy="521970"/>
            </a:xfrm>
            <a:prstGeom prst="rect">
              <a:avLst/>
            </a:prstGeom>
            <a:noFill/>
            <a:effectLst/>
          </p:spPr>
          <p:txBody>
            <a:bodyPr wrap="square" rtlCol="0">
              <a:spAutoFit/>
            </a:bodyPr>
            <a:lstStyle/>
            <a:p>
              <a:endParaRPr lang="zh-CN" altLang="en-US" sz="2800" b="1" kern="22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effectLst/>
                <a:latin typeface="方正兰亭特黑长简体" panose="02010600000000000000" pitchFamily="2" charset="-122"/>
                <a:ea typeface="方正兰亭特黑长简体" panose="02010600000000000000" pitchFamily="2" charset="-122"/>
              </a:endParaRPr>
            </a:p>
          </p:txBody>
        </p:sp>
        <p:cxnSp>
          <p:nvCxnSpPr>
            <p:cNvPr id="55" name="直接连接符 54"/>
            <p:cNvCxnSpPr/>
            <p:nvPr/>
          </p:nvCxnSpPr>
          <p:spPr>
            <a:xfrm>
              <a:off x="1486694" y="548680"/>
              <a:ext cx="0" cy="40050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6386" name="内容占位符 3" descr="234972-1409140H51431.jpg"/>
          <p:cNvPicPr>
            <a:picLocks noChangeAspect="1"/>
          </p:cNvPicPr>
          <p:nvPr/>
        </p:nvPicPr>
        <p:blipFill>
          <a:blip r:embed="rId7" cstate="print"/>
          <a:srcRect/>
          <a:stretch>
            <a:fillRect/>
          </a:stretch>
        </p:blipFill>
        <p:spPr bwMode="auto">
          <a:xfrm>
            <a:off x="629920" y="442595"/>
            <a:ext cx="921385" cy="600710"/>
          </a:xfrm>
          <a:prstGeom prst="rect">
            <a:avLst/>
          </a:prstGeom>
          <a:noFill/>
          <a:ln w="9525">
            <a:noFill/>
            <a:miter lim="800000"/>
            <a:headEnd/>
            <a:tailEnd/>
          </a:ln>
        </p:spPr>
      </p:pic>
      <p:pic>
        <p:nvPicPr>
          <p:cNvPr id="2" name="内容占位符 3" descr="234972-1409140H51431.jpg"/>
          <p:cNvPicPr>
            <a:picLocks noChangeAspect="1"/>
          </p:cNvPicPr>
          <p:nvPr/>
        </p:nvPicPr>
        <p:blipFill>
          <a:blip r:embed="rId7" cstate="print"/>
          <a:srcRect/>
          <a:stretch>
            <a:fillRect/>
          </a:stretch>
        </p:blipFill>
        <p:spPr bwMode="auto">
          <a:xfrm>
            <a:off x="8778875" y="2633980"/>
            <a:ext cx="921385" cy="600710"/>
          </a:xfrm>
          <a:prstGeom prst="rect">
            <a:avLst/>
          </a:prstGeom>
          <a:noFill/>
          <a:ln w="9525">
            <a:noFill/>
            <a:miter lim="800000"/>
            <a:headEnd/>
            <a:tailEnd/>
          </a:ln>
        </p:spPr>
      </p:pic>
      <p:pic>
        <p:nvPicPr>
          <p:cNvPr id="4" name="图片 3"/>
          <p:cNvPicPr>
            <a:picLocks noChangeAspect="1"/>
          </p:cNvPicPr>
          <p:nvPr/>
        </p:nvPicPr>
        <p:blipFill>
          <a:blip r:embed="rId8"/>
          <a:stretch>
            <a:fillRect/>
          </a:stretch>
        </p:blipFill>
        <p:spPr>
          <a:xfrm>
            <a:off x="643890" y="4149090"/>
            <a:ext cx="4287520" cy="2232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Effect transition="in" filter="fade">
                                      <p:cBhvr>
                                        <p:cTn id="9" dur="500"/>
                                        <p:tgtEl>
                                          <p:spTgt spid="58"/>
                                        </p:tgtEl>
                                      </p:cBhvr>
                                    </p:animEffect>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25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par>
                                <p:cTn id="27" presetID="10"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nodeType="withEffect">
                                  <p:stCondLst>
                                    <p:cond delay="25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par>
                                <p:cTn id="33" presetID="10"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nodeType="withEffect">
                                  <p:stCondLst>
                                    <p:cond delay="50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500"/>
                                        <p:tgtEl>
                                          <p:spTgt spid="62"/>
                                        </p:tgtEl>
                                      </p:cBhvr>
                                    </p:animEffect>
                                  </p:childTnLst>
                                </p:cTn>
                              </p:par>
                              <p:par>
                                <p:cTn id="39" presetID="10" presetClass="entr" presetSubtype="0" fill="hold" nodeType="withEffect">
                                  <p:stCondLst>
                                    <p:cond delay="75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childTnLst>
                          </p:cTn>
                        </p:par>
                        <p:par>
                          <p:cTn id="42" fill="hold">
                            <p:stCondLst>
                              <p:cond delay="500"/>
                            </p:stCondLst>
                            <p:childTnLst>
                              <p:par>
                                <p:cTn id="43" presetID="14" presetClass="entr" presetSubtype="10" fill="hold"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randombar(horizontal)">
                                      <p:cBhvr>
                                        <p:cTn id="4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3"/>
                </p:tgtEl>
              </p:cMediaNode>
            </p:audio>
          </p:childTnLst>
        </p:cTn>
      </p:par>
    </p:tnLst>
    <p:bldLst>
      <p:bldP spid="5" grpId="0" bldLvl="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Freeform 5"/>
          <p:cNvSpPr/>
          <p:nvPr/>
        </p:nvSpPr>
        <p:spPr bwMode="auto">
          <a:xfrm rot="5400000">
            <a:off x="5113020" y="307340"/>
            <a:ext cx="2234565" cy="1997710"/>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6" name="矩形 5"/>
          <p:cNvSpPr/>
          <p:nvPr/>
        </p:nvSpPr>
        <p:spPr>
          <a:xfrm>
            <a:off x="801157" y="3716722"/>
            <a:ext cx="2535555" cy="398780"/>
          </a:xfrm>
          <a:prstGeom prst="rect">
            <a:avLst/>
          </a:prstGeom>
        </p:spPr>
        <p:txBody>
          <a:bodyPr wrap="none">
            <a:spAutoFit/>
          </a:bodyPr>
          <a:lstStyle/>
          <a:p>
            <a:pPr lvl="0" algn="ct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Printing Equipment</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430832" y="3731962"/>
            <a:ext cx="2935605" cy="368300"/>
          </a:xfrm>
          <a:prstGeom prst="rect">
            <a:avLst/>
          </a:prstGeom>
        </p:spPr>
        <p:txBody>
          <a:bodyPr wrap="none">
            <a:spAutoFit/>
          </a:bodyPr>
          <a:lstStyle/>
          <a:p>
            <a:pPr lvl="0"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After-printing Equipment</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6346459" y="3716722"/>
            <a:ext cx="2677795" cy="368300"/>
          </a:xfrm>
          <a:prstGeom prst="rect">
            <a:avLst/>
          </a:prstGeom>
        </p:spPr>
        <p:txBody>
          <a:bodyPr wrap="none">
            <a:spAutoFit/>
          </a:bodyPr>
          <a:lstStyle/>
          <a:p>
            <a:pPr lvl="0"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Die-cutting Equipment</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975413" y="3716722"/>
            <a:ext cx="3197860" cy="368300"/>
          </a:xfrm>
          <a:prstGeom prst="rect">
            <a:avLst/>
          </a:prstGeom>
        </p:spPr>
        <p:txBody>
          <a:bodyPr wrap="none">
            <a:spAutoFit/>
          </a:bodyPr>
          <a:lstStyle/>
          <a:p>
            <a:pPr lvl="0"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Auto-packaging Equipment</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362869" y="2348860"/>
            <a:ext cx="1297399" cy="1284485"/>
            <a:chOff x="1486694" y="2665507"/>
            <a:chExt cx="1297399" cy="1284485"/>
          </a:xfrm>
        </p:grpSpPr>
        <p:sp>
          <p:nvSpPr>
            <p:cNvPr id="11" name="Freeform 5"/>
            <p:cNvSpPr/>
            <p:nvPr/>
          </p:nvSpPr>
          <p:spPr bwMode="auto">
            <a:xfrm rot="5400000">
              <a:off x="1476182"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12" name="矩形 11"/>
            <p:cNvSpPr/>
            <p:nvPr/>
          </p:nvSpPr>
          <p:spPr>
            <a:xfrm>
              <a:off x="1486694" y="3047437"/>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01</a:t>
              </a:r>
              <a:endParaRPr lang="zh-CN" altLang="en-US" sz="4800" dirty="0"/>
            </a:p>
          </p:txBody>
        </p:sp>
      </p:grpSp>
      <p:grpSp>
        <p:nvGrpSpPr>
          <p:cNvPr id="13" name="组合 12"/>
          <p:cNvGrpSpPr/>
          <p:nvPr/>
        </p:nvGrpSpPr>
        <p:grpSpPr>
          <a:xfrm>
            <a:off x="4156958" y="2348860"/>
            <a:ext cx="1297399" cy="1284485"/>
            <a:chOff x="4222998" y="2665507"/>
            <a:chExt cx="1297399" cy="1284485"/>
          </a:xfrm>
        </p:grpSpPr>
        <p:sp>
          <p:nvSpPr>
            <p:cNvPr id="14" name="Freeform 5"/>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15" name="矩形 14"/>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02</a:t>
              </a:r>
              <a:endParaRPr lang="zh-CN" altLang="en-US" sz="4800" dirty="0"/>
            </a:p>
          </p:txBody>
        </p:sp>
      </p:grpSp>
      <p:grpSp>
        <p:nvGrpSpPr>
          <p:cNvPr id="16" name="组合 15"/>
          <p:cNvGrpSpPr/>
          <p:nvPr/>
        </p:nvGrpSpPr>
        <p:grpSpPr>
          <a:xfrm>
            <a:off x="6959302" y="2382515"/>
            <a:ext cx="1297399" cy="1284485"/>
            <a:chOff x="6940252" y="2689493"/>
            <a:chExt cx="1297399" cy="1284485"/>
          </a:xfrm>
        </p:grpSpPr>
        <p:sp>
          <p:nvSpPr>
            <p:cNvPr id="17" name="Freeform 5"/>
            <p:cNvSpPr/>
            <p:nvPr/>
          </p:nvSpPr>
          <p:spPr bwMode="auto">
            <a:xfrm rot="5400000">
              <a:off x="6967655" y="2752168"/>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18" name="矩形 17"/>
            <p:cNvSpPr/>
            <p:nvPr/>
          </p:nvSpPr>
          <p:spPr>
            <a:xfrm>
              <a:off x="6940252" y="3087353"/>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03</a:t>
              </a:r>
              <a:endParaRPr lang="zh-CN" altLang="en-US" sz="4800" dirty="0"/>
            </a:p>
          </p:txBody>
        </p:sp>
      </p:grpSp>
      <p:grpSp>
        <p:nvGrpSpPr>
          <p:cNvPr id="19" name="组合 18"/>
          <p:cNvGrpSpPr/>
          <p:nvPr/>
        </p:nvGrpSpPr>
        <p:grpSpPr>
          <a:xfrm>
            <a:off x="9545622" y="2382515"/>
            <a:ext cx="1297399" cy="1284485"/>
            <a:chOff x="9441482" y="2562069"/>
            <a:chExt cx="1297399" cy="1284485"/>
          </a:xfrm>
        </p:grpSpPr>
        <p:sp>
          <p:nvSpPr>
            <p:cNvPr id="20" name="Freeform 5"/>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sp>
          <p:nvSpPr>
            <p:cNvPr id="21" name="矩形 20"/>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800" dirty="0"/>
                <a:t>04</a:t>
              </a:r>
              <a:endParaRPr lang="zh-CN" altLang="en-US" sz="4800" dirty="0"/>
            </a:p>
          </p:txBody>
        </p:sp>
      </p:grpSp>
      <p:grpSp>
        <p:nvGrpSpPr>
          <p:cNvPr id="2" name="组合 1"/>
          <p:cNvGrpSpPr/>
          <p:nvPr/>
        </p:nvGrpSpPr>
        <p:grpSpPr>
          <a:xfrm>
            <a:off x="4162420" y="901090"/>
            <a:ext cx="4094690" cy="891477"/>
            <a:chOff x="1645959" y="324911"/>
            <a:chExt cx="3682058" cy="891477"/>
          </a:xfrm>
        </p:grpSpPr>
        <p:sp>
          <p:nvSpPr>
            <p:cNvPr id="4" name="文本框 3"/>
            <p:cNvSpPr txBox="1"/>
            <p:nvPr/>
          </p:nvSpPr>
          <p:spPr>
            <a:xfrm>
              <a:off x="1645959" y="908611"/>
              <a:ext cx="3682058" cy="307777"/>
            </a:xfrm>
            <a:prstGeom prst="rect">
              <a:avLst/>
            </a:prstGeom>
            <a:noFill/>
            <a:effectLst/>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a:t>
              </a:r>
              <a:r>
                <a:rPr lang="en-US" altLang="zh-CN" sz="1400" b="1" dirty="0" smtClean="0">
                  <a:solidFill>
                    <a:schemeClr val="bg1"/>
                  </a:solidFill>
                  <a:latin typeface="微软雅黑" panose="020B0503020204020204" pitchFamily="34" charset="-122"/>
                  <a:ea typeface="微软雅黑" panose="020B0503020204020204" pitchFamily="34" charset="-122"/>
                </a:rPr>
                <a:t>CONTENTS——</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 name="文本框 3"/>
            <p:cNvSpPr txBox="1"/>
            <p:nvPr/>
          </p:nvSpPr>
          <p:spPr>
            <a:xfrm>
              <a:off x="2425958" y="324911"/>
              <a:ext cx="2176117" cy="521970"/>
            </a:xfrm>
            <a:prstGeom prst="rect">
              <a:avLst/>
            </a:prstGeom>
            <a:noFill/>
            <a:effectLst/>
          </p:spPr>
          <p:txBody>
            <a:bodyPr wrap="square" rtlCol="0">
              <a:spAutoFit/>
            </a:bodyPr>
            <a:lstStyle/>
            <a:p>
              <a:pPr algn="ctr"/>
              <a:r>
                <a:rPr lang="en-US" altLang="zh-CN" sz="1400" b="1" spc="600" dirty="0">
                  <a:solidFill>
                    <a:schemeClr val="bg1"/>
                  </a:solidFill>
                  <a:latin typeface="Arial Black" panose="020B0A04020102020204" pitchFamily="34" charset="0"/>
                  <a:ea typeface="微软雅黑" panose="020B0503020204020204" pitchFamily="34" charset="-122"/>
                </a:rPr>
                <a:t>EQUIPMENT LIST</a:t>
              </a:r>
              <a:endParaRPr lang="en-US" altLang="zh-CN" sz="1400" b="1" spc="600" dirty="0">
                <a:solidFill>
                  <a:schemeClr val="bg1"/>
                </a:solidFill>
                <a:latin typeface="Arial Black" panose="020B0A04020102020204" pitchFamily="34" charset="0"/>
                <a:ea typeface="微软雅黑" panose="020B0503020204020204" pitchFamily="34" charset="-122"/>
              </a:endParaRPr>
            </a:p>
          </p:txBody>
        </p:sp>
      </p:grpSp>
      <p:pic>
        <p:nvPicPr>
          <p:cNvPr id="16386" name="内容占位符 3" descr="234972-1409140H51431.jpg"/>
          <p:cNvPicPr>
            <a:picLocks noChangeAspect="1"/>
          </p:cNvPicPr>
          <p:nvPr/>
        </p:nvPicPr>
        <p:blipFill>
          <a:blip r:embed="rId1" cstate="print"/>
          <a:srcRect/>
          <a:stretch>
            <a:fillRect/>
          </a:stretch>
        </p:blipFill>
        <p:spPr bwMode="auto">
          <a:xfrm>
            <a:off x="10697210" y="260350"/>
            <a:ext cx="1287780" cy="839470"/>
          </a:xfrm>
          <a:prstGeom prst="rect">
            <a:avLst/>
          </a:prstGeom>
          <a:noFill/>
          <a:ln w="9525">
            <a:noFill/>
            <a:miter lim="800000"/>
            <a:headEnd/>
            <a:tailEnd/>
          </a:ln>
        </p:spPr>
      </p:pic>
      <p:grpSp>
        <p:nvGrpSpPr>
          <p:cNvPr id="3" name="组合 2"/>
          <p:cNvGrpSpPr/>
          <p:nvPr/>
        </p:nvGrpSpPr>
        <p:grpSpPr>
          <a:xfrm>
            <a:off x="5595233" y="4653275"/>
            <a:ext cx="1297399" cy="1284485"/>
            <a:chOff x="4222998" y="2665507"/>
            <a:chExt cx="1297399" cy="1284485"/>
          </a:xfrm>
        </p:grpSpPr>
        <p:sp>
          <p:nvSpPr>
            <p:cNvPr id="22" name="Freeform 5"/>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4800" dirty="0"/>
            </a:p>
          </p:txBody>
        </p:sp>
        <p:sp>
          <p:nvSpPr>
            <p:cNvPr id="23" name="矩形 22"/>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4800" dirty="0"/>
                <a:t>05</a:t>
              </a:r>
              <a:endParaRPr lang="zh-CN" altLang="en-US" sz="4800" dirty="0"/>
            </a:p>
          </p:txBody>
        </p:sp>
      </p:grpSp>
      <p:sp>
        <p:nvSpPr>
          <p:cNvPr id="24" name="矩形 23"/>
          <p:cNvSpPr/>
          <p:nvPr/>
        </p:nvSpPr>
        <p:spPr>
          <a:xfrm>
            <a:off x="3677871" y="5937952"/>
            <a:ext cx="5124450" cy="368300"/>
          </a:xfrm>
          <a:prstGeom prst="rect">
            <a:avLst/>
          </a:prstGeom>
        </p:spPr>
        <p:txBody>
          <a:bodyPr wrap="none">
            <a:spAutoFit/>
          </a:bodyPr>
          <a:p>
            <a:pPr lvl="0"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The Other</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Injection</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Tin box</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Game card</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360"/>
                                          </p:val>
                                        </p:tav>
                                        <p:tav tm="100000">
                                          <p:val>
                                            <p:fltVal val="0"/>
                                          </p:val>
                                        </p:tav>
                                      </p:tavLst>
                                    </p:anim>
                                    <p:animEffect transition="in" filter="fade">
                                      <p:cBhvr>
                                        <p:cTn id="15" dur="1000"/>
                                        <p:tgtEl>
                                          <p:spTgt spid="10"/>
                                        </p:tgtEl>
                                      </p:cBhvr>
                                    </p:animEffect>
                                  </p:childTnLst>
                                </p:cTn>
                              </p:par>
                              <p:par>
                                <p:cTn id="16" presetID="2" presetClass="entr" presetSubtype="2" fill="hold" grpId="0" nodeType="with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2099"/>
                            </p:stCondLst>
                            <p:childTnLst>
                              <p:par>
                                <p:cTn id="21" presetID="49" presetClass="entr" presetSubtype="0" decel="10000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360"/>
                                          </p:val>
                                        </p:tav>
                                        <p:tav tm="100000">
                                          <p:val>
                                            <p:fltVal val="0"/>
                                          </p:val>
                                        </p:tav>
                                      </p:tavLst>
                                    </p:anim>
                                    <p:animEffect transition="in" filter="fade">
                                      <p:cBhvr>
                                        <p:cTn id="26" dur="1000"/>
                                        <p:tgtEl>
                                          <p:spTgt spid="13"/>
                                        </p:tgtEl>
                                      </p:cBhvr>
                                    </p:animEffect>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3750"/>
                            </p:stCondLst>
                            <p:childTnLst>
                              <p:par>
                                <p:cTn id="32" presetID="49" presetClass="entr" presetSubtype="0"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fltVal val="0"/>
                                          </p:val>
                                        </p:tav>
                                        <p:tav tm="100000">
                                          <p:val>
                                            <p:strVal val="#ppt_w"/>
                                          </p:val>
                                        </p:tav>
                                      </p:tavLst>
                                    </p:anim>
                                    <p:anim calcmode="lin" valueType="num">
                                      <p:cBhvr>
                                        <p:cTn id="35" dur="1000" fill="hold"/>
                                        <p:tgtEl>
                                          <p:spTgt spid="16"/>
                                        </p:tgtEl>
                                        <p:attrNameLst>
                                          <p:attrName>ppt_h</p:attrName>
                                        </p:attrNameLst>
                                      </p:cBhvr>
                                      <p:tavLst>
                                        <p:tav tm="0">
                                          <p:val>
                                            <p:fltVal val="0"/>
                                          </p:val>
                                        </p:tav>
                                        <p:tav tm="100000">
                                          <p:val>
                                            <p:strVal val="#ppt_h"/>
                                          </p:val>
                                        </p:tav>
                                      </p:tavLst>
                                    </p:anim>
                                    <p:anim calcmode="lin" valueType="num">
                                      <p:cBhvr>
                                        <p:cTn id="36" dur="1000" fill="hold"/>
                                        <p:tgtEl>
                                          <p:spTgt spid="16"/>
                                        </p:tgtEl>
                                        <p:attrNameLst>
                                          <p:attrName>style.rotation</p:attrName>
                                        </p:attrNameLst>
                                      </p:cBhvr>
                                      <p:tavLst>
                                        <p:tav tm="0">
                                          <p:val>
                                            <p:fltVal val="360"/>
                                          </p:val>
                                        </p:tav>
                                        <p:tav tm="100000">
                                          <p:val>
                                            <p:fltVal val="0"/>
                                          </p:val>
                                        </p:tav>
                                      </p:tavLst>
                                    </p:anim>
                                    <p:animEffect transition="in" filter="fade">
                                      <p:cBhvr>
                                        <p:cTn id="37" dur="1000"/>
                                        <p:tgtEl>
                                          <p:spTgt spid="16"/>
                                        </p:tgtEl>
                                      </p:cBhvr>
                                    </p:animEffect>
                                  </p:childTnLst>
                                </p:cTn>
                              </p:par>
                              <p:par>
                                <p:cTn id="38" presetID="2" presetClass="entr" presetSubtype="2" fill="hold" grpId="0" nodeType="withEffect">
                                  <p:stCondLst>
                                    <p:cond delay="0"/>
                                  </p:stCondLst>
                                  <p:iterate type="lt">
                                    <p:tmPct val="10000"/>
                                  </p:iterate>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5250"/>
                            </p:stCondLst>
                            <p:childTnLst>
                              <p:par>
                                <p:cTn id="43" presetID="49" presetClass="entr" presetSubtype="0" decel="10000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360"/>
                                          </p:val>
                                        </p:tav>
                                        <p:tav tm="100000">
                                          <p:val>
                                            <p:fltVal val="0"/>
                                          </p:val>
                                        </p:tav>
                                      </p:tavLst>
                                    </p:anim>
                                    <p:animEffect transition="in" filter="fade">
                                      <p:cBhvr>
                                        <p:cTn id="48" dur="1000"/>
                                        <p:tgtEl>
                                          <p:spTgt spid="19"/>
                                        </p:tgtEl>
                                      </p:cBhvr>
                                    </p:animEffect>
                                  </p:childTnLst>
                                </p:cTn>
                              </p:par>
                              <p:par>
                                <p:cTn id="49" presetID="2" presetClass="entr" presetSubtype="2" fill="hold" grpId="0" nodeType="withEffect">
                                  <p:stCondLst>
                                    <p:cond delay="0"/>
                                  </p:stCondLst>
                                  <p:iterate type="lt">
                                    <p:tmPct val="10000"/>
                                  </p:iterate>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1+#ppt_w/2"/>
                                          </p:val>
                                        </p:tav>
                                        <p:tav tm="100000">
                                          <p:val>
                                            <p:strVal val="#ppt_x"/>
                                          </p:val>
                                        </p:tav>
                                      </p:tavLst>
                                    </p:anim>
                                    <p:anim calcmode="lin" valueType="num">
                                      <p:cBhvr additive="base">
                                        <p:cTn id="52" dur="500" fill="hold"/>
                                        <p:tgtEl>
                                          <p:spTgt spid="9"/>
                                        </p:tgtEl>
                                        <p:attrNameLst>
                                          <p:attrName>ppt_y</p:attrName>
                                        </p:attrNameLst>
                                      </p:cBhvr>
                                      <p:tavLst>
                                        <p:tav tm="0">
                                          <p:val>
                                            <p:strVal val="#ppt_y"/>
                                          </p:val>
                                        </p:tav>
                                        <p:tav tm="100000">
                                          <p:val>
                                            <p:strVal val="#ppt_y"/>
                                          </p:val>
                                        </p:tav>
                                      </p:tavLst>
                                    </p:anim>
                                  </p:childTnLst>
                                </p:cTn>
                              </p:par>
                            </p:childTnLst>
                          </p:cTn>
                        </p:par>
                        <p:par>
                          <p:cTn id="53" fill="hold">
                            <p:stCondLst>
                              <p:cond delay="6900"/>
                            </p:stCondLst>
                            <p:childTnLst>
                              <p:par>
                                <p:cTn id="54" presetID="49" presetClass="entr" presetSubtype="0" decel="10000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fltVal val="0"/>
                                          </p:val>
                                        </p:tav>
                                        <p:tav tm="100000">
                                          <p:val>
                                            <p:strVal val="#ppt_w"/>
                                          </p:val>
                                        </p:tav>
                                      </p:tavLst>
                                    </p:anim>
                                    <p:anim calcmode="lin" valueType="num">
                                      <p:cBhvr>
                                        <p:cTn id="57" dur="1000" fill="hold"/>
                                        <p:tgtEl>
                                          <p:spTgt spid="3"/>
                                        </p:tgtEl>
                                        <p:attrNameLst>
                                          <p:attrName>ppt_h</p:attrName>
                                        </p:attrNameLst>
                                      </p:cBhvr>
                                      <p:tavLst>
                                        <p:tav tm="0">
                                          <p:val>
                                            <p:fltVal val="0"/>
                                          </p:val>
                                        </p:tav>
                                        <p:tav tm="100000">
                                          <p:val>
                                            <p:strVal val="#ppt_h"/>
                                          </p:val>
                                        </p:tav>
                                      </p:tavLst>
                                    </p:anim>
                                    <p:anim calcmode="lin" valueType="num">
                                      <p:cBhvr>
                                        <p:cTn id="58" dur="1000" fill="hold"/>
                                        <p:tgtEl>
                                          <p:spTgt spid="3"/>
                                        </p:tgtEl>
                                        <p:attrNameLst>
                                          <p:attrName>style.rotation</p:attrName>
                                        </p:attrNameLst>
                                      </p:cBhvr>
                                      <p:tavLst>
                                        <p:tav tm="0">
                                          <p:val>
                                            <p:fltVal val="360"/>
                                          </p:val>
                                        </p:tav>
                                        <p:tav tm="100000">
                                          <p:val>
                                            <p:fltVal val="0"/>
                                          </p:val>
                                        </p:tav>
                                      </p:tavLst>
                                    </p:anim>
                                    <p:animEffect transition="in" filter="fade">
                                      <p:cBhvr>
                                        <p:cTn id="59" dur="1000"/>
                                        <p:tgtEl>
                                          <p:spTgt spid="3"/>
                                        </p:tgtEl>
                                      </p:cBhvr>
                                    </p:animEffect>
                                  </p:childTnLst>
                                </p:cTn>
                              </p:par>
                              <p:par>
                                <p:cTn id="60" presetID="2" presetClass="entr" presetSubtype="2" fill="hold" grpId="0" nodeType="withEffect">
                                  <p:stCondLst>
                                    <p:cond delay="0"/>
                                  </p:stCondLst>
                                  <p:iterate type="lt">
                                    <p:tmPct val="10000"/>
                                  </p:iterate>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1+#ppt_w/2"/>
                                          </p:val>
                                        </p:tav>
                                        <p:tav tm="100000">
                                          <p:val>
                                            <p:strVal val="#ppt_x"/>
                                          </p:val>
                                        </p:tav>
                                      </p:tavLst>
                                    </p:anim>
                                    <p:anim calcmode="lin" valueType="num">
                                      <p:cBhvr additive="base">
                                        <p:cTn id="6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p:nvSpPr>
        <p:spPr>
          <a:xfrm>
            <a:off x="0" y="2204864"/>
            <a:ext cx="10919742" cy="201822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98245" y="191135"/>
            <a:ext cx="4379595" cy="521970"/>
          </a:xfrm>
          <a:prstGeom prst="rect">
            <a:avLst/>
          </a:prstGeom>
          <a:noFill/>
        </p:spPr>
        <p:txBody>
          <a:bodyPr wrap="square" rtlCol="0">
            <a:spAutoFit/>
          </a:bodyPr>
          <a:lstStyle/>
          <a:p>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Printing Equipments</a:t>
            </a:r>
            <a:endPar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1123206" y="4763988"/>
            <a:ext cx="9361040" cy="186118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Heidelberg Printing Machinery Co., Ltd. is the leading solution provider in the printing media industry, and has accounted for more than 40% of the global sheet-fed printing press market. Heidelberg, headquartered in Heidelberg, Germany, takes the entire production process and value chain of the sheet-fed offset printing process as its core. The format of the equipment covers a variety of practical options.。</a:t>
            </a:r>
            <a:r>
              <a:rPr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At the same time, all three printing presses are equipped with JRS automatic ink supply system</a:t>
            </a:r>
            <a:r>
              <a:rPr 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Advantages: The JRS ink supply system can strengthen the color allocation, make the color uniform, and at the same time eliminate the risk of secondary pollution of the ink.</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5"/>
          <p:cNvSpPr/>
          <p:nvPr/>
        </p:nvSpPr>
        <p:spPr bwMode="auto">
          <a:xfrm rot="5400000" flipH="1">
            <a:off x="826975" y="344303"/>
            <a:ext cx="238694" cy="215400"/>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pic>
        <p:nvPicPr>
          <p:cNvPr id="5" name="图片 4"/>
          <p:cNvPicPr>
            <a:picLocks noChangeAspect="1"/>
          </p:cNvPicPr>
          <p:nvPr/>
        </p:nvPicPr>
        <p:blipFill>
          <a:blip r:embed="rId1"/>
          <a:stretch>
            <a:fillRect/>
          </a:stretch>
        </p:blipFill>
        <p:spPr>
          <a:xfrm>
            <a:off x="7031355" y="1484630"/>
            <a:ext cx="3810635" cy="2341880"/>
          </a:xfrm>
          <a:prstGeom prst="rect">
            <a:avLst/>
          </a:prstGeom>
        </p:spPr>
      </p:pic>
      <p:pic>
        <p:nvPicPr>
          <p:cNvPr id="16386" name="内容占位符 3" descr="234972-1409140H51431.jpg"/>
          <p:cNvPicPr>
            <a:picLocks noChangeAspect="1"/>
          </p:cNvPicPr>
          <p:nvPr/>
        </p:nvPicPr>
        <p:blipFill>
          <a:blip r:embed="rId2" cstate="print"/>
          <a:srcRect/>
          <a:stretch>
            <a:fillRect/>
          </a:stretch>
        </p:blipFill>
        <p:spPr bwMode="auto">
          <a:xfrm>
            <a:off x="10631805" y="332740"/>
            <a:ext cx="1287780" cy="839470"/>
          </a:xfrm>
          <a:prstGeom prst="rect">
            <a:avLst/>
          </a:prstGeom>
          <a:noFill/>
          <a:ln w="9525">
            <a:noFill/>
            <a:miter lim="800000"/>
            <a:headEnd/>
            <a:tailEnd/>
          </a:ln>
        </p:spPr>
      </p:pic>
      <p:pic>
        <p:nvPicPr>
          <p:cNvPr id="19459" name="图片 4" descr="C:\Users\Thinkpad\Desktop\新建文件夹 (2)\80C0F6995460F52771199124FB8B6D7C.jpg"/>
          <p:cNvPicPr>
            <a:picLocks noChangeAspect="1" noChangeArrowheads="1"/>
          </p:cNvPicPr>
          <p:nvPr/>
        </p:nvPicPr>
        <p:blipFill>
          <a:blip r:embed="rId3" cstate="print"/>
          <a:srcRect/>
          <a:stretch>
            <a:fillRect/>
          </a:stretch>
        </p:blipFill>
        <p:spPr bwMode="auto">
          <a:xfrm>
            <a:off x="46355" y="2276475"/>
            <a:ext cx="2995295" cy="1654810"/>
          </a:xfrm>
          <a:prstGeom prst="rect">
            <a:avLst/>
          </a:prstGeom>
          <a:noFill/>
          <a:ln w="9525">
            <a:noFill/>
            <a:miter lim="800000"/>
            <a:headEnd/>
            <a:tailEnd/>
          </a:ln>
        </p:spPr>
      </p:pic>
      <p:pic>
        <p:nvPicPr>
          <p:cNvPr id="2" name="图片 1"/>
          <p:cNvPicPr>
            <a:picLocks noChangeAspect="1"/>
          </p:cNvPicPr>
          <p:nvPr/>
        </p:nvPicPr>
        <p:blipFill>
          <a:blip r:embed="rId4"/>
          <a:stretch>
            <a:fillRect/>
          </a:stretch>
        </p:blipFill>
        <p:spPr>
          <a:xfrm>
            <a:off x="4718050" y="3429000"/>
            <a:ext cx="2171065" cy="783590"/>
          </a:xfrm>
          <a:prstGeom prst="rect">
            <a:avLst/>
          </a:prstGeom>
        </p:spPr>
      </p:pic>
      <p:pic>
        <p:nvPicPr>
          <p:cNvPr id="7" name="图片 6"/>
          <p:cNvPicPr>
            <a:picLocks noChangeAspect="1"/>
          </p:cNvPicPr>
          <p:nvPr/>
        </p:nvPicPr>
        <p:blipFill>
          <a:blip r:embed="rId5"/>
          <a:stretch>
            <a:fillRect/>
          </a:stretch>
        </p:blipFill>
        <p:spPr>
          <a:xfrm>
            <a:off x="3119755" y="2265680"/>
            <a:ext cx="1600200" cy="1163320"/>
          </a:xfrm>
          <a:prstGeom prst="rect">
            <a:avLst/>
          </a:prstGeom>
        </p:spPr>
      </p:pic>
      <p:sp>
        <p:nvSpPr>
          <p:cNvPr id="3" name="矩形 2"/>
          <p:cNvSpPr/>
          <p:nvPr/>
        </p:nvSpPr>
        <p:spPr>
          <a:xfrm>
            <a:off x="46355" y="1196340"/>
            <a:ext cx="2812415" cy="975995"/>
          </a:xfrm>
          <a:prstGeom prst="rect">
            <a:avLst/>
          </a:prstGeom>
        </p:spPr>
        <p:txBody>
          <a:bodyPr wrap="square">
            <a:spAutoFit/>
          </a:bodyPr>
          <a:p>
            <a:pPr>
              <a:lnSpc>
                <a:spcPct val="120000"/>
              </a:lnSpc>
            </a:pP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Heidelberg off 5+1</a:t>
            </a:r>
            <a:r>
              <a:rPr 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printing machine</a:t>
            </a: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Heidelberg off 5 </a:t>
            </a:r>
            <a:r>
              <a:rPr 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printing machine</a:t>
            </a: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Heidelberg quarto 5 </a:t>
            </a:r>
            <a:r>
              <a:rPr 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printing machine</a:t>
            </a: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69035" y="169545"/>
            <a:ext cx="4856480" cy="521970"/>
          </a:xfrm>
          <a:prstGeom prst="rect">
            <a:avLst/>
          </a:prstGeom>
          <a:noFill/>
        </p:spPr>
        <p:txBody>
          <a:bodyPr wrap="square" rtlCol="0">
            <a:spAutoFit/>
          </a:bodyPr>
          <a:lstStyle/>
          <a:p>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After-printing Equipment</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923201" y="2060409"/>
            <a:ext cx="2756535" cy="4410432"/>
            <a:chOff x="707177" y="1725049"/>
            <a:chExt cx="2756535" cy="4410432"/>
          </a:xfrm>
        </p:grpSpPr>
        <p:sp>
          <p:nvSpPr>
            <p:cNvPr id="4" name="矩形 3"/>
            <p:cNvSpPr/>
            <p:nvPr/>
          </p:nvSpPr>
          <p:spPr>
            <a:xfrm>
              <a:off x="1106969" y="4605766"/>
              <a:ext cx="1915065" cy="1529715"/>
            </a:xfrm>
            <a:prstGeom prst="rect">
              <a:avLst/>
            </a:prstGeom>
          </p:spPr>
          <p:txBody>
            <a:bodyPr wrap="square">
              <a:spAutoFit/>
            </a:bodyPr>
            <a:lstStyle/>
            <a:p>
              <a:pPr>
                <a:lnSpc>
                  <a:spcPct val="13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Efficient, fast, can complete the laminating and </a:t>
              </a:r>
              <a:r>
                <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rPr>
                <a:t>linen</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ing processes at the same time, and can also be operated separately.</a:t>
              </a:r>
              <a:endPar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文本框 25"/>
            <p:cNvSpPr txBox="1"/>
            <p:nvPr>
              <p:custDataLst>
                <p:tags r:id="rId1"/>
              </p:custDataLst>
            </p:nvPr>
          </p:nvSpPr>
          <p:spPr>
            <a:xfrm>
              <a:off x="707177" y="1725049"/>
              <a:ext cx="2756535" cy="607695"/>
            </a:xfrm>
            <a:prstGeom prst="rect">
              <a:avLst/>
            </a:prstGeom>
            <a:noFill/>
          </p:spPr>
          <p:txBody>
            <a:bodyPr wrap="square" rtlCol="0">
              <a:spAutoFit/>
            </a:bodyPr>
            <a:lstStyle/>
            <a:p>
              <a:pPr algn="ctr">
                <a:lnSpc>
                  <a:spcPct val="120000"/>
                </a:lnSpc>
              </a:pP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High-speed </a:t>
              </a:r>
              <a:r>
                <a:rPr lang="en-US" altLang="zh-CN" sz="1400" b="1" dirty="0">
                  <a:solidFill>
                    <a:schemeClr val="accent5">
                      <a:lumMod val="50000"/>
                    </a:schemeClr>
                  </a:solidFill>
                  <a:latin typeface="微软雅黑" panose="020B0503020204020204" pitchFamily="34" charset="-122"/>
                  <a:ea typeface="微软雅黑" panose="020B0503020204020204" pitchFamily="34" charset="-122"/>
                </a:rPr>
                <a:t>linen</a:t>
              </a: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ing laminating machine</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253659" y="4412432"/>
            <a:ext cx="2054075" cy="361714"/>
            <a:chOff x="4951664" y="2276872"/>
            <a:chExt cx="1717673" cy="216024"/>
          </a:xfrm>
          <a:solidFill>
            <a:schemeClr val="accent5">
              <a:lumMod val="50000"/>
            </a:schemeClr>
          </a:solidFill>
        </p:grpSpPr>
        <p:sp>
          <p:nvSpPr>
            <p:cNvPr id="8" name="矩形 7"/>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3679825" y="2060575"/>
            <a:ext cx="2468880" cy="4358285"/>
            <a:chOff x="807507" y="1725049"/>
            <a:chExt cx="2469112" cy="4923927"/>
          </a:xfrm>
        </p:grpSpPr>
        <p:sp>
          <p:nvSpPr>
            <p:cNvPr id="11" name="矩形 10"/>
            <p:cNvSpPr/>
            <p:nvPr/>
          </p:nvSpPr>
          <p:spPr>
            <a:xfrm>
              <a:off x="1126654" y="4920726"/>
              <a:ext cx="1915065" cy="1728250"/>
            </a:xfrm>
            <a:prstGeom prst="rect">
              <a:avLst/>
            </a:prstGeom>
          </p:spPr>
          <p:txBody>
            <a:bodyPr wrap="square">
              <a:spAutoFit/>
            </a:bodyPr>
            <a:lstStyle/>
            <a:p>
              <a:pPr>
                <a:lnSpc>
                  <a:spcPct val="130000"/>
                </a:lnSpc>
                <a:defRPr/>
              </a:pPr>
              <a:r>
                <a:rPr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Efficient, fast, can complete the process of ordinary water-based varnish, UV varnish, special poker resin varnish</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endPar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文本框 25"/>
            <p:cNvSpPr txBox="1"/>
            <p:nvPr>
              <p:custDataLst>
                <p:tags r:id="rId2"/>
              </p:custDataLst>
            </p:nvPr>
          </p:nvSpPr>
          <p:spPr>
            <a:xfrm>
              <a:off x="807507" y="1725049"/>
              <a:ext cx="2469112" cy="686565"/>
            </a:xfrm>
            <a:prstGeom prst="rect">
              <a:avLst/>
            </a:prstGeom>
            <a:noFill/>
          </p:spPr>
          <p:txBody>
            <a:bodyPr wrap="square" rtlCol="0">
              <a:spAutoFit/>
            </a:bodyPr>
            <a:lstStyle/>
            <a:p>
              <a:pPr algn="ctr">
                <a:lnSpc>
                  <a:spcPct val="120000"/>
                </a:lnSpc>
              </a:pP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High-speed automatic varnish machine</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910233" y="4412431"/>
            <a:ext cx="2054075" cy="361714"/>
            <a:chOff x="4951664" y="2276872"/>
            <a:chExt cx="1717673" cy="216024"/>
          </a:xfrm>
          <a:solidFill>
            <a:schemeClr val="accent5">
              <a:lumMod val="75000"/>
            </a:schemeClr>
          </a:solidFill>
        </p:grpSpPr>
        <p:sp>
          <p:nvSpPr>
            <p:cNvPr id="15" name="矩形 14"/>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5914028" y="2060409"/>
            <a:ext cx="2753995" cy="4245967"/>
            <a:chOff x="577002" y="1725049"/>
            <a:chExt cx="2753995" cy="4245967"/>
          </a:xfrm>
        </p:grpSpPr>
        <p:sp>
          <p:nvSpPr>
            <p:cNvPr id="18" name="矩形 17"/>
            <p:cNvSpPr/>
            <p:nvPr/>
          </p:nvSpPr>
          <p:spPr>
            <a:xfrm>
              <a:off x="1126654" y="4920726"/>
              <a:ext cx="1915065" cy="1050290"/>
            </a:xfrm>
            <a:prstGeom prst="rect">
              <a:avLst/>
            </a:prstGeom>
          </p:spPr>
          <p:txBody>
            <a:bodyPr wrap="square">
              <a:spAutoFit/>
            </a:bodyPr>
            <a:lstStyle/>
            <a:p>
              <a:pPr>
                <a:lnSpc>
                  <a:spcPct val="13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Efficient and fast, paper and gr</a:t>
              </a:r>
              <a:r>
                <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rPr>
                <a:t>e</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y board are fed at the same speed at the same time.</a:t>
              </a:r>
              <a:endPar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文本框 25"/>
            <p:cNvSpPr txBox="1"/>
            <p:nvPr>
              <p:custDataLst>
                <p:tags r:id="rId3"/>
              </p:custDataLst>
            </p:nvPr>
          </p:nvSpPr>
          <p:spPr>
            <a:xfrm>
              <a:off x="577002" y="1725049"/>
              <a:ext cx="2753995" cy="607695"/>
            </a:xfrm>
            <a:prstGeom prst="rect">
              <a:avLst/>
            </a:prstGeom>
            <a:noFill/>
          </p:spPr>
          <p:txBody>
            <a:bodyPr wrap="square" rtlCol="0">
              <a:spAutoFit/>
            </a:bodyPr>
            <a:lstStyle/>
            <a:p>
              <a:pPr algn="ctr">
                <a:lnSpc>
                  <a:spcPct val="120000"/>
                </a:lnSpc>
              </a:pPr>
              <a:r>
                <a:rPr lang="en-US" altLang="zh-CN" sz="1400"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Automatic fast laminating machine (gr</a:t>
              </a:r>
              <a:r>
                <a:rPr lang="en-US" altLang="zh-CN" sz="1400" b="1" dirty="0">
                  <a:solidFill>
                    <a:schemeClr val="accent5">
                      <a:lumMod val="50000"/>
                    </a:schemeClr>
                  </a:solidFill>
                  <a:latin typeface="微软雅黑" panose="020B0503020204020204" pitchFamily="34" charset="-122"/>
                  <a:ea typeface="微软雅黑" panose="020B0503020204020204" pitchFamily="34" charset="-122"/>
                </a:rPr>
                <a:t>e</a:t>
              </a: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y board)</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374661" y="4412432"/>
            <a:ext cx="2054075" cy="361714"/>
            <a:chOff x="4951664" y="2276872"/>
            <a:chExt cx="1717673" cy="216024"/>
          </a:xfrm>
          <a:solidFill>
            <a:srgbClr val="0070C0"/>
          </a:solidFill>
        </p:grpSpPr>
        <p:sp>
          <p:nvSpPr>
            <p:cNvPr id="22" name="矩形 21"/>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8429249" y="2060407"/>
            <a:ext cx="3169285" cy="4245967"/>
            <a:chOff x="639867" y="1725049"/>
            <a:chExt cx="3169285" cy="4245967"/>
          </a:xfrm>
        </p:grpSpPr>
        <p:sp>
          <p:nvSpPr>
            <p:cNvPr id="25" name="矩形 24"/>
            <p:cNvSpPr/>
            <p:nvPr/>
          </p:nvSpPr>
          <p:spPr>
            <a:xfrm>
              <a:off x="1126654" y="4920726"/>
              <a:ext cx="1915065" cy="1050290"/>
            </a:xfrm>
            <a:prstGeom prst="rect">
              <a:avLst/>
            </a:prstGeom>
          </p:spPr>
          <p:txBody>
            <a:bodyPr wrap="square">
              <a:spAutoFit/>
            </a:bodyPr>
            <a:lstStyle/>
            <a:p>
              <a:pPr>
                <a:lnSpc>
                  <a:spcPct val="13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Efficient and fast, the paper and </a:t>
              </a:r>
              <a:r>
                <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E-Flute </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are fed at the same speed at the same time.</a:t>
              </a:r>
              <a:endPar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26" name="文本框 25"/>
            <p:cNvSpPr txBox="1"/>
            <p:nvPr>
              <p:custDataLst>
                <p:tags r:id="rId4"/>
              </p:custDataLst>
            </p:nvPr>
          </p:nvSpPr>
          <p:spPr>
            <a:xfrm>
              <a:off x="639867" y="1725049"/>
              <a:ext cx="3169285" cy="607695"/>
            </a:xfrm>
            <a:prstGeom prst="rect">
              <a:avLst/>
            </a:prstGeom>
            <a:noFill/>
          </p:spPr>
          <p:txBody>
            <a:bodyPr wrap="square" rtlCol="0">
              <a:spAutoFit/>
            </a:bodyPr>
            <a:lstStyle/>
            <a:p>
              <a:pPr algn="ctr">
                <a:lnSpc>
                  <a:spcPct val="120000"/>
                </a:lnSpc>
              </a:pP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Automatic fast laminating machine (</a:t>
              </a:r>
              <a:r>
                <a:rPr lang="en-US" altLang="zh-CN" sz="1400" b="1" dirty="0">
                  <a:solidFill>
                    <a:schemeClr val="accent5">
                      <a:lumMod val="50000"/>
                    </a:schemeClr>
                  </a:solidFill>
                  <a:latin typeface="微软雅黑" panose="020B0503020204020204" pitchFamily="34" charset="-122"/>
                  <a:ea typeface="微软雅黑" panose="020B0503020204020204" pitchFamily="34" charset="-122"/>
                </a:rPr>
                <a:t>E-flute</a:t>
              </a: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8827017" y="4412430"/>
            <a:ext cx="2054075" cy="361714"/>
            <a:chOff x="4951664" y="2276872"/>
            <a:chExt cx="1717673" cy="216024"/>
          </a:xfrm>
          <a:solidFill>
            <a:schemeClr val="tx1">
              <a:lumMod val="50000"/>
              <a:lumOff val="50000"/>
            </a:schemeClr>
          </a:solidFill>
        </p:grpSpPr>
        <p:sp>
          <p:nvSpPr>
            <p:cNvPr id="29" name="矩形 28"/>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Freeform 5"/>
          <p:cNvSpPr/>
          <p:nvPr/>
        </p:nvSpPr>
        <p:spPr bwMode="auto">
          <a:xfrm rot="5400000" flipH="1">
            <a:off x="826975" y="344303"/>
            <a:ext cx="238694" cy="215400"/>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pic>
        <p:nvPicPr>
          <p:cNvPr id="32" name="图片 31"/>
          <p:cNvPicPr>
            <a:picLocks noChangeAspect="1"/>
          </p:cNvPicPr>
          <p:nvPr/>
        </p:nvPicPr>
        <p:blipFill>
          <a:blip r:embed="rId5"/>
          <a:stretch>
            <a:fillRect/>
          </a:stretch>
        </p:blipFill>
        <p:spPr>
          <a:xfrm>
            <a:off x="1202055" y="2780665"/>
            <a:ext cx="2157095" cy="1198245"/>
          </a:xfrm>
          <a:prstGeom prst="rect">
            <a:avLst/>
          </a:prstGeom>
        </p:spPr>
      </p:pic>
      <p:pic>
        <p:nvPicPr>
          <p:cNvPr id="33" name="图片 32"/>
          <p:cNvPicPr>
            <a:picLocks noChangeAspect="1"/>
          </p:cNvPicPr>
          <p:nvPr/>
        </p:nvPicPr>
        <p:blipFill>
          <a:blip r:embed="rId6"/>
          <a:stretch>
            <a:fillRect/>
          </a:stretch>
        </p:blipFill>
        <p:spPr>
          <a:xfrm>
            <a:off x="3816350" y="2780665"/>
            <a:ext cx="2280920" cy="1174115"/>
          </a:xfrm>
          <a:prstGeom prst="rect">
            <a:avLst/>
          </a:prstGeom>
        </p:spPr>
      </p:pic>
      <p:pic>
        <p:nvPicPr>
          <p:cNvPr id="35" name="图片 34"/>
          <p:cNvPicPr>
            <a:picLocks noChangeAspect="1"/>
          </p:cNvPicPr>
          <p:nvPr/>
        </p:nvPicPr>
        <p:blipFill>
          <a:blip r:embed="rId7"/>
          <a:stretch>
            <a:fillRect/>
          </a:stretch>
        </p:blipFill>
        <p:spPr>
          <a:xfrm>
            <a:off x="8687435" y="2780665"/>
            <a:ext cx="2570480" cy="1243330"/>
          </a:xfrm>
          <a:prstGeom prst="rect">
            <a:avLst/>
          </a:prstGeom>
        </p:spPr>
      </p:pic>
      <p:pic>
        <p:nvPicPr>
          <p:cNvPr id="36" name="图片 4" descr="7A769CB3A27930C5C5E70E1AC6A5A1D5.jpg"/>
          <p:cNvPicPr>
            <a:picLocks noChangeAspect="1" noChangeArrowheads="1"/>
          </p:cNvPicPr>
          <p:nvPr/>
        </p:nvPicPr>
        <p:blipFill>
          <a:blip r:embed="rId8" cstate="print"/>
          <a:srcRect/>
          <a:stretch>
            <a:fillRect/>
          </a:stretch>
        </p:blipFill>
        <p:spPr bwMode="auto">
          <a:xfrm>
            <a:off x="6311265" y="2779395"/>
            <a:ext cx="2025015" cy="1244600"/>
          </a:xfrm>
          <a:prstGeom prst="rect">
            <a:avLst/>
          </a:prstGeom>
          <a:noFill/>
          <a:ln w="9525">
            <a:noFill/>
            <a:miter lim="800000"/>
            <a:headEnd/>
            <a:tailEnd/>
          </a:ln>
        </p:spPr>
      </p:pic>
      <p:pic>
        <p:nvPicPr>
          <p:cNvPr id="16386" name="内容占位符 3" descr="234972-1409140H51431.jpg"/>
          <p:cNvPicPr>
            <a:picLocks noChangeAspect="1"/>
          </p:cNvPicPr>
          <p:nvPr/>
        </p:nvPicPr>
        <p:blipFill>
          <a:blip r:embed="rId9" cstate="print"/>
          <a:srcRect/>
          <a:stretch>
            <a:fillRect/>
          </a:stretch>
        </p:blipFill>
        <p:spPr bwMode="auto">
          <a:xfrm>
            <a:off x="10560050" y="260350"/>
            <a:ext cx="1287780" cy="83947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down)">
                                      <p:cBhvr>
                                        <p:cTn id="13" dur="500"/>
                                        <p:tgtEl>
                                          <p:spTgt spid="7"/>
                                        </p:tgtEl>
                                      </p:cBhvr>
                                    </p:animEffect>
                                  </p:childTnLst>
                                </p:cTn>
                              </p:par>
                              <p:par>
                                <p:cTn id="14" presetID="1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childTnLst>
                          </p:cTn>
                        </p:par>
                        <p:par>
                          <p:cTn id="18" fill="hold">
                            <p:stCondLst>
                              <p:cond delay="500"/>
                            </p:stCondLst>
                            <p:childTnLst>
                              <p:par>
                                <p:cTn id="19" presetID="1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down)">
                                      <p:cBhvr>
                                        <p:cTn id="22" dur="500"/>
                                        <p:tgtEl>
                                          <p:spTgt spid="14"/>
                                        </p:tgtEl>
                                      </p:cBhvr>
                                    </p:animEffect>
                                  </p:childTnLst>
                                </p:cTn>
                              </p:par>
                              <p:par>
                                <p:cTn id="23" presetID="1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par>
                          <p:cTn id="27" fill="hold">
                            <p:stCondLst>
                              <p:cond delay="1000"/>
                            </p:stCondLst>
                            <p:childTnLst>
                              <p:par>
                                <p:cTn id="28" presetID="12" presetClass="entr" presetSubtype="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down)">
                                      <p:cBhvr>
                                        <p:cTn id="31" dur="500"/>
                                        <p:tgtEl>
                                          <p:spTgt spid="21"/>
                                        </p:tgtEl>
                                      </p:cBhvr>
                                    </p:animEffect>
                                  </p:childTnLst>
                                </p:cTn>
                              </p:par>
                              <p:par>
                                <p:cTn id="32" presetID="1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ppt_y</p:attrName>
                                        </p:attrNameLst>
                                      </p:cBhvr>
                                      <p:tavLst>
                                        <p:tav tm="0">
                                          <p:val>
                                            <p:strVal val="#ppt_y+#ppt_h*1.125000"/>
                                          </p:val>
                                        </p:tav>
                                        <p:tav tm="100000">
                                          <p:val>
                                            <p:strVal val="#ppt_y"/>
                                          </p:val>
                                        </p:tav>
                                      </p:tavLst>
                                    </p:anim>
                                    <p:animEffect transition="in" filter="wipe(up)">
                                      <p:cBhvr>
                                        <p:cTn id="35" dur="500"/>
                                        <p:tgtEl>
                                          <p:spTgt spid="17"/>
                                        </p:tgtEl>
                                      </p:cBhvr>
                                    </p:animEffect>
                                  </p:childTnLst>
                                </p:cTn>
                              </p:par>
                            </p:childTnLst>
                          </p:cTn>
                        </p:par>
                        <p:par>
                          <p:cTn id="36" fill="hold">
                            <p:stCondLst>
                              <p:cond delay="1500"/>
                            </p:stCondLst>
                            <p:childTnLst>
                              <p:par>
                                <p:cTn id="37" presetID="12" presetClass="entr" presetSubtype="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p:tgtEl>
                                          <p:spTgt spid="28"/>
                                        </p:tgtEl>
                                        <p:attrNameLst>
                                          <p:attrName>ppt_y</p:attrName>
                                        </p:attrNameLst>
                                      </p:cBhvr>
                                      <p:tavLst>
                                        <p:tav tm="0">
                                          <p:val>
                                            <p:strVal val="#ppt_y-#ppt_h*1.125000"/>
                                          </p:val>
                                        </p:tav>
                                        <p:tav tm="100000">
                                          <p:val>
                                            <p:strVal val="#ppt_y"/>
                                          </p:val>
                                        </p:tav>
                                      </p:tavLst>
                                    </p:anim>
                                    <p:animEffect transition="in" filter="wipe(down)">
                                      <p:cBhvr>
                                        <p:cTn id="40" dur="500"/>
                                        <p:tgtEl>
                                          <p:spTgt spid="28"/>
                                        </p:tgtEl>
                                      </p:cBhvr>
                                    </p:animEffect>
                                  </p:childTnLst>
                                </p:cTn>
                              </p:par>
                              <p:par>
                                <p:cTn id="41" presetID="1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035" y="169545"/>
            <a:ext cx="4409440" cy="521970"/>
          </a:xfrm>
          <a:prstGeom prst="rect">
            <a:avLst/>
          </a:prstGeom>
          <a:noFill/>
        </p:spPr>
        <p:txBody>
          <a:bodyPr wrap="square" rtlCol="0">
            <a:spAutoFit/>
          </a:bodyPr>
          <a:lstStyle/>
          <a:p>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Die-cutting Equipment</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885101" y="2132799"/>
            <a:ext cx="2756535" cy="4173577"/>
            <a:chOff x="669077" y="1797439"/>
            <a:chExt cx="2756535" cy="4173577"/>
          </a:xfrm>
        </p:grpSpPr>
        <p:sp>
          <p:nvSpPr>
            <p:cNvPr id="4" name="矩形 3"/>
            <p:cNvSpPr/>
            <p:nvPr/>
          </p:nvSpPr>
          <p:spPr>
            <a:xfrm>
              <a:off x="1126654" y="4920726"/>
              <a:ext cx="1915065" cy="1050290"/>
            </a:xfrm>
            <a:prstGeom prst="rect">
              <a:avLst/>
            </a:prstGeom>
          </p:spPr>
          <p:txBody>
            <a:bodyPr wrap="square">
              <a:spAutoFit/>
            </a:bodyPr>
            <a:lstStyle/>
            <a:p>
              <a:pPr>
                <a:lnSpc>
                  <a:spcPct val="13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rPr>
                <a:t>Efficient and fast. Can complete the puzzle one-knife forming and cutting operation。</a:t>
              </a:r>
              <a:endPar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文本框 25"/>
            <p:cNvSpPr txBox="1"/>
            <p:nvPr>
              <p:custDataLst>
                <p:tags r:id="rId1"/>
              </p:custDataLst>
            </p:nvPr>
          </p:nvSpPr>
          <p:spPr>
            <a:xfrm>
              <a:off x="669077" y="1797439"/>
              <a:ext cx="2756535" cy="607695"/>
            </a:xfrm>
            <a:prstGeom prst="rect">
              <a:avLst/>
            </a:prstGeom>
            <a:noFill/>
          </p:spPr>
          <p:txBody>
            <a:bodyPr wrap="square" rtlCol="0">
              <a:spAutoFit/>
            </a:bodyPr>
            <a:lstStyle/>
            <a:p>
              <a:pPr algn="ctr">
                <a:lnSpc>
                  <a:spcPct val="120000"/>
                </a:lnSpc>
              </a:pPr>
              <a:r>
                <a:rPr sz="1400" b="1" dirty="0">
                  <a:solidFill>
                    <a:schemeClr val="accent5">
                      <a:lumMod val="50000"/>
                    </a:schemeClr>
                  </a:solidFill>
                  <a:latin typeface="微软雅黑" panose="020B0503020204020204" pitchFamily="34" charset="-122"/>
                  <a:ea typeface="微软雅黑" panose="020B0503020204020204" pitchFamily="34" charset="-122"/>
                </a:rPr>
                <a:t>Automatic </a:t>
              </a:r>
              <a:r>
                <a:rPr lang="en-US" sz="1400" b="1" dirty="0">
                  <a:solidFill>
                    <a:schemeClr val="accent5">
                      <a:lumMod val="50000"/>
                    </a:schemeClr>
                  </a:solidFill>
                  <a:latin typeface="微软雅黑" panose="020B0503020204020204" pitchFamily="34" charset="-122"/>
                  <a:ea typeface="微软雅黑" panose="020B0503020204020204" pitchFamily="34" charset="-122"/>
                </a:rPr>
                <a:t>die-cutting</a:t>
              </a:r>
              <a:r>
                <a:rPr sz="1400" b="1" dirty="0">
                  <a:solidFill>
                    <a:schemeClr val="accent5">
                      <a:lumMod val="50000"/>
                    </a:schemeClr>
                  </a:solidFill>
                  <a:latin typeface="微软雅黑" panose="020B0503020204020204" pitchFamily="34" charset="-122"/>
                  <a:ea typeface="微软雅黑" panose="020B0503020204020204" pitchFamily="34" charset="-122"/>
                </a:rPr>
                <a:t> machine </a:t>
              </a:r>
              <a:r>
                <a:rPr lang="en-US" sz="1400" b="1" dirty="0">
                  <a:solidFill>
                    <a:schemeClr val="accent5">
                      <a:lumMod val="50000"/>
                    </a:schemeClr>
                  </a:solidFill>
                  <a:latin typeface="微软雅黑" panose="020B0503020204020204" pitchFamily="34" charset="-122"/>
                  <a:ea typeface="微软雅黑" panose="020B0503020204020204" pitchFamily="34" charset="-122"/>
                </a:rPr>
                <a:t>(</a:t>
              </a:r>
              <a:r>
                <a:rPr sz="1400" b="1" dirty="0">
                  <a:solidFill>
                    <a:schemeClr val="accent5">
                      <a:lumMod val="50000"/>
                    </a:schemeClr>
                  </a:solidFill>
                  <a:latin typeface="微软雅黑" panose="020B0503020204020204" pitchFamily="34" charset="-122"/>
                  <a:ea typeface="微软雅黑" panose="020B0503020204020204" pitchFamily="34" charset="-122"/>
                </a:rPr>
                <a:t>500 tons pressure</a:t>
              </a:r>
              <a:r>
                <a:rPr lang="en-US" sz="1400" b="1" dirty="0">
                  <a:solidFill>
                    <a:schemeClr val="accent5">
                      <a:lumMod val="50000"/>
                    </a:schemeClr>
                  </a:solidFill>
                  <a:latin typeface="微软雅黑" panose="020B0503020204020204" pitchFamily="34" charset="-122"/>
                  <a:ea typeface="微软雅黑" panose="020B0503020204020204" pitchFamily="34" charset="-122"/>
                </a:rPr>
                <a:t>)</a:t>
              </a:r>
              <a:endParaRPr 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253659" y="4412432"/>
            <a:ext cx="2054075" cy="361714"/>
            <a:chOff x="4951664" y="2276872"/>
            <a:chExt cx="1717673" cy="216024"/>
          </a:xfrm>
          <a:solidFill>
            <a:schemeClr val="accent5">
              <a:lumMod val="50000"/>
            </a:schemeClr>
          </a:solidFill>
        </p:grpSpPr>
        <p:sp>
          <p:nvSpPr>
            <p:cNvPr id="8" name="矩形 7"/>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3791230" y="2172803"/>
            <a:ext cx="2469112" cy="4659987"/>
            <a:chOff x="918632" y="1837444"/>
            <a:chExt cx="2469112" cy="4659987"/>
          </a:xfrm>
        </p:grpSpPr>
        <p:sp>
          <p:nvSpPr>
            <p:cNvPr id="11" name="矩形 10"/>
            <p:cNvSpPr/>
            <p:nvPr/>
          </p:nvSpPr>
          <p:spPr>
            <a:xfrm>
              <a:off x="1106969" y="4405741"/>
              <a:ext cx="1915065" cy="2091690"/>
            </a:xfrm>
            <a:prstGeom prst="rect">
              <a:avLst/>
            </a:prstGeom>
          </p:spPr>
          <p:txBody>
            <a:bodyPr wrap="square">
              <a:spAutoFit/>
            </a:bodyPr>
            <a:lstStyle/>
            <a:p>
              <a:pPr>
                <a:lnSpc>
                  <a:spcPct val="130000"/>
                </a:lnSpc>
                <a:defRPr/>
              </a:pPr>
              <a:r>
                <a:rPr sz="10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Efficient, fast, large tonnage, enough pressure will not cause continuous cutting problems, the maximum cutting thickness reaches 3.5mm. In addition, infrared protection devices are installed on all sides to improve production safety performance</a:t>
              </a:r>
              <a:r>
                <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endPar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12" name="文本框 25"/>
            <p:cNvSpPr txBox="1"/>
            <p:nvPr>
              <p:custDataLst>
                <p:tags r:id="rId2"/>
              </p:custDataLst>
            </p:nvPr>
          </p:nvSpPr>
          <p:spPr>
            <a:xfrm>
              <a:off x="918632" y="1837444"/>
              <a:ext cx="2469112" cy="607695"/>
            </a:xfrm>
            <a:prstGeom prst="rect">
              <a:avLst/>
            </a:prstGeom>
            <a:noFill/>
          </p:spPr>
          <p:txBody>
            <a:bodyPr wrap="square" rtlCol="0">
              <a:spAutoFit/>
            </a:bodyPr>
            <a:lstStyle/>
            <a:p>
              <a:pPr algn="ctr">
                <a:lnSpc>
                  <a:spcPct val="120000"/>
                </a:lnSpc>
              </a:pPr>
              <a:r>
                <a:rPr sz="1400" b="1" dirty="0">
                  <a:solidFill>
                    <a:schemeClr val="accent5">
                      <a:lumMod val="50000"/>
                    </a:schemeClr>
                  </a:solidFill>
                  <a:latin typeface="微软雅黑" panose="020B0503020204020204" pitchFamily="34" charset="-122"/>
                  <a:ea typeface="微软雅黑" panose="020B0503020204020204" pitchFamily="34" charset="-122"/>
                </a:rPr>
                <a:t>Four-column hydraulic press </a:t>
              </a:r>
              <a:r>
                <a:rPr lang="en-US" sz="1400" b="1" dirty="0">
                  <a:solidFill>
                    <a:schemeClr val="accent5">
                      <a:lumMod val="50000"/>
                    </a:schemeClr>
                  </a:solidFill>
                  <a:latin typeface="微软雅黑" panose="020B0503020204020204" pitchFamily="34" charset="-122"/>
                  <a:ea typeface="微软雅黑" panose="020B0503020204020204" pitchFamily="34" charset="-122"/>
                </a:rPr>
                <a:t>(</a:t>
              </a:r>
              <a:r>
                <a:rPr sz="1400" b="1" dirty="0">
                  <a:solidFill>
                    <a:schemeClr val="accent5">
                      <a:lumMod val="50000"/>
                    </a:schemeClr>
                  </a:solidFill>
                  <a:latin typeface="微软雅黑" panose="020B0503020204020204" pitchFamily="34" charset="-122"/>
                  <a:ea typeface="微软雅黑" panose="020B0503020204020204" pitchFamily="34" charset="-122"/>
                </a:rPr>
                <a:t>800 tons pressure</a:t>
              </a:r>
              <a:r>
                <a:rPr lang="en-US" sz="1400" b="1" dirty="0">
                  <a:solidFill>
                    <a:schemeClr val="accent5">
                      <a:lumMod val="50000"/>
                    </a:schemeClr>
                  </a:solidFill>
                  <a:latin typeface="微软雅黑" panose="020B0503020204020204" pitchFamily="34" charset="-122"/>
                  <a:ea typeface="微软雅黑" panose="020B0503020204020204" pitchFamily="34" charset="-122"/>
                </a:rPr>
                <a:t>)</a:t>
              </a:r>
              <a:endParaRPr 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910233" y="4412431"/>
            <a:ext cx="2054075" cy="361714"/>
            <a:chOff x="4951664" y="2276872"/>
            <a:chExt cx="1717673" cy="216024"/>
          </a:xfrm>
          <a:solidFill>
            <a:schemeClr val="accent5">
              <a:lumMod val="75000"/>
            </a:schemeClr>
          </a:solidFill>
        </p:grpSpPr>
        <p:sp>
          <p:nvSpPr>
            <p:cNvPr id="15" name="矩形 14"/>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171838" y="2204554"/>
            <a:ext cx="2469112" cy="4428212"/>
            <a:chOff x="834812" y="1869194"/>
            <a:chExt cx="2469112" cy="4428212"/>
          </a:xfrm>
        </p:grpSpPr>
        <p:sp>
          <p:nvSpPr>
            <p:cNvPr id="18" name="矩形 17"/>
            <p:cNvSpPr/>
            <p:nvPr/>
          </p:nvSpPr>
          <p:spPr>
            <a:xfrm>
              <a:off x="1176819" y="4605766"/>
              <a:ext cx="1915065" cy="1691640"/>
            </a:xfrm>
            <a:prstGeom prst="rect">
              <a:avLst/>
            </a:prstGeom>
          </p:spPr>
          <p:txBody>
            <a:bodyPr wrap="square">
              <a:spAutoFit/>
            </a:bodyPr>
            <a:lstStyle/>
            <a:p>
              <a:pPr>
                <a:lnSpc>
                  <a:spcPct val="130000"/>
                </a:lnSpc>
                <a:defRPr/>
              </a:pPr>
              <a:r>
                <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rPr>
                <a:t>Efficient, fast, automatic loading and unloading system greatly saves workers' physical strength, and the daily cutting capacity is increased to twice the efficiency of ordinary paper cutters.</a:t>
              </a:r>
              <a:endPar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文本框 25"/>
            <p:cNvSpPr txBox="1"/>
            <p:nvPr>
              <p:custDataLst>
                <p:tags r:id="rId3"/>
              </p:custDataLst>
            </p:nvPr>
          </p:nvSpPr>
          <p:spPr>
            <a:xfrm>
              <a:off x="834812" y="1869194"/>
              <a:ext cx="2469112" cy="607695"/>
            </a:xfrm>
            <a:prstGeom prst="rect">
              <a:avLst/>
            </a:prstGeom>
            <a:noFill/>
          </p:spPr>
          <p:txBody>
            <a:bodyPr wrap="square" rtlCol="0">
              <a:spAutoFit/>
            </a:bodyPr>
            <a:lstStyle/>
            <a:p>
              <a:pPr algn="ctr">
                <a:lnSpc>
                  <a:spcPct val="120000"/>
                </a:lnSpc>
              </a:pP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Automatic loading and unloading paper cutter</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374661" y="4412432"/>
            <a:ext cx="2054075" cy="361714"/>
            <a:chOff x="4951664" y="2276872"/>
            <a:chExt cx="1717673" cy="216024"/>
          </a:xfrm>
          <a:solidFill>
            <a:srgbClr val="0070C0"/>
          </a:solidFill>
        </p:grpSpPr>
        <p:sp>
          <p:nvSpPr>
            <p:cNvPr id="22" name="矩形 21"/>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8640704" y="1971507"/>
            <a:ext cx="2469112" cy="4092297"/>
            <a:chOff x="864022" y="1613289"/>
            <a:chExt cx="2469112" cy="4092297"/>
          </a:xfrm>
        </p:grpSpPr>
        <p:sp>
          <p:nvSpPr>
            <p:cNvPr id="25" name="矩形 24"/>
            <p:cNvSpPr/>
            <p:nvPr/>
          </p:nvSpPr>
          <p:spPr>
            <a:xfrm>
              <a:off x="1108239" y="4655296"/>
              <a:ext cx="1915065" cy="1050290"/>
            </a:xfrm>
            <a:prstGeom prst="rect">
              <a:avLst/>
            </a:prstGeom>
          </p:spPr>
          <p:txBody>
            <a:bodyPr wrap="square">
              <a:spAutoFit/>
            </a:bodyPr>
            <a:lstStyle/>
            <a:p>
              <a:pPr>
                <a:lnSpc>
                  <a:spcPct val="130000"/>
                </a:lnSpc>
                <a:defRPr/>
              </a:pP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rPr>
                <a:t>Efficient and fast, to ensure that there is no missing or missing pieces of the puzzle.</a:t>
              </a:r>
              <a:endPar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26" name="文本框 25"/>
            <p:cNvSpPr txBox="1"/>
            <p:nvPr>
              <p:custDataLst>
                <p:tags r:id="rId4"/>
              </p:custDataLst>
            </p:nvPr>
          </p:nvSpPr>
          <p:spPr>
            <a:xfrm>
              <a:off x="864022" y="1613289"/>
              <a:ext cx="2469112" cy="866140"/>
            </a:xfrm>
            <a:prstGeom prst="rect">
              <a:avLst/>
            </a:prstGeom>
            <a:noFill/>
          </p:spPr>
          <p:txBody>
            <a:bodyPr wrap="square" rtlCol="0">
              <a:spAutoFit/>
            </a:bodyPr>
            <a:lstStyle/>
            <a:p>
              <a:pPr algn="ctr">
                <a:lnSpc>
                  <a:spcPct val="120000"/>
                </a:lnSpc>
              </a:pPr>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Digital display automatic bag breaking and sealing machine</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8827017" y="4412430"/>
            <a:ext cx="2054075" cy="361714"/>
            <a:chOff x="4951664" y="2276872"/>
            <a:chExt cx="1717673" cy="216024"/>
          </a:xfrm>
          <a:solidFill>
            <a:schemeClr val="tx1">
              <a:lumMod val="50000"/>
              <a:lumOff val="50000"/>
            </a:schemeClr>
          </a:solidFill>
        </p:grpSpPr>
        <p:sp>
          <p:nvSpPr>
            <p:cNvPr id="29" name="矩形 28"/>
            <p:cNvSpPr/>
            <p:nvPr/>
          </p:nvSpPr>
          <p:spPr>
            <a:xfrm>
              <a:off x="4951664" y="2276872"/>
              <a:ext cx="1717673"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10800000">
              <a:off x="5660851" y="2302769"/>
              <a:ext cx="334117" cy="19012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Freeform 5"/>
          <p:cNvSpPr/>
          <p:nvPr/>
        </p:nvSpPr>
        <p:spPr bwMode="auto">
          <a:xfrm rot="5400000" flipH="1">
            <a:off x="826975" y="344303"/>
            <a:ext cx="238694" cy="215400"/>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pic>
        <p:nvPicPr>
          <p:cNvPr id="13" name="图片 12"/>
          <p:cNvPicPr>
            <a:picLocks noChangeAspect="1"/>
          </p:cNvPicPr>
          <p:nvPr/>
        </p:nvPicPr>
        <p:blipFill>
          <a:blip r:embed="rId5"/>
          <a:stretch>
            <a:fillRect/>
          </a:stretch>
        </p:blipFill>
        <p:spPr>
          <a:xfrm>
            <a:off x="8884920" y="2853055"/>
            <a:ext cx="1979295" cy="1341120"/>
          </a:xfrm>
          <a:prstGeom prst="rect">
            <a:avLst/>
          </a:prstGeom>
        </p:spPr>
      </p:pic>
      <p:pic>
        <p:nvPicPr>
          <p:cNvPr id="20" name="图片 19"/>
          <p:cNvPicPr>
            <a:picLocks noChangeAspect="1"/>
          </p:cNvPicPr>
          <p:nvPr/>
        </p:nvPicPr>
        <p:blipFill>
          <a:blip r:embed="rId6"/>
          <a:stretch>
            <a:fillRect/>
          </a:stretch>
        </p:blipFill>
        <p:spPr>
          <a:xfrm>
            <a:off x="6383020" y="2853055"/>
            <a:ext cx="2094865" cy="1341755"/>
          </a:xfrm>
          <a:prstGeom prst="rect">
            <a:avLst/>
          </a:prstGeom>
        </p:spPr>
      </p:pic>
      <p:pic>
        <p:nvPicPr>
          <p:cNvPr id="27" name="图片 4" descr="EC205C8BDA6F0C14496477859FAA661F.jpg"/>
          <p:cNvPicPr>
            <a:picLocks noChangeAspect="1" noChangeArrowheads="1"/>
          </p:cNvPicPr>
          <p:nvPr/>
        </p:nvPicPr>
        <p:blipFill>
          <a:blip r:embed="rId7" cstate="print"/>
          <a:srcRect/>
          <a:stretch>
            <a:fillRect/>
          </a:stretch>
        </p:blipFill>
        <p:spPr bwMode="auto">
          <a:xfrm>
            <a:off x="1169035" y="2837815"/>
            <a:ext cx="2189480" cy="1370965"/>
          </a:xfrm>
          <a:prstGeom prst="rect">
            <a:avLst/>
          </a:prstGeom>
          <a:noFill/>
          <a:ln w="9525">
            <a:noFill/>
            <a:miter lim="800000"/>
            <a:headEnd/>
            <a:tailEnd/>
          </a:ln>
        </p:spPr>
      </p:pic>
      <p:pic>
        <p:nvPicPr>
          <p:cNvPr id="16386" name="内容占位符 3" descr="234972-1409140H51431.jpg"/>
          <p:cNvPicPr>
            <a:picLocks noChangeAspect="1"/>
          </p:cNvPicPr>
          <p:nvPr/>
        </p:nvPicPr>
        <p:blipFill>
          <a:blip r:embed="rId8" cstate="print"/>
          <a:srcRect/>
          <a:stretch>
            <a:fillRect/>
          </a:stretch>
        </p:blipFill>
        <p:spPr bwMode="auto">
          <a:xfrm>
            <a:off x="10559415" y="260350"/>
            <a:ext cx="1287780" cy="839470"/>
          </a:xfrm>
          <a:prstGeom prst="rect">
            <a:avLst/>
          </a:prstGeom>
          <a:noFill/>
          <a:ln w="9525">
            <a:noFill/>
            <a:miter lim="800000"/>
            <a:headEnd/>
            <a:tailEnd/>
          </a:ln>
        </p:spPr>
      </p:pic>
      <p:pic>
        <p:nvPicPr>
          <p:cNvPr id="36" name="图片 35"/>
          <p:cNvPicPr>
            <a:picLocks noChangeAspect="1"/>
          </p:cNvPicPr>
          <p:nvPr/>
        </p:nvPicPr>
        <p:blipFill>
          <a:blip r:embed="rId9"/>
          <a:stretch>
            <a:fillRect/>
          </a:stretch>
        </p:blipFill>
        <p:spPr>
          <a:xfrm>
            <a:off x="4347210" y="2780665"/>
            <a:ext cx="1180465" cy="1585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down)">
                                      <p:cBhvr>
                                        <p:cTn id="13" dur="500"/>
                                        <p:tgtEl>
                                          <p:spTgt spid="7"/>
                                        </p:tgtEl>
                                      </p:cBhvr>
                                    </p:animEffect>
                                  </p:childTnLst>
                                </p:cTn>
                              </p:par>
                              <p:par>
                                <p:cTn id="14" presetID="1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childTnLst>
                          </p:cTn>
                        </p:par>
                        <p:par>
                          <p:cTn id="18" fill="hold">
                            <p:stCondLst>
                              <p:cond delay="500"/>
                            </p:stCondLst>
                            <p:childTnLst>
                              <p:par>
                                <p:cTn id="19" presetID="1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down)">
                                      <p:cBhvr>
                                        <p:cTn id="22" dur="500"/>
                                        <p:tgtEl>
                                          <p:spTgt spid="14"/>
                                        </p:tgtEl>
                                      </p:cBhvr>
                                    </p:animEffect>
                                  </p:childTnLst>
                                </p:cTn>
                              </p:par>
                              <p:par>
                                <p:cTn id="23" presetID="1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par>
                          <p:cTn id="27" fill="hold">
                            <p:stCondLst>
                              <p:cond delay="1000"/>
                            </p:stCondLst>
                            <p:childTnLst>
                              <p:par>
                                <p:cTn id="28" presetID="12" presetClass="entr" presetSubtype="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down)">
                                      <p:cBhvr>
                                        <p:cTn id="31" dur="500"/>
                                        <p:tgtEl>
                                          <p:spTgt spid="21"/>
                                        </p:tgtEl>
                                      </p:cBhvr>
                                    </p:animEffect>
                                  </p:childTnLst>
                                </p:cTn>
                              </p:par>
                              <p:par>
                                <p:cTn id="32" presetID="1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ppt_y</p:attrName>
                                        </p:attrNameLst>
                                      </p:cBhvr>
                                      <p:tavLst>
                                        <p:tav tm="0">
                                          <p:val>
                                            <p:strVal val="#ppt_y+#ppt_h*1.125000"/>
                                          </p:val>
                                        </p:tav>
                                        <p:tav tm="100000">
                                          <p:val>
                                            <p:strVal val="#ppt_y"/>
                                          </p:val>
                                        </p:tav>
                                      </p:tavLst>
                                    </p:anim>
                                    <p:animEffect transition="in" filter="wipe(up)">
                                      <p:cBhvr>
                                        <p:cTn id="35" dur="500"/>
                                        <p:tgtEl>
                                          <p:spTgt spid="17"/>
                                        </p:tgtEl>
                                      </p:cBhvr>
                                    </p:animEffect>
                                  </p:childTnLst>
                                </p:cTn>
                              </p:par>
                            </p:childTnLst>
                          </p:cTn>
                        </p:par>
                        <p:par>
                          <p:cTn id="36" fill="hold">
                            <p:stCondLst>
                              <p:cond delay="1500"/>
                            </p:stCondLst>
                            <p:childTnLst>
                              <p:par>
                                <p:cTn id="37" presetID="12" presetClass="entr" presetSubtype="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p:tgtEl>
                                          <p:spTgt spid="28"/>
                                        </p:tgtEl>
                                        <p:attrNameLst>
                                          <p:attrName>ppt_y</p:attrName>
                                        </p:attrNameLst>
                                      </p:cBhvr>
                                      <p:tavLst>
                                        <p:tav tm="0">
                                          <p:val>
                                            <p:strVal val="#ppt_y-#ppt_h*1.125000"/>
                                          </p:val>
                                        </p:tav>
                                        <p:tav tm="100000">
                                          <p:val>
                                            <p:strVal val="#ppt_y"/>
                                          </p:val>
                                        </p:tav>
                                      </p:tavLst>
                                    </p:anim>
                                    <p:animEffect transition="in" filter="wipe(down)">
                                      <p:cBhvr>
                                        <p:cTn id="40" dur="500"/>
                                        <p:tgtEl>
                                          <p:spTgt spid="28"/>
                                        </p:tgtEl>
                                      </p:cBhvr>
                                    </p:animEffect>
                                  </p:childTnLst>
                                </p:cTn>
                              </p:par>
                              <p:par>
                                <p:cTn id="41" presetID="1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 name="图片 107"/>
          <p:cNvPicPr>
            <a:picLocks noChangeAspect="1"/>
          </p:cNvPicPr>
          <p:nvPr/>
        </p:nvPicPr>
        <p:blipFill rotWithShape="1">
          <a:blip r:embed="rId1">
            <a:grayscl/>
            <a:extLst>
              <a:ext uri="{BEBA8EAE-BF5A-486C-A8C5-ECC9F3942E4B}">
                <a14:imgProps xmlns:a14="http://schemas.microsoft.com/office/drawing/2010/main">
                  <a14:imgLayer r:embed="rId2">
                    <a14:imgEffect>
                      <a14:colorTemperature colorTemp="2000"/>
                    </a14:imgEffect>
                    <a14:imgEffect>
                      <a14:saturation sat="66000"/>
                    </a14:imgEffect>
                  </a14:imgLayer>
                </a14:imgProps>
              </a:ext>
            </a:extLst>
          </a:blip>
          <a:srcRect b="72279"/>
          <a:stretch>
            <a:fillRect/>
          </a:stretch>
        </p:blipFill>
        <p:spPr>
          <a:xfrm rot="5400000">
            <a:off x="3731954" y="3638660"/>
            <a:ext cx="6072905" cy="525805"/>
          </a:xfrm>
          <a:prstGeom prst="rect">
            <a:avLst/>
          </a:prstGeom>
        </p:spPr>
      </p:pic>
      <p:pic>
        <p:nvPicPr>
          <p:cNvPr id="112" name="图片 111"/>
          <p:cNvPicPr>
            <a:picLocks noChangeAspect="1"/>
          </p:cNvPicPr>
          <p:nvPr/>
        </p:nvPicPr>
        <p:blipFill rotWithShape="1">
          <a:blip r:embed="rId1">
            <a:grayscl/>
            <a:extLst>
              <a:ext uri="{BEBA8EAE-BF5A-486C-A8C5-ECC9F3942E4B}">
                <a14:imgProps xmlns:a14="http://schemas.microsoft.com/office/drawing/2010/main">
                  <a14:imgLayer r:embed="rId2">
                    <a14:imgEffect>
                      <a14:colorTemperature colorTemp="2000"/>
                    </a14:imgEffect>
                    <a14:imgEffect>
                      <a14:saturation sat="66000"/>
                    </a14:imgEffect>
                  </a14:imgLayer>
                </a14:imgProps>
              </a:ext>
            </a:extLst>
          </a:blip>
          <a:srcRect b="72279"/>
          <a:stretch>
            <a:fillRect/>
          </a:stretch>
        </p:blipFill>
        <p:spPr>
          <a:xfrm rot="5400000" flipV="1">
            <a:off x="2518693" y="3649535"/>
            <a:ext cx="6072905" cy="504056"/>
          </a:xfrm>
          <a:prstGeom prst="rect">
            <a:avLst/>
          </a:prstGeom>
        </p:spPr>
      </p:pic>
      <p:sp>
        <p:nvSpPr>
          <p:cNvPr id="115" name="TextBox 114"/>
          <p:cNvSpPr txBox="1"/>
          <p:nvPr/>
        </p:nvSpPr>
        <p:spPr>
          <a:xfrm>
            <a:off x="1123315" y="188595"/>
            <a:ext cx="5312410" cy="521970"/>
          </a:xfrm>
          <a:prstGeom prst="rect">
            <a:avLst/>
          </a:prstGeom>
          <a:noFill/>
        </p:spPr>
        <p:txBody>
          <a:bodyPr wrap="square" rtlCol="0">
            <a:spAutoFit/>
          </a:bodyPr>
          <a:lstStyle/>
          <a:p>
            <a:pPr lvl="0" algn="ct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Auto-packaging Equipment</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9" name="Freeform 5"/>
          <p:cNvSpPr/>
          <p:nvPr/>
        </p:nvSpPr>
        <p:spPr bwMode="auto">
          <a:xfrm rot="5400000" flipH="1">
            <a:off x="826975" y="344303"/>
            <a:ext cx="238694" cy="215400"/>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pic>
        <p:nvPicPr>
          <p:cNvPr id="16386" name="内容占位符 3" descr="234972-1409140H51431.jpg"/>
          <p:cNvPicPr>
            <a:picLocks noChangeAspect="1"/>
          </p:cNvPicPr>
          <p:nvPr/>
        </p:nvPicPr>
        <p:blipFill>
          <a:blip r:embed="rId3" cstate="print"/>
          <a:srcRect/>
          <a:stretch>
            <a:fillRect/>
          </a:stretch>
        </p:blipFill>
        <p:spPr bwMode="auto">
          <a:xfrm>
            <a:off x="10487660" y="260350"/>
            <a:ext cx="1287780" cy="839470"/>
          </a:xfrm>
          <a:prstGeom prst="rect">
            <a:avLst/>
          </a:prstGeom>
          <a:noFill/>
          <a:ln w="9525">
            <a:noFill/>
            <a:miter lim="800000"/>
            <a:headEnd/>
            <a:tailEnd/>
          </a:ln>
        </p:spPr>
      </p:pic>
      <p:pic>
        <p:nvPicPr>
          <p:cNvPr id="2" name="图片 1"/>
          <p:cNvPicPr>
            <a:picLocks noChangeAspect="1"/>
          </p:cNvPicPr>
          <p:nvPr/>
        </p:nvPicPr>
        <p:blipFill>
          <a:blip r:embed="rId4"/>
          <a:stretch>
            <a:fillRect/>
          </a:stretch>
        </p:blipFill>
        <p:spPr>
          <a:xfrm>
            <a:off x="2028825" y="1484630"/>
            <a:ext cx="3785870" cy="1930400"/>
          </a:xfrm>
          <a:prstGeom prst="rect">
            <a:avLst/>
          </a:prstGeom>
        </p:spPr>
      </p:pic>
      <p:pic>
        <p:nvPicPr>
          <p:cNvPr id="3" name="图片 2"/>
          <p:cNvPicPr>
            <a:picLocks noChangeAspect="1"/>
          </p:cNvPicPr>
          <p:nvPr/>
        </p:nvPicPr>
        <p:blipFill>
          <a:blip r:embed="rId5"/>
          <a:stretch>
            <a:fillRect/>
          </a:stretch>
        </p:blipFill>
        <p:spPr>
          <a:xfrm>
            <a:off x="6505575" y="1484630"/>
            <a:ext cx="3326765" cy="1898650"/>
          </a:xfrm>
          <a:prstGeom prst="rect">
            <a:avLst/>
          </a:prstGeom>
        </p:spPr>
      </p:pic>
      <p:pic>
        <p:nvPicPr>
          <p:cNvPr id="16" name="图片 4" descr="1881EBA41F52A7B6DA7B4EF9062BD6EA.jpg"/>
          <p:cNvPicPr>
            <a:picLocks noChangeAspect="1" noChangeArrowheads="1"/>
          </p:cNvPicPr>
          <p:nvPr/>
        </p:nvPicPr>
        <p:blipFill>
          <a:blip r:embed="rId6" cstate="print"/>
          <a:srcRect/>
          <a:stretch>
            <a:fillRect/>
          </a:stretch>
        </p:blipFill>
        <p:spPr bwMode="auto">
          <a:xfrm>
            <a:off x="1918970" y="4293235"/>
            <a:ext cx="3851910" cy="2068195"/>
          </a:xfrm>
          <a:prstGeom prst="rect">
            <a:avLst/>
          </a:prstGeom>
          <a:noFill/>
          <a:ln w="9525">
            <a:noFill/>
            <a:miter lim="800000"/>
            <a:headEnd/>
            <a:tailEnd/>
          </a:ln>
        </p:spPr>
      </p:pic>
      <p:pic>
        <p:nvPicPr>
          <p:cNvPr id="1026" name="Picture 2"/>
          <p:cNvPicPr>
            <a:picLocks noChangeAspect="1" noChangeArrowheads="1"/>
          </p:cNvPicPr>
          <p:nvPr/>
        </p:nvPicPr>
        <p:blipFill>
          <a:blip r:embed="rId7"/>
          <a:srcRect/>
          <a:stretch>
            <a:fillRect/>
          </a:stretch>
        </p:blipFill>
        <p:spPr bwMode="auto">
          <a:xfrm>
            <a:off x="6599555" y="4220845"/>
            <a:ext cx="3322320" cy="2082800"/>
          </a:xfrm>
          <a:prstGeom prst="rect">
            <a:avLst/>
          </a:prstGeom>
          <a:noFill/>
          <a:ln w="9525">
            <a:noFill/>
            <a:miter lim="800000"/>
            <a:headEnd/>
            <a:tailEnd/>
          </a:ln>
          <a:effectLst/>
        </p:spPr>
      </p:pic>
      <p:sp>
        <p:nvSpPr>
          <p:cNvPr id="26" name="TextBox 25"/>
          <p:cNvSpPr txBox="1">
            <a:spLocks noChangeArrowheads="1"/>
          </p:cNvSpPr>
          <p:nvPr/>
        </p:nvSpPr>
        <p:spPr bwMode="auto">
          <a:xfrm>
            <a:off x="2438400" y="3611880"/>
            <a:ext cx="2864485" cy="681355"/>
          </a:xfrm>
          <a:prstGeom prst="rect">
            <a:avLst/>
          </a:prstGeom>
          <a:noFill/>
          <a:ln w="9525">
            <a:noFill/>
            <a:miter lim="800000"/>
          </a:ln>
        </p:spPr>
        <p:txBody>
          <a:bodyPr wrap="square">
            <a:spAutoFit/>
          </a:bodyPr>
          <a:p>
            <a:pPr algn="ctr">
              <a:lnSpc>
                <a:spcPct val="120000"/>
              </a:lnSpc>
            </a:pPr>
            <a:r>
              <a:rPr lang="en-US" altLang="zh-CN" sz="1600" b="1" dirty="0">
                <a:solidFill>
                  <a:schemeClr val="accent5">
                    <a:lumMod val="50000"/>
                  </a:schemeClr>
                </a:solidFill>
                <a:latin typeface="微软雅黑" panose="020B0503020204020204" pitchFamily="34" charset="-122"/>
                <a:ea typeface="微软雅黑" panose="020B0503020204020204" pitchFamily="34" charset="-122"/>
                <a:sym typeface="+mn-ea"/>
              </a:rPr>
              <a:t>Game board</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sym typeface="+mn-ea"/>
              </a:rPr>
              <a:t> automatic forming machine</a:t>
            </a:r>
            <a:endParaRPr lang="zh-CN" altLang="en-US" sz="1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4" name="TextBox 25"/>
          <p:cNvSpPr txBox="1">
            <a:spLocks noChangeArrowheads="1"/>
          </p:cNvSpPr>
          <p:nvPr/>
        </p:nvSpPr>
        <p:spPr bwMode="auto">
          <a:xfrm>
            <a:off x="6689090" y="3573145"/>
            <a:ext cx="3278505" cy="681355"/>
          </a:xfrm>
          <a:prstGeom prst="rect">
            <a:avLst/>
          </a:prstGeom>
          <a:noFill/>
          <a:ln w="9525">
            <a:noFill/>
            <a:miter lim="800000"/>
          </a:ln>
        </p:spPr>
        <p:txBody>
          <a:bodyPr wrap="square">
            <a:spAutoFit/>
          </a:bodyPr>
          <a:p>
            <a:pPr algn="ctr">
              <a:lnSpc>
                <a:spcPct val="120000"/>
              </a:lnSpc>
            </a:pPr>
            <a:r>
              <a:rPr lang="zh-CN" altLang="en-US" sz="1600" b="1" dirty="0">
                <a:solidFill>
                  <a:schemeClr val="accent5">
                    <a:lumMod val="50000"/>
                  </a:schemeClr>
                </a:solidFill>
                <a:latin typeface="微软雅黑" panose="020B0503020204020204" pitchFamily="34" charset="-122"/>
                <a:ea typeface="微软雅黑" panose="020B0503020204020204" pitchFamily="34" charset="-122"/>
              </a:rPr>
              <a:t>Corrugated box automatic bonding machine</a:t>
            </a:r>
            <a:endParaRPr lang="zh-CN" altLang="en-US" sz="1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5" name="TextBox 25"/>
          <p:cNvSpPr txBox="1">
            <a:spLocks noChangeArrowheads="1"/>
          </p:cNvSpPr>
          <p:nvPr/>
        </p:nvSpPr>
        <p:spPr bwMode="auto">
          <a:xfrm>
            <a:off x="1918970" y="803275"/>
            <a:ext cx="3896360" cy="681355"/>
          </a:xfrm>
          <a:prstGeom prst="rect">
            <a:avLst/>
          </a:prstGeom>
          <a:noFill/>
          <a:ln w="9525">
            <a:noFill/>
            <a:miter lim="800000"/>
          </a:ln>
        </p:spPr>
        <p:txBody>
          <a:bodyPr wrap="square">
            <a:spAutoFit/>
          </a:bodyPr>
          <a:p>
            <a:pPr algn="ctr">
              <a:lnSpc>
                <a:spcPct val="120000"/>
              </a:lnSpc>
            </a:pPr>
            <a:r>
              <a:rPr lang="en-US" altLang="zh-CN" sz="1600" b="1" dirty="0">
                <a:solidFill>
                  <a:schemeClr val="accent5">
                    <a:lumMod val="50000"/>
                  </a:schemeClr>
                </a:solidFill>
                <a:latin typeface="微软雅黑" panose="020B0503020204020204" pitchFamily="34" charset="-122"/>
                <a:ea typeface="微软雅黑" panose="020B0503020204020204" pitchFamily="34" charset="-122"/>
              </a:rPr>
              <a:t>Set-up box</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rPr>
              <a:t> automatic forming machine</a:t>
            </a:r>
            <a:endParaRPr lang="zh-CN" altLang="en-US" sz="1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6" name="TextBox 25"/>
          <p:cNvSpPr txBox="1">
            <a:spLocks noChangeArrowheads="1"/>
          </p:cNvSpPr>
          <p:nvPr/>
        </p:nvSpPr>
        <p:spPr bwMode="auto">
          <a:xfrm>
            <a:off x="6689090" y="764540"/>
            <a:ext cx="2959735" cy="681355"/>
          </a:xfrm>
          <a:prstGeom prst="rect">
            <a:avLst/>
          </a:prstGeom>
          <a:noFill/>
          <a:ln w="9525">
            <a:noFill/>
            <a:miter lim="800000"/>
          </a:ln>
        </p:spPr>
        <p:txBody>
          <a:bodyPr wrap="square">
            <a:spAutoFit/>
          </a:bodyPr>
          <a:p>
            <a:pPr algn="ctr">
              <a:lnSpc>
                <a:spcPct val="120000"/>
              </a:lnSpc>
            </a:pPr>
            <a:r>
              <a:rPr lang="en-US" altLang="zh-CN" sz="1600" b="1" dirty="0">
                <a:solidFill>
                  <a:schemeClr val="accent5">
                    <a:lumMod val="50000"/>
                  </a:schemeClr>
                </a:solidFill>
                <a:latin typeface="微软雅黑" panose="020B0503020204020204" pitchFamily="34" charset="-122"/>
                <a:ea typeface="微软雅黑" panose="020B0503020204020204" pitchFamily="34" charset="-122"/>
                <a:sym typeface="+mn-ea"/>
              </a:rPr>
              <a:t>Game board</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sym typeface="+mn-ea"/>
              </a:rPr>
              <a:t> automatic forming machine</a:t>
            </a:r>
            <a:endParaRPr lang="zh-CN" altLang="en-US" sz="16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6" presetClass="entr" presetSubtype="42" fill="hold" nodeType="after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barn(outHorizontal)">
                                      <p:cBhvr>
                                        <p:cTn id="12" dur="500"/>
                                        <p:tgtEl>
                                          <p:spTgt spid="112"/>
                                        </p:tgtEl>
                                      </p:cBhvr>
                                    </p:animEffect>
                                  </p:childTnLst>
                                </p:cTn>
                              </p:par>
                              <p:par>
                                <p:cTn id="13" presetID="16" presetClass="entr" presetSubtype="42"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barn(outHorizontal)">
                                      <p:cBhvr>
                                        <p:cTn id="15"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39190" y="191135"/>
            <a:ext cx="8291195" cy="521970"/>
          </a:xfrm>
          <a:prstGeom prst="rect">
            <a:avLst/>
          </a:prstGeom>
          <a:noFill/>
        </p:spPr>
        <p:txBody>
          <a:bodyPr wrap="square" rtlCol="0">
            <a:spAutoFit/>
          </a:bodyPr>
          <a:lstStyle/>
          <a:p>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The Other</a:t>
            </a: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Injection</a:t>
            </a: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Tin box</a:t>
            </a: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Game card</a:t>
            </a: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3" name="同心圆 2"/>
          <p:cNvSpPr/>
          <p:nvPr/>
        </p:nvSpPr>
        <p:spPr>
          <a:xfrm>
            <a:off x="7340574" y="1816324"/>
            <a:ext cx="2859088" cy="2859087"/>
          </a:xfrm>
          <a:prstGeom prst="donut">
            <a:avLst>
              <a:gd name="adj" fmla="val 7351"/>
            </a:avLst>
          </a:prstGeom>
          <a:solidFill>
            <a:schemeClr val="accent5">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a:endParaRPr lang="zh-CN" altLang="en-US" sz="1405">
              <a:solidFill>
                <a:schemeClr val="tx1"/>
              </a:solidFill>
            </a:endParaRPr>
          </a:p>
        </p:txBody>
      </p:sp>
      <p:sp>
        <p:nvSpPr>
          <p:cNvPr id="4" name="同心圆 3"/>
          <p:cNvSpPr/>
          <p:nvPr/>
        </p:nvSpPr>
        <p:spPr>
          <a:xfrm>
            <a:off x="4688489" y="1814736"/>
            <a:ext cx="2859088" cy="2860675"/>
          </a:xfrm>
          <a:prstGeom prst="donut">
            <a:avLst>
              <a:gd name="adj" fmla="val 7351"/>
            </a:avLst>
          </a:prstGeom>
          <a:solidFill>
            <a:schemeClr val="accent5">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a:endParaRPr lang="zh-CN" altLang="en-US" sz="1405">
              <a:solidFill>
                <a:schemeClr val="tx1"/>
              </a:solidFill>
            </a:endParaRPr>
          </a:p>
        </p:txBody>
      </p:sp>
      <p:sp>
        <p:nvSpPr>
          <p:cNvPr id="5" name="同心圆 4"/>
          <p:cNvSpPr/>
          <p:nvPr/>
        </p:nvSpPr>
        <p:spPr>
          <a:xfrm>
            <a:off x="2041809" y="1797274"/>
            <a:ext cx="2859088" cy="2859087"/>
          </a:xfrm>
          <a:prstGeom prst="donut">
            <a:avLst>
              <a:gd name="adj" fmla="val 7351"/>
            </a:avLst>
          </a:prstGeom>
          <a:solidFill>
            <a:schemeClr val="accent5">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tx1"/>
              </a:solidFill>
            </a:endParaRPr>
          </a:p>
        </p:txBody>
      </p:sp>
      <p:grpSp>
        <p:nvGrpSpPr>
          <p:cNvPr id="6" name="组合 5"/>
          <p:cNvGrpSpPr/>
          <p:nvPr/>
        </p:nvGrpSpPr>
        <p:grpSpPr>
          <a:xfrm>
            <a:off x="8077174" y="1095599"/>
            <a:ext cx="1296988" cy="1670050"/>
            <a:chOff x="8041289" y="1286833"/>
            <a:chExt cx="1296988" cy="1670050"/>
          </a:xfrm>
        </p:grpSpPr>
        <p:grpSp>
          <p:nvGrpSpPr>
            <p:cNvPr id="7" name="组合 23"/>
            <p:cNvGrpSpPr/>
            <p:nvPr/>
          </p:nvGrpSpPr>
          <p:grpSpPr bwMode="auto">
            <a:xfrm rot="5400000">
              <a:off x="8041601" y="1660207"/>
              <a:ext cx="1296364" cy="1296988"/>
              <a:chOff x="4531729" y="3883599"/>
              <a:chExt cx="1296144" cy="1296144"/>
            </a:xfrm>
          </p:grpSpPr>
          <p:sp>
            <p:nvSpPr>
              <p:cNvPr id="10" name="泪滴形 9"/>
              <p:cNvSpPr/>
              <p:nvPr/>
            </p:nvSpPr>
            <p:spPr>
              <a:xfrm rot="13500000">
                <a:off x="4531417" y="3883287"/>
                <a:ext cx="1296144" cy="1296768"/>
              </a:xfrm>
              <a:prstGeom prst="teardrop">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sp>
            <p:nvSpPr>
              <p:cNvPr id="11" name="椭圆 10"/>
              <p:cNvSpPr/>
              <p:nvPr/>
            </p:nvSpPr>
            <p:spPr>
              <a:xfrm>
                <a:off x="4718393" y="4070263"/>
                <a:ext cx="922815" cy="922815"/>
              </a:xfrm>
              <a:prstGeom prst="ellipse">
                <a:avLst/>
              </a:pr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grpSp>
        <p:sp>
          <p:nvSpPr>
            <p:cNvPr id="8" name="椭圆 7"/>
            <p:cNvSpPr/>
            <p:nvPr/>
          </p:nvSpPr>
          <p:spPr bwMode="auto">
            <a:xfrm rot="12600000">
              <a:off x="8569705" y="1286833"/>
              <a:ext cx="258369" cy="258245"/>
            </a:xfrm>
            <a:prstGeom prst="ellipse">
              <a:avLst/>
            </a:prstGeom>
            <a:solidFill>
              <a:schemeClr val="bg1">
                <a:lumMod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sp>
          <p:nvSpPr>
            <p:cNvPr id="9" name="文本框 29"/>
            <p:cNvSpPr txBox="1"/>
            <p:nvPr/>
          </p:nvSpPr>
          <p:spPr bwMode="auto">
            <a:xfrm>
              <a:off x="8352439" y="2045658"/>
              <a:ext cx="650875" cy="523875"/>
            </a:xfrm>
            <a:prstGeom prst="rect">
              <a:avLst/>
            </a:prstGeom>
            <a:noFill/>
          </p:spPr>
          <p:txBody>
            <a:bodyPr wrap="none">
              <a:spAutoFit/>
            </a:bodyPr>
            <a:lstStyle/>
            <a:p>
              <a:pPr defTabSz="713105" fontAlgn="auto">
                <a:spcBef>
                  <a:spcPts val="0"/>
                </a:spcBef>
                <a:spcAft>
                  <a:spcPts val="0"/>
                </a:spcAft>
                <a:defRPr/>
              </a:pPr>
              <a:r>
                <a:rPr lang="en-US" altLang="zh-CN" sz="2800" b="1" dirty="0">
                  <a:solidFill>
                    <a:schemeClr val="accent5">
                      <a:lumMod val="50000"/>
                    </a:schemeClr>
                  </a:solidFill>
                  <a:latin typeface="Broadway" pitchFamily="82" charset="0"/>
                  <a:ea typeface="+mn-ea"/>
                </a:rPr>
                <a:t>03</a:t>
              </a:r>
              <a:endParaRPr lang="zh-CN" altLang="en-US" sz="2800" b="1" dirty="0">
                <a:solidFill>
                  <a:schemeClr val="accent5">
                    <a:lumMod val="50000"/>
                  </a:schemeClr>
                </a:solidFill>
                <a:latin typeface="Broadway" pitchFamily="82" charset="0"/>
                <a:ea typeface="+mn-ea"/>
              </a:endParaRPr>
            </a:p>
          </p:txBody>
        </p:sp>
      </p:grpSp>
      <p:grpSp>
        <p:nvGrpSpPr>
          <p:cNvPr id="12" name="组合 11"/>
          <p:cNvGrpSpPr/>
          <p:nvPr/>
        </p:nvGrpSpPr>
        <p:grpSpPr>
          <a:xfrm>
            <a:off x="5456839" y="1071786"/>
            <a:ext cx="1295400" cy="1671638"/>
            <a:chOff x="5456839" y="1263020"/>
            <a:chExt cx="1295400" cy="1671638"/>
          </a:xfrm>
        </p:grpSpPr>
        <p:grpSp>
          <p:nvGrpSpPr>
            <p:cNvPr id="13" name="组合 34"/>
            <p:cNvGrpSpPr/>
            <p:nvPr/>
          </p:nvGrpSpPr>
          <p:grpSpPr bwMode="auto">
            <a:xfrm>
              <a:off x="5456839" y="1638640"/>
              <a:ext cx="1295400" cy="1296018"/>
              <a:chOff x="4892010" y="2159626"/>
              <a:chExt cx="1296144" cy="1296144"/>
            </a:xfrm>
          </p:grpSpPr>
          <p:grpSp>
            <p:nvGrpSpPr>
              <p:cNvPr id="15" name="组合 13"/>
              <p:cNvGrpSpPr/>
              <p:nvPr/>
            </p:nvGrpSpPr>
            <p:grpSpPr bwMode="auto">
              <a:xfrm rot="5400000">
                <a:off x="4892010" y="2159626"/>
                <a:ext cx="1296144" cy="1296144"/>
                <a:chOff x="2980776" y="2908566"/>
                <a:chExt cx="1296144" cy="1296144"/>
              </a:xfrm>
            </p:grpSpPr>
            <p:sp>
              <p:nvSpPr>
                <p:cNvPr id="17" name="泪滴形 16"/>
                <p:cNvSpPr/>
                <p:nvPr/>
              </p:nvSpPr>
              <p:spPr>
                <a:xfrm rot="13500000">
                  <a:off x="2981085" y="2908875"/>
                  <a:ext cx="1296144" cy="1295526"/>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sp>
              <p:nvSpPr>
                <p:cNvPr id="18" name="椭圆 17"/>
                <p:cNvSpPr/>
                <p:nvPr/>
              </p:nvSpPr>
              <p:spPr>
                <a:xfrm>
                  <a:off x="3167441" y="3095411"/>
                  <a:ext cx="922815" cy="922815"/>
                </a:xfrm>
                <a:prstGeom prst="ellipse">
                  <a:avLst/>
                </a:pr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grpSp>
          <p:sp>
            <p:nvSpPr>
              <p:cNvPr id="16" name="文本框 28"/>
              <p:cNvSpPr txBox="1"/>
              <p:nvPr/>
            </p:nvSpPr>
            <p:spPr>
              <a:xfrm>
                <a:off x="5217635" y="2536518"/>
                <a:ext cx="649660" cy="522339"/>
              </a:xfrm>
              <a:prstGeom prst="rect">
                <a:avLst/>
              </a:prstGeom>
              <a:noFill/>
            </p:spPr>
            <p:txBody>
              <a:bodyPr wrap="none">
                <a:spAutoFit/>
              </a:bodyPr>
              <a:lstStyle/>
              <a:p>
                <a:pPr defTabSz="713105" fontAlgn="auto">
                  <a:spcBef>
                    <a:spcPts val="0"/>
                  </a:spcBef>
                  <a:spcAft>
                    <a:spcPts val="0"/>
                  </a:spcAft>
                  <a:defRPr/>
                </a:pPr>
                <a:r>
                  <a:rPr lang="en-US" altLang="zh-CN" sz="2800" b="1" dirty="0">
                    <a:solidFill>
                      <a:schemeClr val="accent5">
                        <a:lumMod val="50000"/>
                      </a:schemeClr>
                    </a:solidFill>
                    <a:latin typeface="Broadway" pitchFamily="82" charset="0"/>
                    <a:ea typeface="+mn-ea"/>
                  </a:rPr>
                  <a:t>02</a:t>
                </a:r>
                <a:endParaRPr lang="zh-CN" altLang="en-US" sz="2800" b="1" dirty="0">
                  <a:solidFill>
                    <a:schemeClr val="accent5">
                      <a:lumMod val="50000"/>
                    </a:schemeClr>
                  </a:solidFill>
                  <a:latin typeface="Broadway" pitchFamily="82" charset="0"/>
                  <a:ea typeface="+mn-ea"/>
                </a:endParaRPr>
              </a:p>
            </p:txBody>
          </p:sp>
        </p:grpSp>
        <p:sp>
          <p:nvSpPr>
            <p:cNvPr id="14" name="椭圆 13"/>
            <p:cNvSpPr/>
            <p:nvPr/>
          </p:nvSpPr>
          <p:spPr bwMode="auto">
            <a:xfrm rot="12600000">
              <a:off x="5986053" y="1263020"/>
              <a:ext cx="258053" cy="258176"/>
            </a:xfrm>
            <a:prstGeom prst="ellipse">
              <a:avLst/>
            </a:prstGeom>
            <a:solidFill>
              <a:schemeClr val="bg1">
                <a:lumMod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grpSp>
      <p:grpSp>
        <p:nvGrpSpPr>
          <p:cNvPr id="19" name="组合 18"/>
          <p:cNvGrpSpPr/>
          <p:nvPr/>
        </p:nvGrpSpPr>
        <p:grpSpPr>
          <a:xfrm>
            <a:off x="2841909" y="1052736"/>
            <a:ext cx="1295400" cy="1668463"/>
            <a:chOff x="2872389" y="1243970"/>
            <a:chExt cx="1295400" cy="1668463"/>
          </a:xfrm>
        </p:grpSpPr>
        <p:grpSp>
          <p:nvGrpSpPr>
            <p:cNvPr id="20" name="组合 39"/>
            <p:cNvGrpSpPr/>
            <p:nvPr/>
          </p:nvGrpSpPr>
          <p:grpSpPr bwMode="auto">
            <a:xfrm>
              <a:off x="2872389" y="1616311"/>
              <a:ext cx="1295400" cy="1296122"/>
              <a:chOff x="1301082" y="2093483"/>
              <a:chExt cx="1296144" cy="1296144"/>
            </a:xfrm>
          </p:grpSpPr>
          <p:grpSp>
            <p:nvGrpSpPr>
              <p:cNvPr id="22" name="组合 9"/>
              <p:cNvGrpSpPr/>
              <p:nvPr/>
            </p:nvGrpSpPr>
            <p:grpSpPr bwMode="auto">
              <a:xfrm rot="5400000">
                <a:off x="1301082" y="2093483"/>
                <a:ext cx="1296144" cy="1296144"/>
                <a:chOff x="1208199" y="1992052"/>
                <a:chExt cx="1296144" cy="1296144"/>
              </a:xfrm>
            </p:grpSpPr>
            <p:sp>
              <p:nvSpPr>
                <p:cNvPr id="24" name="泪滴形 23"/>
                <p:cNvSpPr/>
                <p:nvPr/>
              </p:nvSpPr>
              <p:spPr>
                <a:xfrm rot="13500000">
                  <a:off x="1208560" y="1992413"/>
                  <a:ext cx="1296144" cy="1295422"/>
                </a:xfrm>
                <a:prstGeom prst="teardrop">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sp>
              <p:nvSpPr>
                <p:cNvPr id="25" name="椭圆 24"/>
                <p:cNvSpPr/>
                <p:nvPr/>
              </p:nvSpPr>
              <p:spPr>
                <a:xfrm>
                  <a:off x="1378391" y="2172596"/>
                  <a:ext cx="922815" cy="922815"/>
                </a:xfrm>
                <a:prstGeom prst="ellipse">
                  <a:avLst/>
                </a:pr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dirty="0">
                    <a:solidFill>
                      <a:schemeClr val="accent5">
                        <a:lumMod val="50000"/>
                      </a:schemeClr>
                    </a:solidFill>
                  </a:endParaRPr>
                </a:p>
              </p:txBody>
            </p:sp>
          </p:grpSp>
          <p:sp>
            <p:nvSpPr>
              <p:cNvPr id="23" name="文本框 27"/>
              <p:cNvSpPr txBox="1"/>
              <p:nvPr/>
            </p:nvSpPr>
            <p:spPr>
              <a:xfrm>
                <a:off x="1634648" y="2464098"/>
                <a:ext cx="629011" cy="522297"/>
              </a:xfrm>
              <a:prstGeom prst="rect">
                <a:avLst/>
              </a:prstGeom>
              <a:noFill/>
            </p:spPr>
            <p:txBody>
              <a:bodyPr wrap="none">
                <a:spAutoFit/>
              </a:bodyPr>
              <a:lstStyle/>
              <a:p>
                <a:pPr defTabSz="713105" fontAlgn="auto">
                  <a:spcBef>
                    <a:spcPts val="0"/>
                  </a:spcBef>
                  <a:spcAft>
                    <a:spcPts val="0"/>
                  </a:spcAft>
                  <a:defRPr/>
                </a:pPr>
                <a:r>
                  <a:rPr lang="en-US" altLang="zh-CN" sz="2800" b="1" dirty="0">
                    <a:solidFill>
                      <a:schemeClr val="accent5">
                        <a:lumMod val="50000"/>
                      </a:schemeClr>
                    </a:solidFill>
                    <a:latin typeface="Broadway" pitchFamily="82" charset="0"/>
                    <a:ea typeface="+mn-ea"/>
                  </a:rPr>
                  <a:t>01</a:t>
                </a:r>
                <a:endParaRPr lang="zh-CN" altLang="en-US" sz="2800" b="1" dirty="0">
                  <a:solidFill>
                    <a:schemeClr val="accent5">
                      <a:lumMod val="50000"/>
                    </a:schemeClr>
                  </a:solidFill>
                  <a:latin typeface="Broadway" pitchFamily="82" charset="0"/>
                  <a:ea typeface="+mn-ea"/>
                </a:endParaRPr>
              </a:p>
            </p:txBody>
          </p:sp>
        </p:grpSp>
        <p:sp>
          <p:nvSpPr>
            <p:cNvPr id="21" name="椭圆 20"/>
            <p:cNvSpPr/>
            <p:nvPr/>
          </p:nvSpPr>
          <p:spPr bwMode="auto">
            <a:xfrm rot="12600000">
              <a:off x="3391061" y="1243970"/>
              <a:ext cx="258053" cy="258197"/>
            </a:xfrm>
            <a:prstGeom prst="ellipse">
              <a:avLst/>
            </a:prstGeom>
            <a:solidFill>
              <a:schemeClr val="bg1">
                <a:lumMod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fontAlgn="auto">
                <a:spcBef>
                  <a:spcPts val="0"/>
                </a:spcBef>
                <a:spcAft>
                  <a:spcPts val="0"/>
                </a:spcAft>
                <a:defRPr/>
              </a:pPr>
              <a:endParaRPr lang="zh-CN" altLang="en-US" sz="1405">
                <a:solidFill>
                  <a:schemeClr val="accent5">
                    <a:lumMod val="50000"/>
                  </a:schemeClr>
                </a:solidFill>
              </a:endParaRPr>
            </a:p>
          </p:txBody>
        </p:sp>
      </p:grpSp>
      <p:sp>
        <p:nvSpPr>
          <p:cNvPr id="26" name="TextBox 25"/>
          <p:cNvSpPr txBox="1">
            <a:spLocks noChangeArrowheads="1"/>
          </p:cNvSpPr>
          <p:nvPr/>
        </p:nvSpPr>
        <p:spPr bwMode="auto">
          <a:xfrm>
            <a:off x="2145665" y="4678045"/>
            <a:ext cx="2428240" cy="423545"/>
          </a:xfrm>
          <a:prstGeom prst="rect">
            <a:avLst/>
          </a:prstGeom>
          <a:noFill/>
          <a:ln w="9525">
            <a:noFill/>
            <a:miter lim="800000"/>
          </a:ln>
        </p:spPr>
        <p:txBody>
          <a:bodyPr wrap="square">
            <a:spAutoFit/>
          </a:bodyPr>
          <a:lstStyle/>
          <a:p>
            <a:pPr algn="ctr">
              <a:lnSpc>
                <a:spcPct val="120000"/>
              </a:lnSpc>
            </a:pPr>
            <a:r>
              <a:rPr lang="en-US" altLang="zh-CN" b="1" dirty="0">
                <a:solidFill>
                  <a:schemeClr val="accent5">
                    <a:lumMod val="50000"/>
                  </a:schemeClr>
                </a:solidFill>
                <a:latin typeface="微软雅黑" panose="020B0503020204020204" pitchFamily="34" charset="-122"/>
                <a:ea typeface="微软雅黑" panose="020B0503020204020204" pitchFamily="34" charset="-122"/>
              </a:rPr>
              <a:t>Injection machine</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27" name="TextBox 26"/>
          <p:cNvSpPr txBox="1">
            <a:spLocks noChangeArrowheads="1"/>
          </p:cNvSpPr>
          <p:nvPr/>
        </p:nvSpPr>
        <p:spPr bwMode="auto">
          <a:xfrm>
            <a:off x="4942840" y="4696460"/>
            <a:ext cx="2435225" cy="423545"/>
          </a:xfrm>
          <a:prstGeom prst="rect">
            <a:avLst/>
          </a:prstGeom>
          <a:noFill/>
          <a:ln w="9525">
            <a:noFill/>
            <a:miter lim="800000"/>
          </a:ln>
        </p:spPr>
        <p:txBody>
          <a:bodyPr wrap="square">
            <a:spAutoFit/>
          </a:bodyPr>
          <a:lstStyle/>
          <a:p>
            <a:pPr algn="ctr">
              <a:lnSpc>
                <a:spcPct val="120000"/>
              </a:lnSpc>
            </a:pPr>
            <a:r>
              <a:rPr lang="en-US" altLang="zh-CN" b="1" dirty="0">
                <a:solidFill>
                  <a:schemeClr val="accent5">
                    <a:lumMod val="50000"/>
                  </a:schemeClr>
                </a:solidFill>
                <a:latin typeface="微软雅黑" panose="020B0503020204020204" pitchFamily="34" charset="-122"/>
                <a:ea typeface="微软雅黑" panose="020B0503020204020204" pitchFamily="34" charset="-122"/>
              </a:rPr>
              <a:t>Tin box machine</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28" name="TextBox 27"/>
          <p:cNvSpPr txBox="1">
            <a:spLocks noChangeArrowheads="1"/>
          </p:cNvSpPr>
          <p:nvPr/>
        </p:nvSpPr>
        <p:spPr bwMode="auto">
          <a:xfrm>
            <a:off x="7547610" y="4725035"/>
            <a:ext cx="2699385" cy="423545"/>
          </a:xfrm>
          <a:prstGeom prst="rect">
            <a:avLst/>
          </a:prstGeom>
          <a:noFill/>
          <a:ln w="9525">
            <a:noFill/>
            <a:miter lim="800000"/>
          </a:ln>
        </p:spPr>
        <p:txBody>
          <a:bodyPr wrap="square">
            <a:spAutoFit/>
          </a:bodyPr>
          <a:lstStyle/>
          <a:p>
            <a:pPr algn="ctr">
              <a:lnSpc>
                <a:spcPct val="120000"/>
              </a:lnSpc>
            </a:pPr>
            <a:r>
              <a:rPr lang="en-US" altLang="zh-CN" b="1" dirty="0">
                <a:solidFill>
                  <a:schemeClr val="accent5">
                    <a:lumMod val="50000"/>
                  </a:schemeClr>
                </a:solidFill>
                <a:latin typeface="微软雅黑" panose="020B0503020204020204" pitchFamily="34" charset="-122"/>
                <a:ea typeface="微软雅黑" panose="020B0503020204020204" pitchFamily="34" charset="-122"/>
              </a:rPr>
              <a:t>Game card machine</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29" name="TextBox 28"/>
          <p:cNvSpPr txBox="1">
            <a:spLocks noChangeArrowheads="1"/>
          </p:cNvSpPr>
          <p:nvPr/>
        </p:nvSpPr>
        <p:spPr bwMode="auto">
          <a:xfrm>
            <a:off x="1270670" y="5373216"/>
            <a:ext cx="9937104" cy="1418590"/>
          </a:xfrm>
          <a:prstGeom prst="rect">
            <a:avLst/>
          </a:prstGeom>
          <a:noFill/>
          <a:ln w="9525">
            <a:noFill/>
            <a:miter lim="800000"/>
          </a:ln>
        </p:spPr>
        <p:txBody>
          <a:bodyPr wrap="square">
            <a:spAutoFit/>
          </a:bodyPr>
          <a:lstStyle/>
          <a:p>
            <a:pPr>
              <a:lnSpc>
                <a:spcPct val="12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r>
              <a:rPr sz="1200" dirty="0">
                <a:solidFill>
                  <a:schemeClr val="tx1">
                    <a:lumMod val="65000"/>
                    <a:lumOff val="35000"/>
                  </a:schemeClr>
                </a:solidFill>
                <a:latin typeface="微软雅黑" panose="020B0503020204020204" pitchFamily="34" charset="-122"/>
                <a:ea typeface="微软雅黑" panose="020B0503020204020204" pitchFamily="34" charset="-122"/>
              </a:rPr>
              <a:t>The injection workshop has 12 injection molding machines of each gram weight. All injection molding machines are equipped with manipulators to save labor costs.</a:t>
            </a:r>
            <a:endParaRPr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r>
              <a:rPr sz="1200" dirty="0">
                <a:solidFill>
                  <a:schemeClr val="tx1">
                    <a:lumMod val="65000"/>
                    <a:lumOff val="35000"/>
                  </a:schemeClr>
                </a:solidFill>
                <a:latin typeface="微软雅黑" panose="020B0503020204020204" pitchFamily="34" charset="-122"/>
                <a:ea typeface="微软雅黑" panose="020B0503020204020204" pitchFamily="34" charset="-122"/>
              </a:rPr>
              <a:t>The </a:t>
            </a:r>
            <a:r>
              <a:rPr lang="en-US" sz="1200" dirty="0">
                <a:solidFill>
                  <a:schemeClr val="tx1">
                    <a:lumMod val="65000"/>
                    <a:lumOff val="35000"/>
                  </a:schemeClr>
                </a:solidFill>
                <a:latin typeface="微软雅黑" panose="020B0503020204020204" pitchFamily="34" charset="-122"/>
                <a:ea typeface="微软雅黑" panose="020B0503020204020204" pitchFamily="34" charset="-122"/>
              </a:rPr>
              <a:t>tin</a:t>
            </a:r>
            <a:r>
              <a:rPr sz="1200" dirty="0">
                <a:solidFill>
                  <a:schemeClr val="tx1">
                    <a:lumMod val="65000"/>
                    <a:lumOff val="35000"/>
                  </a:schemeClr>
                </a:solidFill>
                <a:latin typeface="微软雅黑" panose="020B0503020204020204" pitchFamily="34" charset="-122"/>
                <a:ea typeface="微软雅黑" panose="020B0503020204020204" pitchFamily="34" charset="-122"/>
              </a:rPr>
              <a:t>-making workshop has 57 sets of various </a:t>
            </a:r>
            <a:r>
              <a:rPr lang="en-US" sz="1200" dirty="0">
                <a:solidFill>
                  <a:schemeClr val="tx1">
                    <a:lumMod val="65000"/>
                    <a:lumOff val="35000"/>
                  </a:schemeClr>
                </a:solidFill>
                <a:latin typeface="微软雅黑" panose="020B0503020204020204" pitchFamily="34" charset="-122"/>
                <a:ea typeface="微软雅黑" panose="020B0503020204020204" pitchFamily="34" charset="-122"/>
              </a:rPr>
              <a:t>tin</a:t>
            </a:r>
            <a:r>
              <a:rPr sz="1200" dirty="0">
                <a:solidFill>
                  <a:schemeClr val="tx1">
                    <a:lumMod val="65000"/>
                    <a:lumOff val="35000"/>
                  </a:schemeClr>
                </a:solidFill>
                <a:latin typeface="微软雅黑" panose="020B0503020204020204" pitchFamily="34" charset="-122"/>
                <a:ea typeface="微软雅黑" panose="020B0503020204020204" pitchFamily="34" charset="-122"/>
              </a:rPr>
              <a:t>-making equipment. It can meet the full-line production requirements of various types of tin</a:t>
            </a:r>
            <a:r>
              <a:rPr lang="en-US" sz="1200" dirty="0">
                <a:solidFill>
                  <a:schemeClr val="tx1">
                    <a:lumMod val="65000"/>
                    <a:lumOff val="35000"/>
                  </a:schemeClr>
                </a:solidFill>
                <a:latin typeface="微软雅黑" panose="020B0503020204020204" pitchFamily="34" charset="-122"/>
                <a:ea typeface="微软雅黑" panose="020B0503020204020204" pitchFamily="34" charset="-122"/>
              </a:rPr>
              <a:t>s.</a:t>
            </a:r>
            <a:endParaRPr 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r>
              <a:rPr sz="1200" dirty="0">
                <a:solidFill>
                  <a:schemeClr val="tx1">
                    <a:lumMod val="65000"/>
                    <a:lumOff val="35000"/>
                  </a:schemeClr>
                </a:solidFill>
                <a:latin typeface="微软雅黑" panose="020B0503020204020204" pitchFamily="34" charset="-122"/>
                <a:ea typeface="微软雅黑" panose="020B0503020204020204" pitchFamily="34" charset="-122"/>
              </a:rPr>
              <a:t>In the </a:t>
            </a:r>
            <a:r>
              <a:rPr lang="en-US" sz="1200" dirty="0">
                <a:solidFill>
                  <a:schemeClr val="tx1">
                    <a:lumMod val="65000"/>
                    <a:lumOff val="35000"/>
                  </a:schemeClr>
                </a:solidFill>
                <a:latin typeface="微软雅黑" panose="020B0503020204020204" pitchFamily="34" charset="-122"/>
                <a:ea typeface="微软雅黑" panose="020B0503020204020204" pitchFamily="34" charset="-122"/>
              </a:rPr>
              <a:t>card </a:t>
            </a:r>
            <a:r>
              <a:rPr sz="1200" dirty="0">
                <a:solidFill>
                  <a:schemeClr val="tx1">
                    <a:lumMod val="65000"/>
                    <a:lumOff val="35000"/>
                  </a:schemeClr>
                </a:solidFill>
                <a:latin typeface="微软雅黑" panose="020B0503020204020204" pitchFamily="34" charset="-122"/>
                <a:ea typeface="微软雅黑" panose="020B0503020204020204" pitchFamily="34" charset="-122"/>
              </a:rPr>
              <a:t>licensing workshop, there are three automatic licensing machines, and six various downstream small packaging process equipment. Try to achieve mechanization and save labor costs.</a:t>
            </a:r>
            <a:endParaRPr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Freeform 5"/>
          <p:cNvSpPr/>
          <p:nvPr/>
        </p:nvSpPr>
        <p:spPr bwMode="auto">
          <a:xfrm rot="5400000" flipH="1">
            <a:off x="826975" y="344303"/>
            <a:ext cx="238694" cy="215400"/>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pic>
        <p:nvPicPr>
          <p:cNvPr id="16386" name="内容占位符 3" descr="234972-1409140H51431.jpg"/>
          <p:cNvPicPr>
            <a:picLocks noChangeAspect="1"/>
          </p:cNvPicPr>
          <p:nvPr/>
        </p:nvPicPr>
        <p:blipFill>
          <a:blip r:embed="rId1" cstate="print"/>
          <a:srcRect/>
          <a:stretch>
            <a:fillRect/>
          </a:stretch>
        </p:blipFill>
        <p:spPr bwMode="auto">
          <a:xfrm>
            <a:off x="10487660" y="260350"/>
            <a:ext cx="1287780" cy="839470"/>
          </a:xfrm>
          <a:prstGeom prst="rect">
            <a:avLst/>
          </a:prstGeom>
          <a:noFill/>
          <a:ln w="9525">
            <a:noFill/>
            <a:miter lim="800000"/>
            <a:headEnd/>
            <a:tailEnd/>
          </a:ln>
        </p:spPr>
      </p:pic>
      <p:pic>
        <p:nvPicPr>
          <p:cNvPr id="30" name="图片 29"/>
          <p:cNvPicPr>
            <a:picLocks noChangeAspect="1"/>
          </p:cNvPicPr>
          <p:nvPr/>
        </p:nvPicPr>
        <p:blipFill>
          <a:blip r:embed="rId2"/>
          <a:stretch>
            <a:fillRect/>
          </a:stretch>
        </p:blipFill>
        <p:spPr>
          <a:xfrm>
            <a:off x="2432685" y="2780665"/>
            <a:ext cx="2076450" cy="1118235"/>
          </a:xfrm>
          <a:prstGeom prst="rect">
            <a:avLst/>
          </a:prstGeom>
        </p:spPr>
      </p:pic>
      <p:pic>
        <p:nvPicPr>
          <p:cNvPr id="31" name="图片 30"/>
          <p:cNvPicPr>
            <a:picLocks noChangeAspect="1"/>
          </p:cNvPicPr>
          <p:nvPr/>
        </p:nvPicPr>
        <p:blipFill>
          <a:blip r:embed="rId3"/>
          <a:stretch>
            <a:fillRect/>
          </a:stretch>
        </p:blipFill>
        <p:spPr>
          <a:xfrm>
            <a:off x="5188585" y="2780665"/>
            <a:ext cx="1886585" cy="1202690"/>
          </a:xfrm>
          <a:prstGeom prst="rect">
            <a:avLst/>
          </a:prstGeom>
        </p:spPr>
      </p:pic>
      <p:pic>
        <p:nvPicPr>
          <p:cNvPr id="32" name="图片 31"/>
          <p:cNvPicPr>
            <a:picLocks noChangeAspect="1"/>
          </p:cNvPicPr>
          <p:nvPr/>
        </p:nvPicPr>
        <p:blipFill>
          <a:blip r:embed="rId4"/>
          <a:stretch>
            <a:fillRect/>
          </a:stretch>
        </p:blipFill>
        <p:spPr>
          <a:xfrm>
            <a:off x="7751445" y="2780665"/>
            <a:ext cx="2127250" cy="1042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 presetClass="entr" presetSubtype="1" fill="hold" nodeType="afterEffect" p14:presetBounceEnd="75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75000">
                                          <p:cBhvr additive="base">
                                            <p:cTn id="12" dur="1250" fill="hold"/>
                                            <p:tgtEl>
                                              <p:spTgt spid="19"/>
                                            </p:tgtEl>
                                            <p:attrNameLst>
                                              <p:attrName>ppt_x</p:attrName>
                                            </p:attrNameLst>
                                          </p:cBhvr>
                                          <p:tavLst>
                                            <p:tav tm="0">
                                              <p:val>
                                                <p:strVal val="#ppt_x"/>
                                              </p:val>
                                            </p:tav>
                                            <p:tav tm="100000">
                                              <p:val>
                                                <p:strVal val="#ppt_x"/>
                                              </p:val>
                                            </p:tav>
                                          </p:tavLst>
                                        </p:anim>
                                        <p:anim calcmode="lin" valueType="num" p14:bounceEnd="75000">
                                          <p:cBhvr additive="base">
                                            <p:cTn id="13" dur="1250" fill="hold"/>
                                            <p:tgtEl>
                                              <p:spTgt spid="19"/>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14:presetBounceEnd="75000">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14:bounceEnd="75000">
                                          <p:cBhvr additive="base">
                                            <p:cTn id="16" dur="1250" fill="hold"/>
                                            <p:tgtEl>
                                              <p:spTgt spid="5"/>
                                            </p:tgtEl>
                                            <p:attrNameLst>
                                              <p:attrName>ppt_x</p:attrName>
                                            </p:attrNameLst>
                                          </p:cBhvr>
                                          <p:tavLst>
                                            <p:tav tm="0">
                                              <p:val>
                                                <p:strVal val="#ppt_x"/>
                                              </p:val>
                                            </p:tav>
                                            <p:tav tm="100000">
                                              <p:val>
                                                <p:strVal val="#ppt_x"/>
                                              </p:val>
                                            </p:tav>
                                          </p:tavLst>
                                        </p:anim>
                                        <p:anim calcmode="lin" valueType="num" p14:bounceEnd="75000">
                                          <p:cBhvr additive="base">
                                            <p:cTn id="17" dur="125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250"/>
                                            <p:tgtEl>
                                              <p:spTgt spid="26"/>
                                            </p:tgtEl>
                                          </p:cBhvr>
                                        </p:animEffect>
                                      </p:childTnLst>
                                    </p:cTn>
                                  </p:par>
                                </p:childTnLst>
                              </p:cTn>
                            </p:par>
                            <p:par>
                              <p:cTn id="22" fill="hold">
                                <p:stCondLst>
                                  <p:cond delay="2000"/>
                                </p:stCondLst>
                                <p:childTnLst>
                                  <p:par>
                                    <p:cTn id="23" presetID="2" presetClass="entr" presetSubtype="1" fill="hold" nodeType="afterEffect" p14:presetBounceEnd="75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75000">
                                          <p:cBhvr additive="base">
                                            <p:cTn id="25" dur="1250" fill="hold"/>
                                            <p:tgtEl>
                                              <p:spTgt spid="12"/>
                                            </p:tgtEl>
                                            <p:attrNameLst>
                                              <p:attrName>ppt_x</p:attrName>
                                            </p:attrNameLst>
                                          </p:cBhvr>
                                          <p:tavLst>
                                            <p:tav tm="0">
                                              <p:val>
                                                <p:strVal val="#ppt_x"/>
                                              </p:val>
                                            </p:tav>
                                            <p:tav tm="100000">
                                              <p:val>
                                                <p:strVal val="#ppt_x"/>
                                              </p:val>
                                            </p:tav>
                                          </p:tavLst>
                                        </p:anim>
                                        <p:anim calcmode="lin" valueType="num" p14:bounceEnd="75000">
                                          <p:cBhvr additive="base">
                                            <p:cTn id="26" dur="1250" fill="hold"/>
                                            <p:tgtEl>
                                              <p:spTgt spid="12"/>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75000">
                                      <p:stCondLst>
                                        <p:cond delay="250"/>
                                      </p:stCondLst>
                                      <p:childTnLst>
                                        <p:set>
                                          <p:cBhvr>
                                            <p:cTn id="28" dur="1" fill="hold">
                                              <p:stCondLst>
                                                <p:cond delay="0"/>
                                              </p:stCondLst>
                                            </p:cTn>
                                            <p:tgtEl>
                                              <p:spTgt spid="4"/>
                                            </p:tgtEl>
                                            <p:attrNameLst>
                                              <p:attrName>style.visibility</p:attrName>
                                            </p:attrNameLst>
                                          </p:cBhvr>
                                          <p:to>
                                            <p:strVal val="visible"/>
                                          </p:to>
                                        </p:set>
                                        <p:anim calcmode="lin" valueType="num" p14:bounceEnd="75000">
                                          <p:cBhvr additive="base">
                                            <p:cTn id="29" dur="1250" fill="hold"/>
                                            <p:tgtEl>
                                              <p:spTgt spid="4"/>
                                            </p:tgtEl>
                                            <p:attrNameLst>
                                              <p:attrName>ppt_x</p:attrName>
                                            </p:attrNameLst>
                                          </p:cBhvr>
                                          <p:tavLst>
                                            <p:tav tm="0">
                                              <p:val>
                                                <p:strVal val="#ppt_x"/>
                                              </p:val>
                                            </p:tav>
                                            <p:tav tm="100000">
                                              <p:val>
                                                <p:strVal val="#ppt_x"/>
                                              </p:val>
                                            </p:tav>
                                          </p:tavLst>
                                        </p:anim>
                                        <p:anim calcmode="lin" valueType="num" p14:bounceEnd="75000">
                                          <p:cBhvr additive="base">
                                            <p:cTn id="30" dur="1250" fill="hold"/>
                                            <p:tgtEl>
                                              <p:spTgt spid="4"/>
                                            </p:tgtEl>
                                            <p:attrNameLst>
                                              <p:attrName>ppt_y</p:attrName>
                                            </p:attrNameLst>
                                          </p:cBhvr>
                                          <p:tavLst>
                                            <p:tav tm="0">
                                              <p:val>
                                                <p:strVal val="0-#ppt_h/2"/>
                                              </p:val>
                                            </p:tav>
                                            <p:tav tm="100000">
                                              <p:val>
                                                <p:strVal val="#ppt_y"/>
                                              </p:val>
                                            </p:tav>
                                          </p:tavLst>
                                        </p:anim>
                                      </p:childTnLst>
                                    </p:cTn>
                                  </p:par>
                                </p:childTnLst>
                              </p:cTn>
                            </p:par>
                            <p:par>
                              <p:cTn id="31" fill="hold">
                                <p:stCondLst>
                                  <p:cond delay="3500"/>
                                </p:stCondLst>
                                <p:childTnLst>
                                  <p:par>
                                    <p:cTn id="32" presetID="14" presetClass="entr" presetSubtype="1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250"/>
                                            <p:tgtEl>
                                              <p:spTgt spid="27"/>
                                            </p:tgtEl>
                                          </p:cBhvr>
                                        </p:animEffect>
                                      </p:childTnLst>
                                    </p:cTn>
                                  </p:par>
                                </p:childTnLst>
                              </p:cTn>
                            </p:par>
                            <p:par>
                              <p:cTn id="35" fill="hold">
                                <p:stCondLst>
                                  <p:cond delay="4000"/>
                                </p:stCondLst>
                                <p:childTnLst>
                                  <p:par>
                                    <p:cTn id="36" presetID="2" presetClass="entr" presetSubtype="1" fill="hold" nodeType="afterEffect" p14:presetBounceEnd="75000">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14:bounceEnd="75000">
                                          <p:cBhvr additive="base">
                                            <p:cTn id="38" dur="1250" fill="hold"/>
                                            <p:tgtEl>
                                              <p:spTgt spid="6"/>
                                            </p:tgtEl>
                                            <p:attrNameLst>
                                              <p:attrName>ppt_x</p:attrName>
                                            </p:attrNameLst>
                                          </p:cBhvr>
                                          <p:tavLst>
                                            <p:tav tm="0">
                                              <p:val>
                                                <p:strVal val="#ppt_x"/>
                                              </p:val>
                                            </p:tav>
                                            <p:tav tm="100000">
                                              <p:val>
                                                <p:strVal val="#ppt_x"/>
                                              </p:val>
                                            </p:tav>
                                          </p:tavLst>
                                        </p:anim>
                                        <p:anim calcmode="lin" valueType="num" p14:bounceEnd="75000">
                                          <p:cBhvr additive="base">
                                            <p:cTn id="39" dur="1250" fill="hold"/>
                                            <p:tgtEl>
                                              <p:spTgt spid="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75000">
                                      <p:stCondLst>
                                        <p:cond delay="250"/>
                                      </p:stCondLst>
                                      <p:childTnLst>
                                        <p:set>
                                          <p:cBhvr>
                                            <p:cTn id="41" dur="1" fill="hold">
                                              <p:stCondLst>
                                                <p:cond delay="0"/>
                                              </p:stCondLst>
                                            </p:cTn>
                                            <p:tgtEl>
                                              <p:spTgt spid="3"/>
                                            </p:tgtEl>
                                            <p:attrNameLst>
                                              <p:attrName>style.visibility</p:attrName>
                                            </p:attrNameLst>
                                          </p:cBhvr>
                                          <p:to>
                                            <p:strVal val="visible"/>
                                          </p:to>
                                        </p:set>
                                        <p:anim calcmode="lin" valueType="num" p14:bounceEnd="75000">
                                          <p:cBhvr additive="base">
                                            <p:cTn id="42" dur="1250" fill="hold"/>
                                            <p:tgtEl>
                                              <p:spTgt spid="3"/>
                                            </p:tgtEl>
                                            <p:attrNameLst>
                                              <p:attrName>ppt_x</p:attrName>
                                            </p:attrNameLst>
                                          </p:cBhvr>
                                          <p:tavLst>
                                            <p:tav tm="0">
                                              <p:val>
                                                <p:strVal val="#ppt_x"/>
                                              </p:val>
                                            </p:tav>
                                            <p:tav tm="100000">
                                              <p:val>
                                                <p:strVal val="#ppt_x"/>
                                              </p:val>
                                            </p:tav>
                                          </p:tavLst>
                                        </p:anim>
                                        <p:anim calcmode="lin" valueType="num" p14:bounceEnd="75000">
                                          <p:cBhvr additive="base">
                                            <p:cTn id="43" dur="1250" fill="hold"/>
                                            <p:tgtEl>
                                              <p:spTgt spid="3"/>
                                            </p:tgtEl>
                                            <p:attrNameLst>
                                              <p:attrName>ppt_y</p:attrName>
                                            </p:attrNameLst>
                                          </p:cBhvr>
                                          <p:tavLst>
                                            <p:tav tm="0">
                                              <p:val>
                                                <p:strVal val="0-#ppt_h/2"/>
                                              </p:val>
                                            </p:tav>
                                            <p:tav tm="100000">
                                              <p:val>
                                                <p:strVal val="#ppt_y"/>
                                              </p:val>
                                            </p:tav>
                                          </p:tavLst>
                                        </p:anim>
                                      </p:childTnLst>
                                    </p:cTn>
                                  </p:par>
                                </p:childTnLst>
                              </p:cTn>
                            </p:par>
                            <p:par>
                              <p:cTn id="44" fill="hold">
                                <p:stCondLst>
                                  <p:cond delay="5500"/>
                                </p:stCondLst>
                                <p:childTnLst>
                                  <p:par>
                                    <p:cTn id="45" presetID="14" presetClass="entr" presetSubtype="1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250"/>
                                            <p:tgtEl>
                                              <p:spTgt spid="28"/>
                                            </p:tgtEl>
                                          </p:cBhvr>
                                        </p:animEffect>
                                      </p:childTnLst>
                                    </p:cTn>
                                  </p:par>
                                </p:childTnLst>
                              </p:cTn>
                            </p:par>
                            <p:par>
                              <p:cTn id="48" fill="hold">
                                <p:stCondLst>
                                  <p:cond delay="6000"/>
                                </p:stCondLst>
                                <p:childTnLst>
                                  <p:par>
                                    <p:cTn id="49" presetID="14" presetClass="entr" presetSubtype="1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26" grpId="0"/>
          <p:bldP spid="27" grpId="0"/>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 presetClass="entr" presetSubtype="1"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250" fill="hold"/>
                                            <p:tgtEl>
                                              <p:spTgt spid="19"/>
                                            </p:tgtEl>
                                            <p:attrNameLst>
                                              <p:attrName>ppt_x</p:attrName>
                                            </p:attrNameLst>
                                          </p:cBhvr>
                                          <p:tavLst>
                                            <p:tav tm="0">
                                              <p:val>
                                                <p:strVal val="#ppt_x"/>
                                              </p:val>
                                            </p:tav>
                                            <p:tav tm="100000">
                                              <p:val>
                                                <p:strVal val="#ppt_x"/>
                                              </p:val>
                                            </p:tav>
                                          </p:tavLst>
                                        </p:anim>
                                        <p:anim calcmode="lin" valueType="num">
                                          <p:cBhvr additive="base">
                                            <p:cTn id="13" dur="1250" fill="hold"/>
                                            <p:tgtEl>
                                              <p:spTgt spid="19"/>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250" fill="hold"/>
                                            <p:tgtEl>
                                              <p:spTgt spid="5"/>
                                            </p:tgtEl>
                                            <p:attrNameLst>
                                              <p:attrName>ppt_x</p:attrName>
                                            </p:attrNameLst>
                                          </p:cBhvr>
                                          <p:tavLst>
                                            <p:tav tm="0">
                                              <p:val>
                                                <p:strVal val="#ppt_x"/>
                                              </p:val>
                                            </p:tav>
                                            <p:tav tm="100000">
                                              <p:val>
                                                <p:strVal val="#ppt_x"/>
                                              </p:val>
                                            </p:tav>
                                          </p:tavLst>
                                        </p:anim>
                                        <p:anim calcmode="lin" valueType="num">
                                          <p:cBhvr additive="base">
                                            <p:cTn id="17" dur="125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250"/>
                                            <p:tgtEl>
                                              <p:spTgt spid="26"/>
                                            </p:tgtEl>
                                          </p:cBhvr>
                                        </p:animEffect>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250" fill="hold"/>
                                            <p:tgtEl>
                                              <p:spTgt spid="12"/>
                                            </p:tgtEl>
                                            <p:attrNameLst>
                                              <p:attrName>ppt_x</p:attrName>
                                            </p:attrNameLst>
                                          </p:cBhvr>
                                          <p:tavLst>
                                            <p:tav tm="0">
                                              <p:val>
                                                <p:strVal val="#ppt_x"/>
                                              </p:val>
                                            </p:tav>
                                            <p:tav tm="100000">
                                              <p:val>
                                                <p:strVal val="#ppt_x"/>
                                              </p:val>
                                            </p:tav>
                                          </p:tavLst>
                                        </p:anim>
                                        <p:anim calcmode="lin" valueType="num">
                                          <p:cBhvr additive="base">
                                            <p:cTn id="26" dur="1250" fill="hold"/>
                                            <p:tgtEl>
                                              <p:spTgt spid="12"/>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250" fill="hold"/>
                                            <p:tgtEl>
                                              <p:spTgt spid="4"/>
                                            </p:tgtEl>
                                            <p:attrNameLst>
                                              <p:attrName>ppt_x</p:attrName>
                                            </p:attrNameLst>
                                          </p:cBhvr>
                                          <p:tavLst>
                                            <p:tav tm="0">
                                              <p:val>
                                                <p:strVal val="#ppt_x"/>
                                              </p:val>
                                            </p:tav>
                                            <p:tav tm="100000">
                                              <p:val>
                                                <p:strVal val="#ppt_x"/>
                                              </p:val>
                                            </p:tav>
                                          </p:tavLst>
                                        </p:anim>
                                        <p:anim calcmode="lin" valueType="num">
                                          <p:cBhvr additive="base">
                                            <p:cTn id="30" dur="1250" fill="hold"/>
                                            <p:tgtEl>
                                              <p:spTgt spid="4"/>
                                            </p:tgtEl>
                                            <p:attrNameLst>
                                              <p:attrName>ppt_y</p:attrName>
                                            </p:attrNameLst>
                                          </p:cBhvr>
                                          <p:tavLst>
                                            <p:tav tm="0">
                                              <p:val>
                                                <p:strVal val="0-#ppt_h/2"/>
                                              </p:val>
                                            </p:tav>
                                            <p:tav tm="100000">
                                              <p:val>
                                                <p:strVal val="#ppt_y"/>
                                              </p:val>
                                            </p:tav>
                                          </p:tavLst>
                                        </p:anim>
                                      </p:childTnLst>
                                    </p:cTn>
                                  </p:par>
                                </p:childTnLst>
                              </p:cTn>
                            </p:par>
                            <p:par>
                              <p:cTn id="31" fill="hold">
                                <p:stCondLst>
                                  <p:cond delay="3500"/>
                                </p:stCondLst>
                                <p:childTnLst>
                                  <p:par>
                                    <p:cTn id="32" presetID="14" presetClass="entr" presetSubtype="1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250"/>
                                            <p:tgtEl>
                                              <p:spTgt spid="27"/>
                                            </p:tgtEl>
                                          </p:cBhvr>
                                        </p:animEffect>
                                      </p:childTnLst>
                                    </p:cTn>
                                  </p:par>
                                </p:childTnLst>
                              </p:cTn>
                            </p:par>
                            <p:par>
                              <p:cTn id="35" fill="hold">
                                <p:stCondLst>
                                  <p:cond delay="4000"/>
                                </p:stCondLst>
                                <p:childTnLst>
                                  <p:par>
                                    <p:cTn id="36" presetID="2" presetClass="entr" presetSubtype="1"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250" fill="hold"/>
                                            <p:tgtEl>
                                              <p:spTgt spid="6"/>
                                            </p:tgtEl>
                                            <p:attrNameLst>
                                              <p:attrName>ppt_x</p:attrName>
                                            </p:attrNameLst>
                                          </p:cBhvr>
                                          <p:tavLst>
                                            <p:tav tm="0">
                                              <p:val>
                                                <p:strVal val="#ppt_x"/>
                                              </p:val>
                                            </p:tav>
                                            <p:tav tm="100000">
                                              <p:val>
                                                <p:strVal val="#ppt_x"/>
                                              </p:val>
                                            </p:tav>
                                          </p:tavLst>
                                        </p:anim>
                                        <p:anim calcmode="lin" valueType="num">
                                          <p:cBhvr additive="base">
                                            <p:cTn id="39" dur="1250" fill="hold"/>
                                            <p:tgtEl>
                                              <p:spTgt spid="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1250" fill="hold"/>
                                            <p:tgtEl>
                                              <p:spTgt spid="3"/>
                                            </p:tgtEl>
                                            <p:attrNameLst>
                                              <p:attrName>ppt_x</p:attrName>
                                            </p:attrNameLst>
                                          </p:cBhvr>
                                          <p:tavLst>
                                            <p:tav tm="0">
                                              <p:val>
                                                <p:strVal val="#ppt_x"/>
                                              </p:val>
                                            </p:tav>
                                            <p:tav tm="100000">
                                              <p:val>
                                                <p:strVal val="#ppt_x"/>
                                              </p:val>
                                            </p:tav>
                                          </p:tavLst>
                                        </p:anim>
                                        <p:anim calcmode="lin" valueType="num">
                                          <p:cBhvr additive="base">
                                            <p:cTn id="43" dur="1250" fill="hold"/>
                                            <p:tgtEl>
                                              <p:spTgt spid="3"/>
                                            </p:tgtEl>
                                            <p:attrNameLst>
                                              <p:attrName>ppt_y</p:attrName>
                                            </p:attrNameLst>
                                          </p:cBhvr>
                                          <p:tavLst>
                                            <p:tav tm="0">
                                              <p:val>
                                                <p:strVal val="0-#ppt_h/2"/>
                                              </p:val>
                                            </p:tav>
                                            <p:tav tm="100000">
                                              <p:val>
                                                <p:strVal val="#ppt_y"/>
                                              </p:val>
                                            </p:tav>
                                          </p:tavLst>
                                        </p:anim>
                                      </p:childTnLst>
                                    </p:cTn>
                                  </p:par>
                                </p:childTnLst>
                              </p:cTn>
                            </p:par>
                            <p:par>
                              <p:cTn id="44" fill="hold">
                                <p:stCondLst>
                                  <p:cond delay="5500"/>
                                </p:stCondLst>
                                <p:childTnLst>
                                  <p:par>
                                    <p:cTn id="45" presetID="14" presetClass="entr" presetSubtype="1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250"/>
                                            <p:tgtEl>
                                              <p:spTgt spid="28"/>
                                            </p:tgtEl>
                                          </p:cBhvr>
                                        </p:animEffect>
                                      </p:childTnLst>
                                    </p:cTn>
                                  </p:par>
                                </p:childTnLst>
                              </p:cTn>
                            </p:par>
                            <p:par>
                              <p:cTn id="48" fill="hold">
                                <p:stCondLst>
                                  <p:cond delay="6000"/>
                                </p:stCondLst>
                                <p:childTnLst>
                                  <p:par>
                                    <p:cTn id="49" presetID="14" presetClass="entr" presetSubtype="1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26" grpId="0"/>
          <p:bldP spid="27" grpId="0"/>
          <p:bldP spid="28" grpId="0"/>
          <p:bldP spid="2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98880" y="169545"/>
            <a:ext cx="2952115" cy="1814830"/>
          </a:xfrm>
          <a:prstGeom prst="rect">
            <a:avLst/>
          </a:prstGeom>
          <a:noFill/>
        </p:spPr>
        <p:txBody>
          <a:bodyPr wrap="square" rtlCol="0">
            <a:spAutoFit/>
          </a:bodyPr>
          <a:lstStyle/>
          <a:p>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Processing parameters of each equipment</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rot="5400000">
            <a:off x="3890645" y="575945"/>
            <a:ext cx="8485505" cy="76727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18" name="组合 17"/>
          <p:cNvGrpSpPr/>
          <p:nvPr/>
        </p:nvGrpSpPr>
        <p:grpSpPr bwMode="auto">
          <a:xfrm>
            <a:off x="-39114" y="1973992"/>
            <a:ext cx="4013200" cy="4965700"/>
            <a:chOff x="0" y="0"/>
            <a:chExt cx="4013321" cy="4966128"/>
          </a:xfrm>
        </p:grpSpPr>
        <p:pic>
          <p:nvPicPr>
            <p:cNvPr id="19"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l="5353" t="8440" r="6203" b="10136"/>
            <a:stretch>
              <a:fillRect/>
            </a:stretch>
          </p:blipFill>
          <p:spPr bwMode="auto">
            <a:xfrm>
              <a:off x="0" y="0"/>
              <a:ext cx="4013321" cy="496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p:cNvSpPr>
              <a:spLocks noChangeArrowheads="1"/>
            </p:cNvSpPr>
            <p:nvPr/>
          </p:nvSpPr>
          <p:spPr bwMode="auto">
            <a:xfrm>
              <a:off x="589697" y="589534"/>
              <a:ext cx="2838784" cy="3697941"/>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Font typeface="Arial" panose="020B0604020202020204" pitchFamily="34" charset="0"/>
                <a:buNone/>
              </a:pPr>
              <a:endParaRPr lang="zh-CN" altLang="zh-CN" sz="3200">
                <a:solidFill>
                  <a:srgbClr val="FFFFFF"/>
                </a:solidFill>
                <a:latin typeface="Arial" panose="020B0604020202020204"/>
                <a:ea typeface="微软雅黑" panose="020B0503020204020204" pitchFamily="34" charset="-122"/>
                <a:cs typeface="+mn-ea"/>
                <a:sym typeface="Arial" panose="020B0604020202020204"/>
              </a:endParaRPr>
            </a:p>
          </p:txBody>
        </p:sp>
      </p:grpSp>
      <p:grpSp>
        <p:nvGrpSpPr>
          <p:cNvPr id="22" name="组合 21"/>
          <p:cNvGrpSpPr/>
          <p:nvPr/>
        </p:nvGrpSpPr>
        <p:grpSpPr>
          <a:xfrm>
            <a:off x="11015035" y="5911439"/>
            <a:ext cx="847553" cy="868132"/>
            <a:chOff x="9911629" y="5483247"/>
            <a:chExt cx="847553" cy="810090"/>
          </a:xfrm>
        </p:grpSpPr>
        <p:sp>
          <p:nvSpPr>
            <p:cNvPr id="23" name="椭圆 22"/>
            <p:cNvSpPr/>
            <p:nvPr/>
          </p:nvSpPr>
          <p:spPr>
            <a:xfrm rot="10800000" flipH="1" flipV="1">
              <a:off x="9911629" y="5483247"/>
              <a:ext cx="847553" cy="810090"/>
            </a:xfrm>
            <a:prstGeom prst="ellipse">
              <a:avLst/>
            </a:prstGeom>
            <a:solidFill>
              <a:schemeClr val="accent5">
                <a:lumMod val="50000"/>
              </a:schemeClr>
            </a:solidFill>
            <a:ln>
              <a:noFill/>
            </a:ln>
            <a:effectLst>
              <a:outerShdw blurRad="177800" dist="114300" dir="8100000" algn="tr" rotWithShape="0">
                <a:prstClr val="black">
                  <a:alpha val="4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endParaRPr>
            </a:p>
          </p:txBody>
        </p:sp>
        <p:sp>
          <p:nvSpPr>
            <p:cNvPr id="24" name="Freeform 338"/>
            <p:cNvSpPr>
              <a:spLocks noEditPoints="1"/>
            </p:cNvSpPr>
            <p:nvPr/>
          </p:nvSpPr>
          <p:spPr bwMode="auto">
            <a:xfrm>
              <a:off x="10176030" y="5720268"/>
              <a:ext cx="356849" cy="305505"/>
            </a:xfrm>
            <a:custGeom>
              <a:avLst/>
              <a:gdLst>
                <a:gd name="T0" fmla="*/ 105 w 139"/>
                <a:gd name="T1" fmla="*/ 1 h 119"/>
                <a:gd name="T2" fmla="*/ 125 w 139"/>
                <a:gd name="T3" fmla="*/ 3 h 119"/>
                <a:gd name="T4" fmla="*/ 128 w 139"/>
                <a:gd name="T5" fmla="*/ 3 h 119"/>
                <a:gd name="T6" fmla="*/ 136 w 139"/>
                <a:gd name="T7" fmla="*/ 5 h 119"/>
                <a:gd name="T8" fmla="*/ 139 w 139"/>
                <a:gd name="T9" fmla="*/ 16 h 119"/>
                <a:gd name="T10" fmla="*/ 139 w 139"/>
                <a:gd name="T11" fmla="*/ 113 h 119"/>
                <a:gd name="T12" fmla="*/ 138 w 139"/>
                <a:gd name="T13" fmla="*/ 117 h 119"/>
                <a:gd name="T14" fmla="*/ 26 w 139"/>
                <a:gd name="T15" fmla="*/ 117 h 119"/>
                <a:gd name="T16" fmla="*/ 22 w 139"/>
                <a:gd name="T17" fmla="*/ 106 h 119"/>
                <a:gd name="T18" fmla="*/ 15 w 139"/>
                <a:gd name="T19" fmla="*/ 106 h 119"/>
                <a:gd name="T20" fmla="*/ 0 w 139"/>
                <a:gd name="T21" fmla="*/ 93 h 119"/>
                <a:gd name="T22" fmla="*/ 0 w 139"/>
                <a:gd name="T23" fmla="*/ 5 h 119"/>
                <a:gd name="T24" fmla="*/ 18 w 139"/>
                <a:gd name="T25" fmla="*/ 86 h 119"/>
                <a:gd name="T26" fmla="*/ 18 w 139"/>
                <a:gd name="T27" fmla="*/ 86 h 119"/>
                <a:gd name="T28" fmla="*/ 90 w 139"/>
                <a:gd name="T29" fmla="*/ 80 h 119"/>
                <a:gd name="T30" fmla="*/ 18 w 139"/>
                <a:gd name="T31" fmla="*/ 66 h 119"/>
                <a:gd name="T32" fmla="*/ 18 w 139"/>
                <a:gd name="T33" fmla="*/ 66 h 119"/>
                <a:gd name="T34" fmla="*/ 90 w 139"/>
                <a:gd name="T35" fmla="*/ 60 h 119"/>
                <a:gd name="T36" fmla="*/ 77 w 139"/>
                <a:gd name="T37" fmla="*/ 36 h 119"/>
                <a:gd name="T38" fmla="*/ 79 w 139"/>
                <a:gd name="T39" fmla="*/ 47 h 119"/>
                <a:gd name="T40" fmla="*/ 92 w 139"/>
                <a:gd name="T41" fmla="*/ 45 h 119"/>
                <a:gd name="T42" fmla="*/ 90 w 139"/>
                <a:gd name="T43" fmla="*/ 34 h 119"/>
                <a:gd name="T44" fmla="*/ 83 w 139"/>
                <a:gd name="T45" fmla="*/ 25 h 119"/>
                <a:gd name="T46" fmla="*/ 84 w 139"/>
                <a:gd name="T47" fmla="*/ 22 h 119"/>
                <a:gd name="T48" fmla="*/ 92 w 139"/>
                <a:gd name="T49" fmla="*/ 22 h 119"/>
                <a:gd name="T50" fmla="*/ 84 w 139"/>
                <a:gd name="T51" fmla="*/ 18 h 119"/>
                <a:gd name="T52" fmla="*/ 77 w 139"/>
                <a:gd name="T53" fmla="*/ 27 h 119"/>
                <a:gd name="T54" fmla="*/ 83 w 139"/>
                <a:gd name="T55" fmla="*/ 34 h 119"/>
                <a:gd name="T56" fmla="*/ 84 w 139"/>
                <a:gd name="T57" fmla="*/ 42 h 119"/>
                <a:gd name="T58" fmla="*/ 83 w 139"/>
                <a:gd name="T59" fmla="*/ 36 h 119"/>
                <a:gd name="T60" fmla="*/ 33 w 139"/>
                <a:gd name="T61" fmla="*/ 18 h 119"/>
                <a:gd name="T62" fmla="*/ 17 w 139"/>
                <a:gd name="T63" fmla="*/ 18 h 119"/>
                <a:gd name="T64" fmla="*/ 28 w 139"/>
                <a:gd name="T65" fmla="*/ 47 h 119"/>
                <a:gd name="T66" fmla="*/ 48 w 139"/>
                <a:gd name="T67" fmla="*/ 44 h 119"/>
                <a:gd name="T68" fmla="*/ 48 w 139"/>
                <a:gd name="T69" fmla="*/ 29 h 119"/>
                <a:gd name="T70" fmla="*/ 48 w 139"/>
                <a:gd name="T71" fmla="*/ 18 h 119"/>
                <a:gd name="T72" fmla="*/ 48 w 139"/>
                <a:gd name="T73" fmla="*/ 47 h 119"/>
                <a:gd name="T74" fmla="*/ 66 w 139"/>
                <a:gd name="T75" fmla="*/ 18 h 119"/>
                <a:gd name="T76" fmla="*/ 48 w 139"/>
                <a:gd name="T77" fmla="*/ 18 h 119"/>
                <a:gd name="T78" fmla="*/ 64 w 139"/>
                <a:gd name="T79" fmla="*/ 47 h 119"/>
                <a:gd name="T80" fmla="*/ 106 w 139"/>
                <a:gd name="T81" fmla="*/ 12 h 119"/>
                <a:gd name="T82" fmla="*/ 106 w 139"/>
                <a:gd name="T83" fmla="*/ 82 h 119"/>
                <a:gd name="T84" fmla="*/ 112 w 139"/>
                <a:gd name="T85" fmla="*/ 97 h 119"/>
                <a:gd name="T86" fmla="*/ 114 w 139"/>
                <a:gd name="T87" fmla="*/ 93 h 119"/>
                <a:gd name="T88" fmla="*/ 116 w 139"/>
                <a:gd name="T89" fmla="*/ 14 h 119"/>
                <a:gd name="T90" fmla="*/ 116 w 139"/>
                <a:gd name="T91" fmla="*/ 12 h 119"/>
                <a:gd name="T92" fmla="*/ 106 w 139"/>
                <a:gd name="T93" fmla="*/ 12 h 119"/>
                <a:gd name="T94" fmla="*/ 125 w 139"/>
                <a:gd name="T95" fmla="*/ 12 h 119"/>
                <a:gd name="T96" fmla="*/ 125 w 139"/>
                <a:gd name="T97" fmla="*/ 14 h 119"/>
                <a:gd name="T98" fmla="*/ 125 w 139"/>
                <a:gd name="T99" fmla="*/ 80 h 119"/>
                <a:gd name="T100" fmla="*/ 119 w 139"/>
                <a:gd name="T101" fmla="*/ 102 h 119"/>
                <a:gd name="T102" fmla="*/ 114 w 139"/>
                <a:gd name="T103" fmla="*/ 106 h 119"/>
                <a:gd name="T104" fmla="*/ 130 w 139"/>
                <a:gd name="T105" fmla="*/ 16 h 119"/>
                <a:gd name="T106" fmla="*/ 130 w 139"/>
                <a:gd name="T107" fmla="*/ 14 h 119"/>
                <a:gd name="T108" fmla="*/ 127 w 139"/>
                <a:gd name="T109" fmla="*/ 12 h 119"/>
                <a:gd name="T110" fmla="*/ 97 w 139"/>
                <a:gd name="T111" fmla="*/ 9 h 119"/>
                <a:gd name="T112" fmla="*/ 9 w 139"/>
                <a:gd name="T113" fmla="*/ 82 h 119"/>
                <a:gd name="T114" fmla="*/ 11 w 139"/>
                <a:gd name="T115" fmla="*/ 93 h 119"/>
                <a:gd name="T116" fmla="*/ 99 w 139"/>
                <a:gd name="T117" fmla="*/ 97 h 119"/>
                <a:gd name="T118" fmla="*/ 97 w 139"/>
                <a:gd name="T119"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119">
                  <a:moveTo>
                    <a:pt x="4" y="0"/>
                  </a:moveTo>
                  <a:lnTo>
                    <a:pt x="101" y="0"/>
                  </a:lnTo>
                  <a:lnTo>
                    <a:pt x="101" y="0"/>
                  </a:lnTo>
                  <a:lnTo>
                    <a:pt x="105" y="1"/>
                  </a:lnTo>
                  <a:lnTo>
                    <a:pt x="106" y="3"/>
                  </a:lnTo>
                  <a:lnTo>
                    <a:pt x="106" y="3"/>
                  </a:lnTo>
                  <a:lnTo>
                    <a:pt x="108" y="3"/>
                  </a:lnTo>
                  <a:lnTo>
                    <a:pt x="125" y="3"/>
                  </a:lnTo>
                  <a:lnTo>
                    <a:pt x="125" y="3"/>
                  </a:lnTo>
                  <a:lnTo>
                    <a:pt x="127" y="3"/>
                  </a:lnTo>
                  <a:lnTo>
                    <a:pt x="127" y="3"/>
                  </a:lnTo>
                  <a:lnTo>
                    <a:pt x="128" y="3"/>
                  </a:lnTo>
                  <a:lnTo>
                    <a:pt x="128" y="3"/>
                  </a:lnTo>
                  <a:lnTo>
                    <a:pt x="132" y="3"/>
                  </a:lnTo>
                  <a:lnTo>
                    <a:pt x="136" y="5"/>
                  </a:lnTo>
                  <a:lnTo>
                    <a:pt x="136" y="5"/>
                  </a:lnTo>
                  <a:lnTo>
                    <a:pt x="138" y="9"/>
                  </a:lnTo>
                  <a:lnTo>
                    <a:pt x="139" y="14"/>
                  </a:lnTo>
                  <a:lnTo>
                    <a:pt x="139" y="14"/>
                  </a:lnTo>
                  <a:lnTo>
                    <a:pt x="139" y="16"/>
                  </a:lnTo>
                  <a:lnTo>
                    <a:pt x="139" y="16"/>
                  </a:lnTo>
                  <a:lnTo>
                    <a:pt x="139" y="113"/>
                  </a:lnTo>
                  <a:lnTo>
                    <a:pt x="139" y="113"/>
                  </a:lnTo>
                  <a:lnTo>
                    <a:pt x="139" y="113"/>
                  </a:lnTo>
                  <a:lnTo>
                    <a:pt x="139" y="113"/>
                  </a:lnTo>
                  <a:lnTo>
                    <a:pt x="139" y="113"/>
                  </a:lnTo>
                  <a:lnTo>
                    <a:pt x="139" y="113"/>
                  </a:lnTo>
                  <a:lnTo>
                    <a:pt x="138" y="117"/>
                  </a:lnTo>
                  <a:lnTo>
                    <a:pt x="134" y="119"/>
                  </a:lnTo>
                  <a:lnTo>
                    <a:pt x="134" y="119"/>
                  </a:lnTo>
                  <a:lnTo>
                    <a:pt x="132" y="117"/>
                  </a:lnTo>
                  <a:lnTo>
                    <a:pt x="26" y="117"/>
                  </a:lnTo>
                  <a:lnTo>
                    <a:pt x="26" y="117"/>
                  </a:lnTo>
                  <a:lnTo>
                    <a:pt x="22" y="117"/>
                  </a:lnTo>
                  <a:lnTo>
                    <a:pt x="22" y="113"/>
                  </a:lnTo>
                  <a:lnTo>
                    <a:pt x="22" y="106"/>
                  </a:lnTo>
                  <a:lnTo>
                    <a:pt x="15" y="106"/>
                  </a:lnTo>
                  <a:lnTo>
                    <a:pt x="15" y="106"/>
                  </a:lnTo>
                  <a:lnTo>
                    <a:pt x="15" y="106"/>
                  </a:lnTo>
                  <a:lnTo>
                    <a:pt x="15" y="106"/>
                  </a:lnTo>
                  <a:lnTo>
                    <a:pt x="9" y="104"/>
                  </a:lnTo>
                  <a:lnTo>
                    <a:pt x="4" y="99"/>
                  </a:lnTo>
                  <a:lnTo>
                    <a:pt x="4" y="99"/>
                  </a:lnTo>
                  <a:lnTo>
                    <a:pt x="0" y="93"/>
                  </a:lnTo>
                  <a:lnTo>
                    <a:pt x="0" y="82"/>
                  </a:lnTo>
                  <a:lnTo>
                    <a:pt x="0" y="82"/>
                  </a:lnTo>
                  <a:lnTo>
                    <a:pt x="0" y="5"/>
                  </a:lnTo>
                  <a:lnTo>
                    <a:pt x="0" y="5"/>
                  </a:lnTo>
                  <a:lnTo>
                    <a:pt x="0" y="1"/>
                  </a:lnTo>
                  <a:lnTo>
                    <a:pt x="4" y="0"/>
                  </a:lnTo>
                  <a:lnTo>
                    <a:pt x="4" y="0"/>
                  </a:lnTo>
                  <a:close/>
                  <a:moveTo>
                    <a:pt x="18" y="86"/>
                  </a:moveTo>
                  <a:lnTo>
                    <a:pt x="18" y="89"/>
                  </a:lnTo>
                  <a:lnTo>
                    <a:pt x="90" y="89"/>
                  </a:lnTo>
                  <a:lnTo>
                    <a:pt x="90" y="86"/>
                  </a:lnTo>
                  <a:lnTo>
                    <a:pt x="18" y="86"/>
                  </a:lnTo>
                  <a:lnTo>
                    <a:pt x="18" y="86"/>
                  </a:lnTo>
                  <a:close/>
                  <a:moveTo>
                    <a:pt x="18" y="75"/>
                  </a:moveTo>
                  <a:lnTo>
                    <a:pt x="18" y="80"/>
                  </a:lnTo>
                  <a:lnTo>
                    <a:pt x="90" y="80"/>
                  </a:lnTo>
                  <a:lnTo>
                    <a:pt x="90" y="75"/>
                  </a:lnTo>
                  <a:lnTo>
                    <a:pt x="18" y="75"/>
                  </a:lnTo>
                  <a:lnTo>
                    <a:pt x="18" y="75"/>
                  </a:lnTo>
                  <a:close/>
                  <a:moveTo>
                    <a:pt x="18" y="66"/>
                  </a:moveTo>
                  <a:lnTo>
                    <a:pt x="18" y="71"/>
                  </a:lnTo>
                  <a:lnTo>
                    <a:pt x="90" y="71"/>
                  </a:lnTo>
                  <a:lnTo>
                    <a:pt x="90" y="66"/>
                  </a:lnTo>
                  <a:lnTo>
                    <a:pt x="18" y="66"/>
                  </a:lnTo>
                  <a:lnTo>
                    <a:pt x="18" y="66"/>
                  </a:lnTo>
                  <a:close/>
                  <a:moveTo>
                    <a:pt x="18" y="56"/>
                  </a:moveTo>
                  <a:lnTo>
                    <a:pt x="18" y="60"/>
                  </a:lnTo>
                  <a:lnTo>
                    <a:pt x="90" y="60"/>
                  </a:lnTo>
                  <a:lnTo>
                    <a:pt x="90" y="56"/>
                  </a:lnTo>
                  <a:lnTo>
                    <a:pt x="18" y="56"/>
                  </a:lnTo>
                  <a:lnTo>
                    <a:pt x="18" y="56"/>
                  </a:lnTo>
                  <a:close/>
                  <a:moveTo>
                    <a:pt x="77" y="36"/>
                  </a:moveTo>
                  <a:lnTo>
                    <a:pt x="77" y="42"/>
                  </a:lnTo>
                  <a:lnTo>
                    <a:pt x="77" y="42"/>
                  </a:lnTo>
                  <a:lnTo>
                    <a:pt x="77" y="45"/>
                  </a:lnTo>
                  <a:lnTo>
                    <a:pt x="79" y="47"/>
                  </a:lnTo>
                  <a:lnTo>
                    <a:pt x="84" y="47"/>
                  </a:lnTo>
                  <a:lnTo>
                    <a:pt x="84" y="47"/>
                  </a:lnTo>
                  <a:lnTo>
                    <a:pt x="90" y="47"/>
                  </a:lnTo>
                  <a:lnTo>
                    <a:pt x="92" y="45"/>
                  </a:lnTo>
                  <a:lnTo>
                    <a:pt x="92" y="42"/>
                  </a:lnTo>
                  <a:lnTo>
                    <a:pt x="92" y="38"/>
                  </a:lnTo>
                  <a:lnTo>
                    <a:pt x="92" y="38"/>
                  </a:lnTo>
                  <a:lnTo>
                    <a:pt x="90" y="34"/>
                  </a:lnTo>
                  <a:lnTo>
                    <a:pt x="90" y="34"/>
                  </a:lnTo>
                  <a:lnTo>
                    <a:pt x="84" y="29"/>
                  </a:lnTo>
                  <a:lnTo>
                    <a:pt x="84" y="29"/>
                  </a:lnTo>
                  <a:lnTo>
                    <a:pt x="83" y="25"/>
                  </a:lnTo>
                  <a:lnTo>
                    <a:pt x="83" y="23"/>
                  </a:lnTo>
                  <a:lnTo>
                    <a:pt x="83" y="23"/>
                  </a:lnTo>
                  <a:lnTo>
                    <a:pt x="84" y="22"/>
                  </a:lnTo>
                  <a:lnTo>
                    <a:pt x="84" y="22"/>
                  </a:lnTo>
                  <a:lnTo>
                    <a:pt x="84" y="22"/>
                  </a:lnTo>
                  <a:lnTo>
                    <a:pt x="84" y="27"/>
                  </a:lnTo>
                  <a:lnTo>
                    <a:pt x="92" y="27"/>
                  </a:lnTo>
                  <a:lnTo>
                    <a:pt x="92" y="22"/>
                  </a:lnTo>
                  <a:lnTo>
                    <a:pt x="92" y="22"/>
                  </a:lnTo>
                  <a:lnTo>
                    <a:pt x="90" y="18"/>
                  </a:lnTo>
                  <a:lnTo>
                    <a:pt x="84" y="18"/>
                  </a:lnTo>
                  <a:lnTo>
                    <a:pt x="84" y="18"/>
                  </a:lnTo>
                  <a:lnTo>
                    <a:pt x="79" y="18"/>
                  </a:lnTo>
                  <a:lnTo>
                    <a:pt x="77" y="20"/>
                  </a:lnTo>
                  <a:lnTo>
                    <a:pt x="77" y="23"/>
                  </a:lnTo>
                  <a:lnTo>
                    <a:pt x="77" y="27"/>
                  </a:lnTo>
                  <a:lnTo>
                    <a:pt x="77" y="27"/>
                  </a:lnTo>
                  <a:lnTo>
                    <a:pt x="77" y="29"/>
                  </a:lnTo>
                  <a:lnTo>
                    <a:pt x="77" y="29"/>
                  </a:lnTo>
                  <a:lnTo>
                    <a:pt x="83" y="34"/>
                  </a:lnTo>
                  <a:lnTo>
                    <a:pt x="83" y="34"/>
                  </a:lnTo>
                  <a:lnTo>
                    <a:pt x="84" y="38"/>
                  </a:lnTo>
                  <a:lnTo>
                    <a:pt x="84" y="42"/>
                  </a:lnTo>
                  <a:lnTo>
                    <a:pt x="84" y="42"/>
                  </a:lnTo>
                  <a:lnTo>
                    <a:pt x="84" y="44"/>
                  </a:lnTo>
                  <a:lnTo>
                    <a:pt x="84" y="44"/>
                  </a:lnTo>
                  <a:lnTo>
                    <a:pt x="83" y="42"/>
                  </a:lnTo>
                  <a:lnTo>
                    <a:pt x="83" y="36"/>
                  </a:lnTo>
                  <a:lnTo>
                    <a:pt x="77" y="36"/>
                  </a:lnTo>
                  <a:lnTo>
                    <a:pt x="77" y="36"/>
                  </a:lnTo>
                  <a:close/>
                  <a:moveTo>
                    <a:pt x="33" y="47"/>
                  </a:moveTo>
                  <a:lnTo>
                    <a:pt x="33" y="18"/>
                  </a:lnTo>
                  <a:lnTo>
                    <a:pt x="28" y="18"/>
                  </a:lnTo>
                  <a:lnTo>
                    <a:pt x="28" y="31"/>
                  </a:lnTo>
                  <a:lnTo>
                    <a:pt x="24" y="18"/>
                  </a:lnTo>
                  <a:lnTo>
                    <a:pt x="17" y="18"/>
                  </a:lnTo>
                  <a:lnTo>
                    <a:pt x="17" y="47"/>
                  </a:lnTo>
                  <a:lnTo>
                    <a:pt x="22" y="47"/>
                  </a:lnTo>
                  <a:lnTo>
                    <a:pt x="22" y="31"/>
                  </a:lnTo>
                  <a:lnTo>
                    <a:pt x="28" y="47"/>
                  </a:lnTo>
                  <a:lnTo>
                    <a:pt x="33" y="47"/>
                  </a:lnTo>
                  <a:lnTo>
                    <a:pt x="33" y="47"/>
                  </a:lnTo>
                  <a:close/>
                  <a:moveTo>
                    <a:pt x="48" y="47"/>
                  </a:moveTo>
                  <a:lnTo>
                    <a:pt x="48" y="44"/>
                  </a:lnTo>
                  <a:lnTo>
                    <a:pt x="42" y="44"/>
                  </a:lnTo>
                  <a:lnTo>
                    <a:pt x="42" y="33"/>
                  </a:lnTo>
                  <a:lnTo>
                    <a:pt x="48" y="33"/>
                  </a:lnTo>
                  <a:lnTo>
                    <a:pt x="48" y="29"/>
                  </a:lnTo>
                  <a:lnTo>
                    <a:pt x="42" y="29"/>
                  </a:lnTo>
                  <a:lnTo>
                    <a:pt x="42" y="22"/>
                  </a:lnTo>
                  <a:lnTo>
                    <a:pt x="48" y="22"/>
                  </a:lnTo>
                  <a:lnTo>
                    <a:pt x="48" y="18"/>
                  </a:lnTo>
                  <a:lnTo>
                    <a:pt x="35" y="18"/>
                  </a:lnTo>
                  <a:lnTo>
                    <a:pt x="35" y="47"/>
                  </a:lnTo>
                  <a:lnTo>
                    <a:pt x="48" y="47"/>
                  </a:lnTo>
                  <a:lnTo>
                    <a:pt x="48" y="47"/>
                  </a:lnTo>
                  <a:close/>
                  <a:moveTo>
                    <a:pt x="75" y="18"/>
                  </a:moveTo>
                  <a:lnTo>
                    <a:pt x="70" y="18"/>
                  </a:lnTo>
                  <a:lnTo>
                    <a:pt x="68" y="31"/>
                  </a:lnTo>
                  <a:lnTo>
                    <a:pt x="66" y="18"/>
                  </a:lnTo>
                  <a:lnTo>
                    <a:pt x="59" y="18"/>
                  </a:lnTo>
                  <a:lnTo>
                    <a:pt x="57" y="31"/>
                  </a:lnTo>
                  <a:lnTo>
                    <a:pt x="55" y="18"/>
                  </a:lnTo>
                  <a:lnTo>
                    <a:pt x="48" y="18"/>
                  </a:lnTo>
                  <a:lnTo>
                    <a:pt x="53" y="47"/>
                  </a:lnTo>
                  <a:lnTo>
                    <a:pt x="59" y="47"/>
                  </a:lnTo>
                  <a:lnTo>
                    <a:pt x="61" y="31"/>
                  </a:lnTo>
                  <a:lnTo>
                    <a:pt x="64" y="47"/>
                  </a:lnTo>
                  <a:lnTo>
                    <a:pt x="72" y="47"/>
                  </a:lnTo>
                  <a:lnTo>
                    <a:pt x="75" y="18"/>
                  </a:lnTo>
                  <a:lnTo>
                    <a:pt x="75" y="18"/>
                  </a:lnTo>
                  <a:close/>
                  <a:moveTo>
                    <a:pt x="106" y="12"/>
                  </a:moveTo>
                  <a:lnTo>
                    <a:pt x="106" y="80"/>
                  </a:lnTo>
                  <a:lnTo>
                    <a:pt x="106" y="80"/>
                  </a:lnTo>
                  <a:lnTo>
                    <a:pt x="106" y="82"/>
                  </a:lnTo>
                  <a:lnTo>
                    <a:pt x="106" y="82"/>
                  </a:lnTo>
                  <a:lnTo>
                    <a:pt x="106" y="89"/>
                  </a:lnTo>
                  <a:lnTo>
                    <a:pt x="108" y="95"/>
                  </a:lnTo>
                  <a:lnTo>
                    <a:pt x="108" y="95"/>
                  </a:lnTo>
                  <a:lnTo>
                    <a:pt x="112" y="97"/>
                  </a:lnTo>
                  <a:lnTo>
                    <a:pt x="112" y="97"/>
                  </a:lnTo>
                  <a:lnTo>
                    <a:pt x="112" y="97"/>
                  </a:lnTo>
                  <a:lnTo>
                    <a:pt x="114" y="93"/>
                  </a:lnTo>
                  <a:lnTo>
                    <a:pt x="114" y="93"/>
                  </a:lnTo>
                  <a:lnTo>
                    <a:pt x="116" y="80"/>
                  </a:lnTo>
                  <a:lnTo>
                    <a:pt x="116" y="80"/>
                  </a:lnTo>
                  <a:lnTo>
                    <a:pt x="116" y="80"/>
                  </a:lnTo>
                  <a:lnTo>
                    <a:pt x="116" y="14"/>
                  </a:lnTo>
                  <a:lnTo>
                    <a:pt x="116" y="14"/>
                  </a:lnTo>
                  <a:lnTo>
                    <a:pt x="116" y="14"/>
                  </a:lnTo>
                  <a:lnTo>
                    <a:pt x="116" y="14"/>
                  </a:lnTo>
                  <a:lnTo>
                    <a:pt x="116" y="12"/>
                  </a:lnTo>
                  <a:lnTo>
                    <a:pt x="108" y="12"/>
                  </a:lnTo>
                  <a:lnTo>
                    <a:pt x="108" y="12"/>
                  </a:lnTo>
                  <a:lnTo>
                    <a:pt x="106" y="12"/>
                  </a:lnTo>
                  <a:lnTo>
                    <a:pt x="106" y="12"/>
                  </a:lnTo>
                  <a:close/>
                  <a:moveTo>
                    <a:pt x="127" y="12"/>
                  </a:moveTo>
                  <a:lnTo>
                    <a:pt x="127" y="12"/>
                  </a:lnTo>
                  <a:lnTo>
                    <a:pt x="125" y="12"/>
                  </a:lnTo>
                  <a:lnTo>
                    <a:pt x="125" y="12"/>
                  </a:lnTo>
                  <a:lnTo>
                    <a:pt x="125" y="12"/>
                  </a:lnTo>
                  <a:lnTo>
                    <a:pt x="125" y="12"/>
                  </a:lnTo>
                  <a:lnTo>
                    <a:pt x="125" y="14"/>
                  </a:lnTo>
                  <a:lnTo>
                    <a:pt x="125" y="14"/>
                  </a:lnTo>
                  <a:lnTo>
                    <a:pt x="125" y="14"/>
                  </a:lnTo>
                  <a:lnTo>
                    <a:pt x="125" y="80"/>
                  </a:lnTo>
                  <a:lnTo>
                    <a:pt x="125" y="80"/>
                  </a:lnTo>
                  <a:lnTo>
                    <a:pt x="125" y="80"/>
                  </a:lnTo>
                  <a:lnTo>
                    <a:pt x="123" y="89"/>
                  </a:lnTo>
                  <a:lnTo>
                    <a:pt x="123" y="97"/>
                  </a:lnTo>
                  <a:lnTo>
                    <a:pt x="123" y="97"/>
                  </a:lnTo>
                  <a:lnTo>
                    <a:pt x="119" y="102"/>
                  </a:lnTo>
                  <a:lnTo>
                    <a:pt x="114" y="106"/>
                  </a:lnTo>
                  <a:lnTo>
                    <a:pt x="114" y="106"/>
                  </a:lnTo>
                  <a:lnTo>
                    <a:pt x="114" y="106"/>
                  </a:lnTo>
                  <a:lnTo>
                    <a:pt x="114" y="106"/>
                  </a:lnTo>
                  <a:lnTo>
                    <a:pt x="31" y="106"/>
                  </a:lnTo>
                  <a:lnTo>
                    <a:pt x="31" y="108"/>
                  </a:lnTo>
                  <a:lnTo>
                    <a:pt x="130" y="108"/>
                  </a:lnTo>
                  <a:lnTo>
                    <a:pt x="130" y="16"/>
                  </a:lnTo>
                  <a:lnTo>
                    <a:pt x="130" y="16"/>
                  </a:lnTo>
                  <a:lnTo>
                    <a:pt x="130" y="14"/>
                  </a:lnTo>
                  <a:lnTo>
                    <a:pt x="130" y="14"/>
                  </a:lnTo>
                  <a:lnTo>
                    <a:pt x="130" y="14"/>
                  </a:lnTo>
                  <a:lnTo>
                    <a:pt x="128" y="12"/>
                  </a:lnTo>
                  <a:lnTo>
                    <a:pt x="128" y="12"/>
                  </a:lnTo>
                  <a:lnTo>
                    <a:pt x="127" y="12"/>
                  </a:lnTo>
                  <a:lnTo>
                    <a:pt x="127" y="12"/>
                  </a:lnTo>
                  <a:lnTo>
                    <a:pt x="127" y="12"/>
                  </a:lnTo>
                  <a:lnTo>
                    <a:pt x="127" y="12"/>
                  </a:lnTo>
                  <a:lnTo>
                    <a:pt x="127" y="12"/>
                  </a:lnTo>
                  <a:close/>
                  <a:moveTo>
                    <a:pt x="97" y="9"/>
                  </a:moveTo>
                  <a:lnTo>
                    <a:pt x="9" y="9"/>
                  </a:lnTo>
                  <a:lnTo>
                    <a:pt x="9" y="82"/>
                  </a:lnTo>
                  <a:lnTo>
                    <a:pt x="9" y="82"/>
                  </a:lnTo>
                  <a:lnTo>
                    <a:pt x="9" y="82"/>
                  </a:lnTo>
                  <a:lnTo>
                    <a:pt x="9" y="82"/>
                  </a:lnTo>
                  <a:lnTo>
                    <a:pt x="9" y="82"/>
                  </a:lnTo>
                  <a:lnTo>
                    <a:pt x="9" y="89"/>
                  </a:lnTo>
                  <a:lnTo>
                    <a:pt x="11" y="93"/>
                  </a:lnTo>
                  <a:lnTo>
                    <a:pt x="11" y="93"/>
                  </a:lnTo>
                  <a:lnTo>
                    <a:pt x="17" y="97"/>
                  </a:lnTo>
                  <a:lnTo>
                    <a:pt x="99" y="97"/>
                  </a:lnTo>
                  <a:lnTo>
                    <a:pt x="99" y="97"/>
                  </a:lnTo>
                  <a:lnTo>
                    <a:pt x="97" y="89"/>
                  </a:lnTo>
                  <a:lnTo>
                    <a:pt x="97" y="80"/>
                  </a:lnTo>
                  <a:lnTo>
                    <a:pt x="97" y="80"/>
                  </a:lnTo>
                  <a:lnTo>
                    <a:pt x="97" y="9"/>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 name="组合 24"/>
          <p:cNvGrpSpPr/>
          <p:nvPr/>
        </p:nvGrpSpPr>
        <p:grpSpPr>
          <a:xfrm>
            <a:off x="9666821" y="5887008"/>
            <a:ext cx="847553" cy="868132"/>
            <a:chOff x="8615485" y="5503266"/>
            <a:chExt cx="847553" cy="810090"/>
          </a:xfrm>
        </p:grpSpPr>
        <p:sp>
          <p:nvSpPr>
            <p:cNvPr id="26" name="椭圆 25"/>
            <p:cNvSpPr/>
            <p:nvPr/>
          </p:nvSpPr>
          <p:spPr>
            <a:xfrm rot="10800000" flipH="1" flipV="1">
              <a:off x="8615485" y="5503266"/>
              <a:ext cx="847553" cy="810090"/>
            </a:xfrm>
            <a:prstGeom prst="ellipse">
              <a:avLst/>
            </a:prstGeom>
            <a:solidFill>
              <a:srgbClr val="0070C0"/>
            </a:solidFill>
            <a:ln>
              <a:noFill/>
            </a:ln>
            <a:effectLst>
              <a:outerShdw blurRad="177800" dist="114300" dir="8100000" algn="tr" rotWithShape="0">
                <a:prstClr val="black">
                  <a:alpha val="4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endParaRPr>
            </a:p>
          </p:txBody>
        </p:sp>
        <p:sp>
          <p:nvSpPr>
            <p:cNvPr id="27" name="Freeform 440"/>
            <p:cNvSpPr>
              <a:spLocks noEditPoints="1"/>
            </p:cNvSpPr>
            <p:nvPr/>
          </p:nvSpPr>
          <p:spPr bwMode="auto">
            <a:xfrm>
              <a:off x="8860612" y="5763043"/>
              <a:ext cx="395357" cy="277264"/>
            </a:xfrm>
            <a:custGeom>
              <a:avLst/>
              <a:gdLst>
                <a:gd name="T0" fmla="*/ 35 w 154"/>
                <a:gd name="T1" fmla="*/ 97 h 108"/>
                <a:gd name="T2" fmla="*/ 35 w 154"/>
                <a:gd name="T3" fmla="*/ 5 h 108"/>
                <a:gd name="T4" fmla="*/ 7 w 154"/>
                <a:gd name="T5" fmla="*/ 5 h 108"/>
                <a:gd name="T6" fmla="*/ 7 w 154"/>
                <a:gd name="T7" fmla="*/ 97 h 108"/>
                <a:gd name="T8" fmla="*/ 0 w 154"/>
                <a:gd name="T9" fmla="*/ 97 h 108"/>
                <a:gd name="T10" fmla="*/ 0 w 154"/>
                <a:gd name="T11" fmla="*/ 108 h 108"/>
                <a:gd name="T12" fmla="*/ 154 w 154"/>
                <a:gd name="T13" fmla="*/ 108 h 108"/>
                <a:gd name="T14" fmla="*/ 154 w 154"/>
                <a:gd name="T15" fmla="*/ 97 h 108"/>
                <a:gd name="T16" fmla="*/ 149 w 154"/>
                <a:gd name="T17" fmla="*/ 97 h 108"/>
                <a:gd name="T18" fmla="*/ 149 w 154"/>
                <a:gd name="T19" fmla="*/ 44 h 108"/>
                <a:gd name="T20" fmla="*/ 121 w 154"/>
                <a:gd name="T21" fmla="*/ 44 h 108"/>
                <a:gd name="T22" fmla="*/ 121 w 154"/>
                <a:gd name="T23" fmla="*/ 97 h 108"/>
                <a:gd name="T24" fmla="*/ 110 w 154"/>
                <a:gd name="T25" fmla="*/ 97 h 108"/>
                <a:gd name="T26" fmla="*/ 110 w 154"/>
                <a:gd name="T27" fmla="*/ 64 h 108"/>
                <a:gd name="T28" fmla="*/ 83 w 154"/>
                <a:gd name="T29" fmla="*/ 64 h 108"/>
                <a:gd name="T30" fmla="*/ 83 w 154"/>
                <a:gd name="T31" fmla="*/ 97 h 108"/>
                <a:gd name="T32" fmla="*/ 73 w 154"/>
                <a:gd name="T33" fmla="*/ 97 h 108"/>
                <a:gd name="T34" fmla="*/ 73 w 154"/>
                <a:gd name="T35" fmla="*/ 29 h 108"/>
                <a:gd name="T36" fmla="*/ 46 w 154"/>
                <a:gd name="T37" fmla="*/ 29 h 108"/>
                <a:gd name="T38" fmla="*/ 46 w 154"/>
                <a:gd name="T39" fmla="*/ 97 h 108"/>
                <a:gd name="T40" fmla="*/ 35 w 154"/>
                <a:gd name="T41" fmla="*/ 97 h 108"/>
                <a:gd name="T42" fmla="*/ 35 w 154"/>
                <a:gd name="T43" fmla="*/ 97 h 108"/>
                <a:gd name="T44" fmla="*/ 83 w 154"/>
                <a:gd name="T45" fmla="*/ 25 h 108"/>
                <a:gd name="T46" fmla="*/ 83 w 154"/>
                <a:gd name="T47" fmla="*/ 9 h 108"/>
                <a:gd name="T48" fmla="*/ 112 w 154"/>
                <a:gd name="T49" fmla="*/ 9 h 108"/>
                <a:gd name="T50" fmla="*/ 112 w 154"/>
                <a:gd name="T51" fmla="*/ 0 h 108"/>
                <a:gd name="T52" fmla="*/ 139 w 154"/>
                <a:gd name="T53" fmla="*/ 16 h 108"/>
                <a:gd name="T54" fmla="*/ 112 w 154"/>
                <a:gd name="T55" fmla="*/ 35 h 108"/>
                <a:gd name="T56" fmla="*/ 112 w 154"/>
                <a:gd name="T57" fmla="*/ 25 h 108"/>
                <a:gd name="T58" fmla="*/ 83 w 154"/>
                <a:gd name="T5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08">
                  <a:moveTo>
                    <a:pt x="35" y="97"/>
                  </a:moveTo>
                  <a:lnTo>
                    <a:pt x="35" y="5"/>
                  </a:lnTo>
                  <a:lnTo>
                    <a:pt x="7" y="5"/>
                  </a:lnTo>
                  <a:lnTo>
                    <a:pt x="7" y="97"/>
                  </a:lnTo>
                  <a:lnTo>
                    <a:pt x="0" y="97"/>
                  </a:lnTo>
                  <a:lnTo>
                    <a:pt x="0" y="108"/>
                  </a:lnTo>
                  <a:lnTo>
                    <a:pt x="154" y="108"/>
                  </a:lnTo>
                  <a:lnTo>
                    <a:pt x="154" y="97"/>
                  </a:lnTo>
                  <a:lnTo>
                    <a:pt x="149" y="97"/>
                  </a:lnTo>
                  <a:lnTo>
                    <a:pt x="149" y="44"/>
                  </a:lnTo>
                  <a:lnTo>
                    <a:pt x="121" y="44"/>
                  </a:lnTo>
                  <a:lnTo>
                    <a:pt x="121" y="97"/>
                  </a:lnTo>
                  <a:lnTo>
                    <a:pt x="110" y="97"/>
                  </a:lnTo>
                  <a:lnTo>
                    <a:pt x="110" y="64"/>
                  </a:lnTo>
                  <a:lnTo>
                    <a:pt x="83" y="64"/>
                  </a:lnTo>
                  <a:lnTo>
                    <a:pt x="83" y="97"/>
                  </a:lnTo>
                  <a:lnTo>
                    <a:pt x="73" y="97"/>
                  </a:lnTo>
                  <a:lnTo>
                    <a:pt x="73" y="29"/>
                  </a:lnTo>
                  <a:lnTo>
                    <a:pt x="46" y="29"/>
                  </a:lnTo>
                  <a:lnTo>
                    <a:pt x="46" y="97"/>
                  </a:lnTo>
                  <a:lnTo>
                    <a:pt x="35" y="97"/>
                  </a:lnTo>
                  <a:lnTo>
                    <a:pt x="35" y="97"/>
                  </a:lnTo>
                  <a:close/>
                  <a:moveTo>
                    <a:pt x="83" y="25"/>
                  </a:moveTo>
                  <a:lnTo>
                    <a:pt x="83" y="9"/>
                  </a:lnTo>
                  <a:lnTo>
                    <a:pt x="112" y="9"/>
                  </a:lnTo>
                  <a:lnTo>
                    <a:pt x="112" y="0"/>
                  </a:lnTo>
                  <a:lnTo>
                    <a:pt x="139" y="16"/>
                  </a:lnTo>
                  <a:lnTo>
                    <a:pt x="112" y="35"/>
                  </a:lnTo>
                  <a:lnTo>
                    <a:pt x="112" y="25"/>
                  </a:lnTo>
                  <a:lnTo>
                    <a:pt x="83" y="25"/>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8" name="组合 27"/>
          <p:cNvGrpSpPr/>
          <p:nvPr/>
        </p:nvGrpSpPr>
        <p:grpSpPr>
          <a:xfrm>
            <a:off x="8272706" y="5899373"/>
            <a:ext cx="847553" cy="868132"/>
            <a:chOff x="7268360" y="5483246"/>
            <a:chExt cx="847553" cy="810090"/>
          </a:xfrm>
        </p:grpSpPr>
        <p:sp>
          <p:nvSpPr>
            <p:cNvPr id="29" name="椭圆 28"/>
            <p:cNvSpPr/>
            <p:nvPr/>
          </p:nvSpPr>
          <p:spPr>
            <a:xfrm rot="10800000" flipH="1" flipV="1">
              <a:off x="7268360" y="5483246"/>
              <a:ext cx="847553" cy="810090"/>
            </a:xfrm>
            <a:prstGeom prst="ellipse">
              <a:avLst/>
            </a:prstGeom>
            <a:solidFill>
              <a:srgbClr val="00A1DA"/>
            </a:solidFill>
            <a:ln>
              <a:noFill/>
            </a:ln>
            <a:effectLst>
              <a:outerShdw blurRad="177800" dist="114300" dir="8100000" algn="tr" rotWithShape="0">
                <a:prstClr val="black">
                  <a:alpha val="4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endParaRPr>
            </a:p>
          </p:txBody>
        </p:sp>
        <p:sp>
          <p:nvSpPr>
            <p:cNvPr id="30" name="Freeform 455"/>
            <p:cNvSpPr>
              <a:spLocks noEditPoints="1"/>
            </p:cNvSpPr>
            <p:nvPr/>
          </p:nvSpPr>
          <p:spPr bwMode="auto">
            <a:xfrm>
              <a:off x="7539181" y="5731374"/>
              <a:ext cx="282397" cy="315774"/>
            </a:xfrm>
            <a:custGeom>
              <a:avLst/>
              <a:gdLst>
                <a:gd name="T0" fmla="*/ 33 w 110"/>
                <a:gd name="T1" fmla="*/ 9 h 123"/>
                <a:gd name="T2" fmla="*/ 32 w 110"/>
                <a:gd name="T3" fmla="*/ 20 h 123"/>
                <a:gd name="T4" fmla="*/ 33 w 110"/>
                <a:gd name="T5" fmla="*/ 29 h 123"/>
                <a:gd name="T6" fmla="*/ 32 w 110"/>
                <a:gd name="T7" fmla="*/ 39 h 123"/>
                <a:gd name="T8" fmla="*/ 28 w 110"/>
                <a:gd name="T9" fmla="*/ 39 h 123"/>
                <a:gd name="T10" fmla="*/ 22 w 110"/>
                <a:gd name="T11" fmla="*/ 29 h 123"/>
                <a:gd name="T12" fmla="*/ 21 w 110"/>
                <a:gd name="T13" fmla="*/ 20 h 123"/>
                <a:gd name="T14" fmla="*/ 28 w 110"/>
                <a:gd name="T15" fmla="*/ 2 h 123"/>
                <a:gd name="T16" fmla="*/ 32 w 110"/>
                <a:gd name="T17" fmla="*/ 0 h 123"/>
                <a:gd name="T18" fmla="*/ 103 w 110"/>
                <a:gd name="T19" fmla="*/ 9 h 123"/>
                <a:gd name="T20" fmla="*/ 8 w 110"/>
                <a:gd name="T21" fmla="*/ 110 h 123"/>
                <a:gd name="T22" fmla="*/ 94 w 110"/>
                <a:gd name="T23" fmla="*/ 108 h 123"/>
                <a:gd name="T24" fmla="*/ 8 w 110"/>
                <a:gd name="T25" fmla="*/ 105 h 123"/>
                <a:gd name="T26" fmla="*/ 94 w 110"/>
                <a:gd name="T27" fmla="*/ 103 h 123"/>
                <a:gd name="T28" fmla="*/ 8 w 110"/>
                <a:gd name="T29" fmla="*/ 99 h 123"/>
                <a:gd name="T30" fmla="*/ 94 w 110"/>
                <a:gd name="T31" fmla="*/ 97 h 123"/>
                <a:gd name="T32" fmla="*/ 99 w 110"/>
                <a:gd name="T33" fmla="*/ 85 h 123"/>
                <a:gd name="T34" fmla="*/ 103 w 110"/>
                <a:gd name="T35" fmla="*/ 86 h 123"/>
                <a:gd name="T36" fmla="*/ 109 w 110"/>
                <a:gd name="T37" fmla="*/ 96 h 123"/>
                <a:gd name="T38" fmla="*/ 110 w 110"/>
                <a:gd name="T39" fmla="*/ 105 h 123"/>
                <a:gd name="T40" fmla="*/ 103 w 110"/>
                <a:gd name="T41" fmla="*/ 121 h 123"/>
                <a:gd name="T42" fmla="*/ 99 w 110"/>
                <a:gd name="T43" fmla="*/ 123 h 123"/>
                <a:gd name="T44" fmla="*/ 98 w 110"/>
                <a:gd name="T45" fmla="*/ 112 h 123"/>
                <a:gd name="T46" fmla="*/ 99 w 110"/>
                <a:gd name="T47" fmla="*/ 105 h 123"/>
                <a:gd name="T48" fmla="*/ 99 w 110"/>
                <a:gd name="T49" fmla="*/ 99 h 123"/>
                <a:gd name="T50" fmla="*/ 0 w 110"/>
                <a:gd name="T51" fmla="*/ 94 h 123"/>
                <a:gd name="T52" fmla="*/ 19 w 110"/>
                <a:gd name="T53" fmla="*/ 68 h 123"/>
                <a:gd name="T54" fmla="*/ 79 w 110"/>
                <a:gd name="T55" fmla="*/ 66 h 123"/>
                <a:gd name="T56" fmla="*/ 19 w 110"/>
                <a:gd name="T57" fmla="*/ 63 h 123"/>
                <a:gd name="T58" fmla="*/ 79 w 110"/>
                <a:gd name="T59" fmla="*/ 61 h 123"/>
                <a:gd name="T60" fmla="*/ 19 w 110"/>
                <a:gd name="T61" fmla="*/ 57 h 123"/>
                <a:gd name="T62" fmla="*/ 79 w 110"/>
                <a:gd name="T63" fmla="*/ 55 h 123"/>
                <a:gd name="T64" fmla="*/ 85 w 110"/>
                <a:gd name="T65" fmla="*/ 42 h 123"/>
                <a:gd name="T66" fmla="*/ 88 w 110"/>
                <a:gd name="T67" fmla="*/ 44 h 123"/>
                <a:gd name="T68" fmla="*/ 94 w 110"/>
                <a:gd name="T69" fmla="*/ 53 h 123"/>
                <a:gd name="T70" fmla="*/ 96 w 110"/>
                <a:gd name="T71" fmla="*/ 63 h 123"/>
                <a:gd name="T72" fmla="*/ 88 w 110"/>
                <a:gd name="T73" fmla="*/ 79 h 123"/>
                <a:gd name="T74" fmla="*/ 85 w 110"/>
                <a:gd name="T75" fmla="*/ 81 h 123"/>
                <a:gd name="T76" fmla="*/ 81 w 110"/>
                <a:gd name="T77" fmla="*/ 72 h 123"/>
                <a:gd name="T78" fmla="*/ 85 w 110"/>
                <a:gd name="T79" fmla="*/ 63 h 123"/>
                <a:gd name="T80" fmla="*/ 85 w 110"/>
                <a:gd name="T81" fmla="*/ 57 h 123"/>
                <a:gd name="T82" fmla="*/ 11 w 110"/>
                <a:gd name="T83" fmla="*/ 52 h 123"/>
                <a:gd name="T84" fmla="*/ 98 w 110"/>
                <a:gd name="T85" fmla="*/ 26 h 123"/>
                <a:gd name="T86" fmla="*/ 37 w 110"/>
                <a:gd name="T87" fmla="*/ 24 h 123"/>
                <a:gd name="T88" fmla="*/ 98 w 110"/>
                <a:gd name="T89" fmla="*/ 22 h 123"/>
                <a:gd name="T90" fmla="*/ 37 w 110"/>
                <a:gd name="T91" fmla="*/ 18 h 123"/>
                <a:gd name="T92" fmla="*/ 98 w 110"/>
                <a:gd name="T93"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123">
                  <a:moveTo>
                    <a:pt x="103" y="9"/>
                  </a:moveTo>
                  <a:lnTo>
                    <a:pt x="33" y="9"/>
                  </a:lnTo>
                  <a:lnTo>
                    <a:pt x="33" y="9"/>
                  </a:lnTo>
                  <a:lnTo>
                    <a:pt x="32" y="15"/>
                  </a:lnTo>
                  <a:lnTo>
                    <a:pt x="32" y="20"/>
                  </a:lnTo>
                  <a:lnTo>
                    <a:pt x="32" y="20"/>
                  </a:lnTo>
                  <a:lnTo>
                    <a:pt x="32" y="20"/>
                  </a:lnTo>
                  <a:lnTo>
                    <a:pt x="32" y="24"/>
                  </a:lnTo>
                  <a:lnTo>
                    <a:pt x="33" y="29"/>
                  </a:lnTo>
                  <a:lnTo>
                    <a:pt x="105" y="29"/>
                  </a:lnTo>
                  <a:lnTo>
                    <a:pt x="105" y="39"/>
                  </a:lnTo>
                  <a:lnTo>
                    <a:pt x="32" y="39"/>
                  </a:lnTo>
                  <a:lnTo>
                    <a:pt x="30" y="39"/>
                  </a:lnTo>
                  <a:lnTo>
                    <a:pt x="28" y="39"/>
                  </a:lnTo>
                  <a:lnTo>
                    <a:pt x="28" y="39"/>
                  </a:lnTo>
                  <a:lnTo>
                    <a:pt x="28" y="37"/>
                  </a:lnTo>
                  <a:lnTo>
                    <a:pt x="28" y="37"/>
                  </a:lnTo>
                  <a:lnTo>
                    <a:pt x="22" y="29"/>
                  </a:lnTo>
                  <a:lnTo>
                    <a:pt x="21" y="20"/>
                  </a:lnTo>
                  <a:lnTo>
                    <a:pt x="21" y="20"/>
                  </a:lnTo>
                  <a:lnTo>
                    <a:pt x="21" y="20"/>
                  </a:lnTo>
                  <a:lnTo>
                    <a:pt x="22" y="11"/>
                  </a:lnTo>
                  <a:lnTo>
                    <a:pt x="28" y="2"/>
                  </a:lnTo>
                  <a:lnTo>
                    <a:pt x="28" y="2"/>
                  </a:lnTo>
                  <a:lnTo>
                    <a:pt x="28" y="2"/>
                  </a:lnTo>
                  <a:lnTo>
                    <a:pt x="30" y="0"/>
                  </a:lnTo>
                  <a:lnTo>
                    <a:pt x="32" y="0"/>
                  </a:lnTo>
                  <a:lnTo>
                    <a:pt x="103" y="0"/>
                  </a:lnTo>
                  <a:lnTo>
                    <a:pt x="103" y="9"/>
                  </a:lnTo>
                  <a:lnTo>
                    <a:pt x="103" y="9"/>
                  </a:lnTo>
                  <a:close/>
                  <a:moveTo>
                    <a:pt x="94" y="108"/>
                  </a:moveTo>
                  <a:lnTo>
                    <a:pt x="8" y="108"/>
                  </a:lnTo>
                  <a:lnTo>
                    <a:pt x="8" y="110"/>
                  </a:lnTo>
                  <a:lnTo>
                    <a:pt x="94" y="110"/>
                  </a:lnTo>
                  <a:lnTo>
                    <a:pt x="94" y="108"/>
                  </a:lnTo>
                  <a:lnTo>
                    <a:pt x="94" y="108"/>
                  </a:lnTo>
                  <a:close/>
                  <a:moveTo>
                    <a:pt x="94" y="103"/>
                  </a:moveTo>
                  <a:lnTo>
                    <a:pt x="8" y="103"/>
                  </a:lnTo>
                  <a:lnTo>
                    <a:pt x="8" y="105"/>
                  </a:lnTo>
                  <a:lnTo>
                    <a:pt x="94" y="105"/>
                  </a:lnTo>
                  <a:lnTo>
                    <a:pt x="94" y="103"/>
                  </a:lnTo>
                  <a:lnTo>
                    <a:pt x="94" y="103"/>
                  </a:lnTo>
                  <a:close/>
                  <a:moveTo>
                    <a:pt x="94" y="97"/>
                  </a:moveTo>
                  <a:lnTo>
                    <a:pt x="8" y="97"/>
                  </a:lnTo>
                  <a:lnTo>
                    <a:pt x="8" y="99"/>
                  </a:lnTo>
                  <a:lnTo>
                    <a:pt x="94" y="99"/>
                  </a:lnTo>
                  <a:lnTo>
                    <a:pt x="94" y="97"/>
                  </a:lnTo>
                  <a:lnTo>
                    <a:pt x="94" y="97"/>
                  </a:lnTo>
                  <a:close/>
                  <a:moveTo>
                    <a:pt x="0" y="94"/>
                  </a:moveTo>
                  <a:lnTo>
                    <a:pt x="0" y="85"/>
                  </a:lnTo>
                  <a:lnTo>
                    <a:pt x="99" y="85"/>
                  </a:lnTo>
                  <a:lnTo>
                    <a:pt x="101" y="85"/>
                  </a:lnTo>
                  <a:lnTo>
                    <a:pt x="103" y="86"/>
                  </a:lnTo>
                  <a:lnTo>
                    <a:pt x="103" y="86"/>
                  </a:lnTo>
                  <a:lnTo>
                    <a:pt x="103" y="86"/>
                  </a:lnTo>
                  <a:lnTo>
                    <a:pt x="103" y="86"/>
                  </a:lnTo>
                  <a:lnTo>
                    <a:pt x="109" y="96"/>
                  </a:lnTo>
                  <a:lnTo>
                    <a:pt x="110" y="105"/>
                  </a:lnTo>
                  <a:lnTo>
                    <a:pt x="110" y="105"/>
                  </a:lnTo>
                  <a:lnTo>
                    <a:pt x="110" y="105"/>
                  </a:lnTo>
                  <a:lnTo>
                    <a:pt x="109" y="114"/>
                  </a:lnTo>
                  <a:lnTo>
                    <a:pt x="103" y="121"/>
                  </a:lnTo>
                  <a:lnTo>
                    <a:pt x="103" y="121"/>
                  </a:lnTo>
                  <a:lnTo>
                    <a:pt x="103" y="121"/>
                  </a:lnTo>
                  <a:lnTo>
                    <a:pt x="101" y="123"/>
                  </a:lnTo>
                  <a:lnTo>
                    <a:pt x="99" y="123"/>
                  </a:lnTo>
                  <a:lnTo>
                    <a:pt x="0" y="123"/>
                  </a:lnTo>
                  <a:lnTo>
                    <a:pt x="0" y="112"/>
                  </a:lnTo>
                  <a:lnTo>
                    <a:pt x="98" y="112"/>
                  </a:lnTo>
                  <a:lnTo>
                    <a:pt x="98" y="112"/>
                  </a:lnTo>
                  <a:lnTo>
                    <a:pt x="99" y="108"/>
                  </a:lnTo>
                  <a:lnTo>
                    <a:pt x="99" y="105"/>
                  </a:lnTo>
                  <a:lnTo>
                    <a:pt x="99" y="105"/>
                  </a:lnTo>
                  <a:lnTo>
                    <a:pt x="99" y="105"/>
                  </a:lnTo>
                  <a:lnTo>
                    <a:pt x="99" y="99"/>
                  </a:lnTo>
                  <a:lnTo>
                    <a:pt x="98" y="94"/>
                  </a:lnTo>
                  <a:lnTo>
                    <a:pt x="0" y="94"/>
                  </a:lnTo>
                  <a:lnTo>
                    <a:pt x="0" y="94"/>
                  </a:lnTo>
                  <a:close/>
                  <a:moveTo>
                    <a:pt x="79" y="66"/>
                  </a:moveTo>
                  <a:lnTo>
                    <a:pt x="19" y="66"/>
                  </a:lnTo>
                  <a:lnTo>
                    <a:pt x="19" y="68"/>
                  </a:lnTo>
                  <a:lnTo>
                    <a:pt x="79" y="68"/>
                  </a:lnTo>
                  <a:lnTo>
                    <a:pt x="79" y="66"/>
                  </a:lnTo>
                  <a:lnTo>
                    <a:pt x="79" y="66"/>
                  </a:lnTo>
                  <a:close/>
                  <a:moveTo>
                    <a:pt x="79" y="61"/>
                  </a:moveTo>
                  <a:lnTo>
                    <a:pt x="19" y="61"/>
                  </a:lnTo>
                  <a:lnTo>
                    <a:pt x="19" y="63"/>
                  </a:lnTo>
                  <a:lnTo>
                    <a:pt x="79" y="63"/>
                  </a:lnTo>
                  <a:lnTo>
                    <a:pt x="79" y="61"/>
                  </a:lnTo>
                  <a:lnTo>
                    <a:pt x="79" y="61"/>
                  </a:lnTo>
                  <a:close/>
                  <a:moveTo>
                    <a:pt x="79" y="55"/>
                  </a:moveTo>
                  <a:lnTo>
                    <a:pt x="19" y="55"/>
                  </a:lnTo>
                  <a:lnTo>
                    <a:pt x="19" y="57"/>
                  </a:lnTo>
                  <a:lnTo>
                    <a:pt x="79" y="57"/>
                  </a:lnTo>
                  <a:lnTo>
                    <a:pt x="79" y="55"/>
                  </a:lnTo>
                  <a:lnTo>
                    <a:pt x="79" y="55"/>
                  </a:lnTo>
                  <a:close/>
                  <a:moveTo>
                    <a:pt x="11" y="52"/>
                  </a:moveTo>
                  <a:lnTo>
                    <a:pt x="11" y="42"/>
                  </a:lnTo>
                  <a:lnTo>
                    <a:pt x="85" y="42"/>
                  </a:lnTo>
                  <a:lnTo>
                    <a:pt x="87" y="42"/>
                  </a:lnTo>
                  <a:lnTo>
                    <a:pt x="88" y="44"/>
                  </a:lnTo>
                  <a:lnTo>
                    <a:pt x="88" y="44"/>
                  </a:lnTo>
                  <a:lnTo>
                    <a:pt x="88" y="44"/>
                  </a:lnTo>
                  <a:lnTo>
                    <a:pt x="88" y="44"/>
                  </a:lnTo>
                  <a:lnTo>
                    <a:pt x="94" y="53"/>
                  </a:lnTo>
                  <a:lnTo>
                    <a:pt x="96" y="63"/>
                  </a:lnTo>
                  <a:lnTo>
                    <a:pt x="96" y="63"/>
                  </a:lnTo>
                  <a:lnTo>
                    <a:pt x="96" y="63"/>
                  </a:lnTo>
                  <a:lnTo>
                    <a:pt x="94" y="72"/>
                  </a:lnTo>
                  <a:lnTo>
                    <a:pt x="88" y="79"/>
                  </a:lnTo>
                  <a:lnTo>
                    <a:pt x="88" y="79"/>
                  </a:lnTo>
                  <a:lnTo>
                    <a:pt x="87" y="79"/>
                  </a:lnTo>
                  <a:lnTo>
                    <a:pt x="87" y="81"/>
                  </a:lnTo>
                  <a:lnTo>
                    <a:pt x="85" y="81"/>
                  </a:lnTo>
                  <a:lnTo>
                    <a:pt x="11" y="81"/>
                  </a:lnTo>
                  <a:lnTo>
                    <a:pt x="11" y="72"/>
                  </a:lnTo>
                  <a:lnTo>
                    <a:pt x="81" y="72"/>
                  </a:lnTo>
                  <a:lnTo>
                    <a:pt x="81" y="72"/>
                  </a:lnTo>
                  <a:lnTo>
                    <a:pt x="85" y="66"/>
                  </a:lnTo>
                  <a:lnTo>
                    <a:pt x="85" y="63"/>
                  </a:lnTo>
                  <a:lnTo>
                    <a:pt x="85" y="63"/>
                  </a:lnTo>
                  <a:lnTo>
                    <a:pt x="85" y="63"/>
                  </a:lnTo>
                  <a:lnTo>
                    <a:pt x="85" y="57"/>
                  </a:lnTo>
                  <a:lnTo>
                    <a:pt x="81" y="52"/>
                  </a:lnTo>
                  <a:lnTo>
                    <a:pt x="11" y="52"/>
                  </a:lnTo>
                  <a:lnTo>
                    <a:pt x="11" y="52"/>
                  </a:lnTo>
                  <a:close/>
                  <a:moveTo>
                    <a:pt x="37" y="24"/>
                  </a:moveTo>
                  <a:lnTo>
                    <a:pt x="37" y="26"/>
                  </a:lnTo>
                  <a:lnTo>
                    <a:pt x="98" y="26"/>
                  </a:lnTo>
                  <a:lnTo>
                    <a:pt x="98" y="24"/>
                  </a:lnTo>
                  <a:lnTo>
                    <a:pt x="37" y="24"/>
                  </a:lnTo>
                  <a:lnTo>
                    <a:pt x="37" y="24"/>
                  </a:lnTo>
                  <a:close/>
                  <a:moveTo>
                    <a:pt x="37" y="18"/>
                  </a:moveTo>
                  <a:lnTo>
                    <a:pt x="37" y="22"/>
                  </a:lnTo>
                  <a:lnTo>
                    <a:pt x="98" y="22"/>
                  </a:lnTo>
                  <a:lnTo>
                    <a:pt x="98" y="18"/>
                  </a:lnTo>
                  <a:lnTo>
                    <a:pt x="37" y="18"/>
                  </a:lnTo>
                  <a:lnTo>
                    <a:pt x="37" y="18"/>
                  </a:lnTo>
                  <a:close/>
                  <a:moveTo>
                    <a:pt x="37" y="13"/>
                  </a:moveTo>
                  <a:lnTo>
                    <a:pt x="37" y="17"/>
                  </a:lnTo>
                  <a:lnTo>
                    <a:pt x="98" y="17"/>
                  </a:lnTo>
                  <a:lnTo>
                    <a:pt x="98" y="13"/>
                  </a:lnTo>
                  <a:lnTo>
                    <a:pt x="37" y="13"/>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2" name="Freeform 5"/>
          <p:cNvSpPr/>
          <p:nvPr/>
        </p:nvSpPr>
        <p:spPr bwMode="auto">
          <a:xfrm rot="5400000" flipH="1">
            <a:off x="826975" y="344303"/>
            <a:ext cx="238694" cy="215400"/>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800" dirty="0"/>
          </a:p>
        </p:txBody>
      </p:sp>
      <p:graphicFrame>
        <p:nvGraphicFramePr>
          <p:cNvPr id="3" name="表格 2"/>
          <p:cNvGraphicFramePr/>
          <p:nvPr>
            <p:custDataLst>
              <p:tags r:id="rId3"/>
            </p:custDataLst>
          </p:nvPr>
        </p:nvGraphicFramePr>
        <p:xfrm>
          <a:off x="4525963" y="404368"/>
          <a:ext cx="3418840" cy="6303010"/>
        </p:xfrm>
        <a:graphic>
          <a:graphicData uri="http://schemas.openxmlformats.org/drawingml/2006/table">
            <a:tbl>
              <a:tblPr firstRow="1" bandRow="1">
                <a:tableStyleId>{5C22544A-7EE6-4342-B048-85BDC9FD1C3A}</a:tableStyleId>
              </a:tblPr>
              <a:tblGrid>
                <a:gridCol w="357505"/>
                <a:gridCol w="701040"/>
                <a:gridCol w="323850"/>
                <a:gridCol w="227965"/>
                <a:gridCol w="469900"/>
                <a:gridCol w="422275"/>
                <a:gridCol w="916305"/>
              </a:tblGrid>
              <a:tr h="180340">
                <a:tc>
                  <a:txBody>
                    <a:bodyPr/>
                    <a:p>
                      <a:pPr indent="0">
                        <a:buNone/>
                      </a:pPr>
                      <a:r>
                        <a:rPr lang="zh-CN" sz="400" b="0">
                          <a:solidFill>
                            <a:srgbClr val="000000"/>
                          </a:solidFill>
                          <a:latin typeface="Arial" panose="020B0604020202020204" pitchFamily="34" charset="0"/>
                          <a:ea typeface="宋体" panose="02010600030101010101" pitchFamily="2" charset="-122"/>
                        </a:rPr>
                        <a:t>设备编码</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设备名称</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设备类型编码</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工序编码</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工序名称</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平均加工速度</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换单平均时间（分钟）</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HKYS-001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1号对开印刷机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印刷</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70000/班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HKYS-002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2号四开印刷机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印刷</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60000/班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19380">
                <a:tc>
                  <a:txBody>
                    <a:bodyPr/>
                    <a:p>
                      <a:pPr indent="0">
                        <a:buNone/>
                      </a:pPr>
                      <a:r>
                        <a:rPr lang="en-US" sz="400" b="0">
                          <a:solidFill>
                            <a:srgbClr val="000000"/>
                          </a:solidFill>
                          <a:latin typeface="宋体" panose="02010600030101010101" pitchFamily="2" charset="-122"/>
                        </a:rPr>
                        <a:t>HKYS-003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3号对开印刷机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印刷</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70000/班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HKQZ-001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1号切纸机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切纸</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100000张</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HKQZ-002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2号切纸机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切纸</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100000张</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HKQZ-003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3号切纸机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切纸</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50000张</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HKFM-001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全自动覆膜压纹机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覆膜</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30000张/班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HKBW-001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全自动裱瓦机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裱瓦</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13000张/班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HKBK-001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全自动裱卡机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4</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裱卡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16000张/班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4500/班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4500/班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500吨四柱液压机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HKYY-004</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500吨四柱液压机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500吨四柱液压机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800吨四柱液压机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HKYY-007</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800吨四柱液压机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800吨四柱液压机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HKYY-009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800吨四柱液压机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3000/班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HKDS-001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拼图打散机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跟液压机数据</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HKDS-002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拼图打散机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跟液压机数据</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19380">
                <a:tc>
                  <a:txBody>
                    <a:bodyPr/>
                    <a:p>
                      <a:pPr indent="0">
                        <a:buNone/>
                      </a:pPr>
                      <a:r>
                        <a:rPr lang="en-US" sz="400" b="0">
                          <a:solidFill>
                            <a:srgbClr val="000000"/>
                          </a:solidFill>
                          <a:latin typeface="宋体" panose="02010600030101010101" pitchFamily="2" charset="-122"/>
                        </a:rPr>
                        <a:t>HKDS-003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拼图打散机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液压</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跟液压机数据</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1605">
                <a:tc>
                  <a:txBody>
                    <a:bodyPr/>
                    <a:p>
                      <a:pPr indent="0">
                        <a:buNone/>
                      </a:pPr>
                      <a:r>
                        <a:rPr lang="en-US" sz="400" b="0">
                          <a:solidFill>
                            <a:srgbClr val="000000"/>
                          </a:solidFill>
                          <a:latin typeface="宋体" panose="02010600030101010101" pitchFamily="2" charset="-122"/>
                        </a:rPr>
                        <a:t>HKQYH-001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全自动压痕机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压痕</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13000压/班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150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0970">
                <a:tc>
                  <a:txBody>
                    <a:bodyPr/>
                    <a:p>
                      <a:pPr indent="0">
                        <a:buNone/>
                      </a:pPr>
                      <a:r>
                        <a:rPr lang="en-US" sz="400" b="0">
                          <a:solidFill>
                            <a:srgbClr val="000000"/>
                          </a:solidFill>
                          <a:latin typeface="宋体" panose="02010600030101010101" pitchFamily="2" charset="-122"/>
                        </a:rPr>
                        <a:t>HKQYH-002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全自动压痕机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压痕</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13000压/班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150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1605">
                <a:tc>
                  <a:txBody>
                    <a:bodyPr/>
                    <a:p>
                      <a:pPr indent="0">
                        <a:buNone/>
                      </a:pPr>
                      <a:r>
                        <a:rPr lang="en-US" sz="400" b="0">
                          <a:solidFill>
                            <a:srgbClr val="000000"/>
                          </a:solidFill>
                          <a:latin typeface="宋体" panose="02010600030101010101" pitchFamily="2" charset="-122"/>
                        </a:rPr>
                        <a:t>HKSYH-001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手动压痕机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压痕</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7500压/班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70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0970">
                <a:tc>
                  <a:txBody>
                    <a:bodyPr/>
                    <a:p>
                      <a:pPr indent="0">
                        <a:buNone/>
                      </a:pPr>
                      <a:r>
                        <a:rPr lang="en-US" sz="400" b="0">
                          <a:solidFill>
                            <a:srgbClr val="000000"/>
                          </a:solidFill>
                          <a:latin typeface="宋体" panose="02010600030101010101" pitchFamily="2" charset="-122"/>
                        </a:rPr>
                        <a:t>HKSYH-002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手动压痕机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压痕</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7500压/班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70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1605">
                <a:tc>
                  <a:txBody>
                    <a:bodyPr/>
                    <a:p>
                      <a:pPr indent="0">
                        <a:buNone/>
                      </a:pPr>
                      <a:r>
                        <a:rPr lang="en-US" sz="400" b="0">
                          <a:solidFill>
                            <a:srgbClr val="000000"/>
                          </a:solidFill>
                          <a:latin typeface="宋体" panose="02010600030101010101" pitchFamily="2" charset="-122"/>
                        </a:rPr>
                        <a:t>HKSYH-003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手动压痕机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压痕</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7500压/班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70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0970">
                <a:tc>
                  <a:txBody>
                    <a:bodyPr/>
                    <a:p>
                      <a:pPr indent="0">
                        <a:buNone/>
                      </a:pPr>
                      <a:r>
                        <a:rPr lang="en-US" sz="400" b="0">
                          <a:solidFill>
                            <a:srgbClr val="000000"/>
                          </a:solidFill>
                          <a:latin typeface="宋体" panose="02010600030101010101" pitchFamily="2" charset="-122"/>
                        </a:rPr>
                        <a:t>HKSYH-004</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手动压痕机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压痕</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7500压/班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70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1605">
                <a:tc>
                  <a:txBody>
                    <a:bodyPr/>
                    <a:p>
                      <a:pPr indent="0">
                        <a:buNone/>
                      </a:pPr>
                      <a:r>
                        <a:rPr lang="en-US" sz="400" b="0">
                          <a:solidFill>
                            <a:srgbClr val="000000"/>
                          </a:solidFill>
                          <a:latin typeface="宋体" panose="02010600030101010101" pitchFamily="2" charset="-122"/>
                        </a:rPr>
                        <a:t>HKSYH-005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手动压痕机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C</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压痕</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7500压/班</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70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双盛100克注塑机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36秒/模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双盛100克注塑机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25秒/模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朗格150克注塑机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28秒/模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HKZS-004</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朗格150克注塑机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32秒/模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朗格200克注塑机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37秒/模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朗格300克注塑机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51秒/模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HKZS-007</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海天350克注塑机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70秒/模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HKZS-008</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海天350克注塑机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70秒/模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HKZS-009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HWAMDE350克注塑机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70秒/模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HKZS-010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HWAMDE350克注塑机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70秒/模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HKZS-011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HWAMDE500克注塑机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90秒/模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HKZS-012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HWAMDE500克注塑机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注塑</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90秒/模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HKTD-001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全自动天地盖成型机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天地盖棋板车间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4000套/班次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HKTD-002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全自动天地盖成型机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天地盖棋板车间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4000套/班次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HKTD-003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全自动天地盖成型机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天地盖棋板车间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4000套/班次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HKTD-004</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全自动天地盖成型机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A</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天地盖棋板车间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4000套/班次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90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HKTD-005</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全自动棋板机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天地盖棋板车间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4000套/班次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30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HKTD-006</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全自动棋板机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天地盖棋板车间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4000套/班次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30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19380">
                <a:tc>
                  <a:txBody>
                    <a:bodyPr/>
                    <a:p>
                      <a:pPr indent="0">
                        <a:buNone/>
                      </a:pPr>
                      <a:r>
                        <a:rPr lang="en-US" sz="400" b="0">
                          <a:solidFill>
                            <a:srgbClr val="000000"/>
                          </a:solidFill>
                          <a:latin typeface="宋体" panose="02010600030101010101" pitchFamily="2" charset="-122"/>
                        </a:rPr>
                        <a:t>HKTD-007</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全自动棋板机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12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天地盖棋板车间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4000套/班次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30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HKPK-001</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全自动扑克牌理牌机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扑克牌车间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12000副/班次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40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19380">
                <a:tc>
                  <a:txBody>
                    <a:bodyPr/>
                    <a:p>
                      <a:pPr indent="0">
                        <a:buNone/>
                      </a:pPr>
                      <a:r>
                        <a:rPr lang="en-US" sz="400" b="0">
                          <a:solidFill>
                            <a:srgbClr val="000000"/>
                          </a:solidFill>
                          <a:latin typeface="宋体" panose="02010600030101010101" pitchFamily="2" charset="-122"/>
                        </a:rPr>
                        <a:t>HKPK-002</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全自动扑克牌理牌机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扑克牌车间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12000副/班次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40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a:txBody>
                    <a:bodyPr/>
                    <a:p>
                      <a:pPr indent="0">
                        <a:buNone/>
                      </a:pPr>
                      <a:r>
                        <a:rPr lang="en-US" sz="400" b="0">
                          <a:solidFill>
                            <a:srgbClr val="000000"/>
                          </a:solidFill>
                          <a:latin typeface="宋体" panose="02010600030101010101" pitchFamily="2" charset="-122"/>
                        </a:rPr>
                        <a:t>HKPK-003</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全自动扑克牌理牌机</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B</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400" b="0">
                          <a:solidFill>
                            <a:srgbClr val="000000"/>
                          </a:solidFill>
                          <a:latin typeface="Arial" panose="020B0604020202020204" pitchFamily="34" charset="0"/>
                          <a:ea typeface="宋体" panose="02010600030101010101" pitchFamily="2" charset="-122"/>
                        </a:rPr>
                        <a:t>扑克牌车间</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400" b="0">
                          <a:solidFill>
                            <a:srgbClr val="000000"/>
                          </a:solidFill>
                          <a:latin typeface="Arial" panose="020B0604020202020204" pitchFamily="34" charset="0"/>
                          <a:ea typeface="宋体" panose="02010600030101010101" pitchFamily="2" charset="-122"/>
                        </a:rPr>
                        <a:t>12000副/班次</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400" b="0">
                          <a:solidFill>
                            <a:srgbClr val="000000"/>
                          </a:solidFill>
                          <a:latin typeface="宋体" panose="02010600030101010101" pitchFamily="2" charset="-122"/>
                        </a:rPr>
                        <a:t>40</a:t>
                      </a:r>
                      <a:endParaRPr lang="en-US" altLang="en-US" sz="400" b="0">
                        <a:solidFill>
                          <a:srgbClr val="000000"/>
                        </a:solidFill>
                        <a:latin typeface="宋体" panose="02010600030101010101" pitchFamily="2" charset="-122"/>
                      </a:endParaRPr>
                    </a:p>
                  </a:txBody>
                  <a:tcPr marL="12700" marR="12700" marT="12700" vert="horz" anchor="b"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16386" name="内容占位符 3" descr="234972-1409140H51431.jpg"/>
          <p:cNvPicPr>
            <a:picLocks noChangeAspect="1"/>
          </p:cNvPicPr>
          <p:nvPr/>
        </p:nvPicPr>
        <p:blipFill>
          <a:blip r:embed="rId4" cstate="print"/>
          <a:srcRect/>
          <a:stretch>
            <a:fillRect/>
          </a:stretch>
        </p:blipFill>
        <p:spPr bwMode="auto">
          <a:xfrm>
            <a:off x="10487660" y="260350"/>
            <a:ext cx="1287780" cy="83947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 presetClass="entr" presetSubtype="2"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 fill="hold"/>
                                        <p:tgtEl>
                                          <p:spTgt spid="18"/>
                                        </p:tgtEl>
                                        <p:attrNameLst>
                                          <p:attrName>ppt_x</p:attrName>
                                        </p:attrNameLst>
                                      </p:cBhvr>
                                      <p:tavLst>
                                        <p:tav tm="0">
                                          <p:val>
                                            <p:strVal val="1+#ppt_w/2"/>
                                          </p:val>
                                        </p:tav>
                                        <p:tav tm="100000">
                                          <p:val>
                                            <p:strVal val="#ppt_x"/>
                                          </p:val>
                                        </p:tav>
                                      </p:tavLst>
                                    </p:anim>
                                    <p:anim calcmode="lin" valueType="num">
                                      <p:cBhvr additive="base">
                                        <p:cTn id="13" dur="10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250" fill="hold"/>
                                        <p:tgtEl>
                                          <p:spTgt spid="28"/>
                                        </p:tgtEl>
                                        <p:attrNameLst>
                                          <p:attrName>ppt_x</p:attrName>
                                        </p:attrNameLst>
                                      </p:cBhvr>
                                      <p:tavLst>
                                        <p:tav tm="0">
                                          <p:val>
                                            <p:strVal val="1+#ppt_w/2"/>
                                          </p:val>
                                        </p:tav>
                                        <p:tav tm="100000">
                                          <p:val>
                                            <p:strVal val="#ppt_x"/>
                                          </p:val>
                                        </p:tav>
                                      </p:tavLst>
                                    </p:anim>
                                    <p:anim calcmode="lin" valueType="num">
                                      <p:cBhvr additive="base">
                                        <p:cTn id="23" dur="25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fill="hold"/>
                                        <p:tgtEl>
                                          <p:spTgt spid="25"/>
                                        </p:tgtEl>
                                        <p:attrNameLst>
                                          <p:attrName>ppt_x</p:attrName>
                                        </p:attrNameLst>
                                      </p:cBhvr>
                                      <p:tavLst>
                                        <p:tav tm="0">
                                          <p:val>
                                            <p:strVal val="1+#ppt_w/2"/>
                                          </p:val>
                                        </p:tav>
                                        <p:tav tm="100000">
                                          <p:val>
                                            <p:strVal val="#ppt_x"/>
                                          </p:val>
                                        </p:tav>
                                      </p:tavLst>
                                    </p:anim>
                                    <p:anim calcmode="lin" valueType="num">
                                      <p:cBhvr additive="base">
                                        <p:cTn id="28" dur="25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250" fill="hold"/>
                                        <p:tgtEl>
                                          <p:spTgt spid="22"/>
                                        </p:tgtEl>
                                        <p:attrNameLst>
                                          <p:attrName>ppt_x</p:attrName>
                                        </p:attrNameLst>
                                      </p:cBhvr>
                                      <p:tavLst>
                                        <p:tav tm="0">
                                          <p:val>
                                            <p:strVal val="1+#ppt_w/2"/>
                                          </p:val>
                                        </p:tav>
                                        <p:tav tm="100000">
                                          <p:val>
                                            <p:strVal val="#ppt_x"/>
                                          </p:val>
                                        </p:tav>
                                      </p:tavLst>
                                    </p:anim>
                                    <p:anim calcmode="lin" valueType="num">
                                      <p:cBhvr additive="base">
                                        <p:cTn id="33"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4" descr="2457331_082944614000_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205219"/>
            <a:ext cx="8903518" cy="465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6"/>
          <p:cNvSpPr txBox="1"/>
          <p:nvPr/>
        </p:nvSpPr>
        <p:spPr>
          <a:xfrm rot="-240000">
            <a:off x="5255223" y="3135424"/>
            <a:ext cx="3999188" cy="830997"/>
          </a:xfrm>
          <a:prstGeom prst="rect">
            <a:avLst/>
          </a:prstGeom>
          <a:noFill/>
        </p:spPr>
        <p:txBody>
          <a:bodyPr wrap="square" rtlCol="0">
            <a:spAutoFit/>
          </a:bodyPr>
          <a:lstStyle/>
          <a:p>
            <a:r>
              <a:rPr lang="en-US" altLang="zh-CN" sz="4800" b="1" dirty="0">
                <a:solidFill>
                  <a:srgbClr val="0060A8"/>
                </a:solidFill>
                <a:latin typeface="微软雅黑" panose="020B0503020204020204" pitchFamily="34" charset="-122"/>
                <a:ea typeface="微软雅黑" panose="020B0503020204020204" pitchFamily="34" charset="-122"/>
              </a:rPr>
              <a:t>THANKS</a:t>
            </a:r>
            <a:r>
              <a:rPr lang="zh-CN" altLang="en-US" sz="4800" b="1" dirty="0">
                <a:solidFill>
                  <a:srgbClr val="0060A8"/>
                </a:solidFill>
                <a:latin typeface="微软雅黑" panose="020B0503020204020204" pitchFamily="34" charset="-122"/>
                <a:ea typeface="微软雅黑" panose="020B0503020204020204" pitchFamily="34" charset="-122"/>
              </a:rPr>
              <a:t>！</a:t>
            </a:r>
            <a:endParaRPr lang="en-US" altLang="zh-CN" sz="4800" b="1" dirty="0">
              <a:solidFill>
                <a:srgbClr val="0060A8"/>
              </a:solidFill>
              <a:latin typeface="微软雅黑" panose="020B0503020204020204" pitchFamily="34" charset="-122"/>
              <a:ea typeface="微软雅黑" panose="020B0503020204020204" pitchFamily="34" charset="-122"/>
            </a:endParaRPr>
          </a:p>
        </p:txBody>
      </p:sp>
      <p:pic>
        <p:nvPicPr>
          <p:cNvPr id="16386" name="内容占位符 3" descr="234972-1409140H51431.jpg"/>
          <p:cNvPicPr>
            <a:picLocks noChangeAspect="1"/>
          </p:cNvPicPr>
          <p:nvPr/>
        </p:nvPicPr>
        <p:blipFill>
          <a:blip r:embed="rId2" cstate="print"/>
          <a:srcRect/>
          <a:stretch>
            <a:fillRect/>
          </a:stretch>
        </p:blipFill>
        <p:spPr bwMode="auto">
          <a:xfrm>
            <a:off x="10487660" y="260350"/>
            <a:ext cx="1287780" cy="83947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ntr" presetSubtype="0" accel="50000"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set>
                                      <p:cBhvr>
                                        <p:cTn id="12" dur="455" fill="hold">
                                          <p:stCondLst>
                                            <p:cond delay="0"/>
                                          </p:stCondLst>
                                        </p:cTn>
                                        <p:tgtEl>
                                          <p:spTgt spid="6"/>
                                        </p:tgtEl>
                                        <p:attrNameLst>
                                          <p:attrName>style.rotation</p:attrName>
                                        </p:attrNameLst>
                                      </p:cBhvr>
                                      <p:to>
                                        <p:strVal val="-45.0"/>
                                      </p:to>
                                    </p:set>
                                    <p:anim calcmode="lin" valueType="num">
                                      <p:cBhvr>
                                        <p:cTn id="13"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MH" val="20160410221154"/>
  <p:tag name="MH_LIBRARY" val="GRAPHIC"/>
  <p:tag name="MH_ORDER" val="文本框 25"/>
</p:tagLst>
</file>

<file path=ppt/tags/tag10.xml><?xml version="1.0" encoding="utf-8"?>
<p:tagLst xmlns:p="http://schemas.openxmlformats.org/presentationml/2006/main">
  <p:tag name="ISPRING_ULTRA_SCORM_COURSE_ID" val="0A15F522-5A39-40FE-8A08-6967BA575C62"/>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www.33ppt.com"/>
</p:tagLst>
</file>

<file path=ppt/tags/tag2.xml><?xml version="1.0" encoding="utf-8"?>
<p:tagLst xmlns:p="http://schemas.openxmlformats.org/presentationml/2006/main">
  <p:tag name="MH" val="20160410221154"/>
  <p:tag name="MH_LIBRARY" val="GRAPHIC"/>
  <p:tag name="MH_ORDER" val="文本框 25"/>
</p:tagLst>
</file>

<file path=ppt/tags/tag3.xml><?xml version="1.0" encoding="utf-8"?>
<p:tagLst xmlns:p="http://schemas.openxmlformats.org/presentationml/2006/main">
  <p:tag name="MH" val="20160410221154"/>
  <p:tag name="MH_LIBRARY" val="GRAPHIC"/>
  <p:tag name="MH_ORDER" val="文本框 25"/>
</p:tagLst>
</file>

<file path=ppt/tags/tag4.xml><?xml version="1.0" encoding="utf-8"?>
<p:tagLst xmlns:p="http://schemas.openxmlformats.org/presentationml/2006/main">
  <p:tag name="MH" val="20160410221154"/>
  <p:tag name="MH_LIBRARY" val="GRAPHIC"/>
  <p:tag name="MH_ORDER" val="文本框 25"/>
</p:tagLst>
</file>

<file path=ppt/tags/tag5.xml><?xml version="1.0" encoding="utf-8"?>
<p:tagLst xmlns:p="http://schemas.openxmlformats.org/presentationml/2006/main">
  <p:tag name="MH" val="20160410221154"/>
  <p:tag name="MH_LIBRARY" val="GRAPHIC"/>
  <p:tag name="MH_ORDER" val="文本框 25"/>
</p:tagLst>
</file>

<file path=ppt/tags/tag6.xml><?xml version="1.0" encoding="utf-8"?>
<p:tagLst xmlns:p="http://schemas.openxmlformats.org/presentationml/2006/main">
  <p:tag name="MH" val="20160410221154"/>
  <p:tag name="MH_LIBRARY" val="GRAPHIC"/>
  <p:tag name="MH_ORDER" val="文本框 25"/>
</p:tagLst>
</file>

<file path=ppt/tags/tag7.xml><?xml version="1.0" encoding="utf-8"?>
<p:tagLst xmlns:p="http://schemas.openxmlformats.org/presentationml/2006/main">
  <p:tag name="MH" val="20160410221154"/>
  <p:tag name="MH_LIBRARY" val="GRAPHIC"/>
  <p:tag name="MH_ORDER" val="文本框 25"/>
</p:tagLst>
</file>

<file path=ppt/tags/tag8.xml><?xml version="1.0" encoding="utf-8"?>
<p:tagLst xmlns:p="http://schemas.openxmlformats.org/presentationml/2006/main">
  <p:tag name="MH" val="20160410221154"/>
  <p:tag name="MH_LIBRARY" val="GRAPHIC"/>
  <p:tag name="MH_ORDER" val="文本框 25"/>
</p:tagLst>
</file>

<file path=ppt/tags/tag9.xml><?xml version="1.0" encoding="utf-8"?>
<p:tagLst xmlns:p="http://schemas.openxmlformats.org/presentationml/2006/main">
  <p:tag name="KSO_WM_UNIT_TABLE_BEAUTIFY" val="smartTable{b7ad42f6-fefd-4329-8bed-269156f91392}"/>
</p:tagLst>
</file>

<file path=ppt/theme/theme1.xml><?xml version="1.0" encoding="utf-8"?>
<a:theme xmlns:a="http://schemas.openxmlformats.org/drawingml/2006/main" name="www.33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4869</Words>
  <Application>WPS 演示</Application>
  <PresentationFormat>自定义</PresentationFormat>
  <Paragraphs>830</Paragraphs>
  <Slides>9</Slides>
  <Notes>32</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9</vt:i4>
      </vt:variant>
    </vt:vector>
  </HeadingPairs>
  <TitlesOfParts>
    <vt:vector size="23" baseType="lpstr">
      <vt:lpstr>Arial</vt:lpstr>
      <vt:lpstr>宋体</vt:lpstr>
      <vt:lpstr>Wingdings</vt:lpstr>
      <vt:lpstr>微软雅黑</vt:lpstr>
      <vt:lpstr>方正行楷_GBK</vt:lpstr>
      <vt:lpstr>方正兰亭特黑长简体</vt:lpstr>
      <vt:lpstr>Arial Black</vt:lpstr>
      <vt:lpstr>Broadway</vt:lpstr>
      <vt:lpstr>Segoe Print</vt:lpstr>
      <vt:lpstr>Arial</vt:lpstr>
      <vt:lpstr>Calibri</vt:lpstr>
      <vt:lpstr>黑体</vt:lpstr>
      <vt:lpstr>Arial Unicode MS</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dc:subject>tukuppt</dc:subject>
  <cp:lastModifiedBy>Administrator</cp:lastModifiedBy>
  <cp:revision>13</cp:revision>
  <dcterms:created xsi:type="dcterms:W3CDTF">2021-03-24T07:30:00Z</dcterms:created>
  <dcterms:modified xsi:type="dcterms:W3CDTF">2021-03-25T05:35:04Z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4F3296AE6D744017BF1CF2E69F028522</vt:lpwstr>
  </property>
  <property fmtid="{D5CDD505-2E9C-101B-9397-08002B2CF9AE}" pid="3" name="KSOProductBuildVer">
    <vt:lpwstr>2052-11.1.0.10356</vt:lpwstr>
  </property>
</Properties>
</file>